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6"/>
  </p:notesMasterIdLst>
  <p:handoutMasterIdLst>
    <p:handoutMasterId r:id="rId197"/>
  </p:handoutMasterIdLst>
  <p:sldIdLst>
    <p:sldId id="662" r:id="rId2"/>
    <p:sldId id="614" r:id="rId3"/>
    <p:sldId id="661" r:id="rId4"/>
    <p:sldId id="769" r:id="rId5"/>
    <p:sldId id="770" r:id="rId6"/>
    <p:sldId id="771" r:id="rId7"/>
    <p:sldId id="361" r:id="rId8"/>
    <p:sldId id="362" r:id="rId9"/>
    <p:sldId id="794" r:id="rId10"/>
    <p:sldId id="795" r:id="rId11"/>
    <p:sldId id="800" r:id="rId12"/>
    <p:sldId id="805" r:id="rId13"/>
    <p:sldId id="806" r:id="rId14"/>
    <p:sldId id="796" r:id="rId15"/>
    <p:sldId id="363" r:id="rId16"/>
    <p:sldId id="410" r:id="rId17"/>
    <p:sldId id="636" r:id="rId18"/>
    <p:sldId id="620" r:id="rId19"/>
    <p:sldId id="637" r:id="rId20"/>
    <p:sldId id="638" r:id="rId21"/>
    <p:sldId id="621" r:id="rId22"/>
    <p:sldId id="639" r:id="rId23"/>
    <p:sldId id="640" r:id="rId24"/>
    <p:sldId id="624" r:id="rId25"/>
    <p:sldId id="628" r:id="rId26"/>
    <p:sldId id="641" r:id="rId27"/>
    <p:sldId id="630" r:id="rId28"/>
    <p:sldId id="642" r:id="rId29"/>
    <p:sldId id="643" r:id="rId30"/>
    <p:sldId id="646" r:id="rId31"/>
    <p:sldId id="647" r:id="rId32"/>
    <p:sldId id="632" r:id="rId33"/>
    <p:sldId id="648" r:id="rId34"/>
    <p:sldId id="649" r:id="rId35"/>
    <p:sldId id="652" r:id="rId36"/>
    <p:sldId id="650" r:id="rId37"/>
    <p:sldId id="634" r:id="rId38"/>
    <p:sldId id="412" r:id="rId39"/>
    <p:sldId id="413" r:id="rId40"/>
    <p:sldId id="414" r:id="rId41"/>
    <p:sldId id="415" r:id="rId42"/>
    <p:sldId id="651" r:id="rId43"/>
    <p:sldId id="417" r:id="rId44"/>
    <p:sldId id="418" r:id="rId45"/>
    <p:sldId id="653" r:id="rId46"/>
    <p:sldId id="540" r:id="rId47"/>
    <p:sldId id="654" r:id="rId48"/>
    <p:sldId id="655" r:id="rId49"/>
    <p:sldId id="557" r:id="rId50"/>
    <p:sldId id="658" r:id="rId51"/>
    <p:sldId id="659" r:id="rId52"/>
    <p:sldId id="559" r:id="rId53"/>
    <p:sldId id="560" r:id="rId54"/>
    <p:sldId id="656" r:id="rId55"/>
    <p:sldId id="657" r:id="rId56"/>
    <p:sldId id="660" r:id="rId57"/>
    <p:sldId id="562" r:id="rId58"/>
    <p:sldId id="563" r:id="rId59"/>
    <p:sldId id="564" r:id="rId60"/>
    <p:sldId id="566" r:id="rId61"/>
    <p:sldId id="568" r:id="rId62"/>
    <p:sldId id="576" r:id="rId63"/>
    <p:sldId id="577" r:id="rId64"/>
    <p:sldId id="578" r:id="rId65"/>
    <p:sldId id="663" r:id="rId66"/>
    <p:sldId id="579" r:id="rId67"/>
    <p:sldId id="581" r:id="rId68"/>
    <p:sldId id="569" r:id="rId69"/>
    <p:sldId id="570" r:id="rId70"/>
    <p:sldId id="571" r:id="rId71"/>
    <p:sldId id="573" r:id="rId72"/>
    <p:sldId id="574" r:id="rId73"/>
    <p:sldId id="542" r:id="rId74"/>
    <p:sldId id="583" r:id="rId75"/>
    <p:sldId id="584" r:id="rId76"/>
    <p:sldId id="665" r:id="rId77"/>
    <p:sldId id="588" r:id="rId78"/>
    <p:sldId id="591" r:id="rId79"/>
    <p:sldId id="594" r:id="rId80"/>
    <p:sldId id="809" r:id="rId81"/>
    <p:sldId id="595" r:id="rId82"/>
    <p:sldId id="598" r:id="rId83"/>
    <p:sldId id="599" r:id="rId84"/>
    <p:sldId id="600" r:id="rId85"/>
    <p:sldId id="602" r:id="rId86"/>
    <p:sldId id="604" r:id="rId87"/>
    <p:sldId id="606" r:id="rId88"/>
    <p:sldId id="607" r:id="rId89"/>
    <p:sldId id="610" r:id="rId90"/>
    <p:sldId id="538" r:id="rId91"/>
    <p:sldId id="527" r:id="rId92"/>
    <p:sldId id="666" r:id="rId93"/>
    <p:sldId id="667" r:id="rId94"/>
    <p:sldId id="668" r:id="rId95"/>
    <p:sldId id="669" r:id="rId96"/>
    <p:sldId id="670" r:id="rId97"/>
    <p:sldId id="671" r:id="rId98"/>
    <p:sldId id="672" r:id="rId99"/>
    <p:sldId id="675" r:id="rId100"/>
    <p:sldId id="674" r:id="rId101"/>
    <p:sldId id="676" r:id="rId102"/>
    <p:sldId id="677" r:id="rId103"/>
    <p:sldId id="678" r:id="rId104"/>
    <p:sldId id="679" r:id="rId105"/>
    <p:sldId id="680" r:id="rId106"/>
    <p:sldId id="681" r:id="rId107"/>
    <p:sldId id="682" r:id="rId108"/>
    <p:sldId id="683" r:id="rId109"/>
    <p:sldId id="684" r:id="rId110"/>
    <p:sldId id="687" r:id="rId111"/>
    <p:sldId id="688" r:id="rId112"/>
    <p:sldId id="689" r:id="rId113"/>
    <p:sldId id="690" r:id="rId114"/>
    <p:sldId id="685" r:id="rId115"/>
    <p:sldId id="686" r:id="rId116"/>
    <p:sldId id="691" r:id="rId117"/>
    <p:sldId id="692" r:id="rId118"/>
    <p:sldId id="693" r:id="rId119"/>
    <p:sldId id="694" r:id="rId120"/>
    <p:sldId id="695" r:id="rId121"/>
    <p:sldId id="696" r:id="rId122"/>
    <p:sldId id="697" r:id="rId123"/>
    <p:sldId id="698" r:id="rId124"/>
    <p:sldId id="699" r:id="rId125"/>
    <p:sldId id="700" r:id="rId126"/>
    <p:sldId id="701" r:id="rId127"/>
    <p:sldId id="702" r:id="rId128"/>
    <p:sldId id="703" r:id="rId129"/>
    <p:sldId id="704" r:id="rId130"/>
    <p:sldId id="705" r:id="rId131"/>
    <p:sldId id="706" r:id="rId132"/>
    <p:sldId id="707" r:id="rId133"/>
    <p:sldId id="708" r:id="rId134"/>
    <p:sldId id="812" r:id="rId135"/>
    <p:sldId id="709" r:id="rId136"/>
    <p:sldId id="710" r:id="rId137"/>
    <p:sldId id="711" r:id="rId138"/>
    <p:sldId id="712" r:id="rId139"/>
    <p:sldId id="713" r:id="rId140"/>
    <p:sldId id="714" r:id="rId141"/>
    <p:sldId id="718" r:id="rId142"/>
    <p:sldId id="715" r:id="rId143"/>
    <p:sldId id="716" r:id="rId144"/>
    <p:sldId id="717" r:id="rId145"/>
    <p:sldId id="719" r:id="rId146"/>
    <p:sldId id="720" r:id="rId147"/>
    <p:sldId id="814" r:id="rId148"/>
    <p:sldId id="722" r:id="rId149"/>
    <p:sldId id="723" r:id="rId150"/>
    <p:sldId id="732" r:id="rId151"/>
    <p:sldId id="724" r:id="rId152"/>
    <p:sldId id="725" r:id="rId153"/>
    <p:sldId id="726" r:id="rId154"/>
    <p:sldId id="727" r:id="rId155"/>
    <p:sldId id="728" r:id="rId156"/>
    <p:sldId id="729" r:id="rId157"/>
    <p:sldId id="733" r:id="rId158"/>
    <p:sldId id="730" r:id="rId159"/>
    <p:sldId id="731" r:id="rId160"/>
    <p:sldId id="787" r:id="rId161"/>
    <p:sldId id="785" r:id="rId162"/>
    <p:sldId id="735" r:id="rId163"/>
    <p:sldId id="736" r:id="rId164"/>
    <p:sldId id="783" r:id="rId165"/>
    <p:sldId id="737" r:id="rId166"/>
    <p:sldId id="738" r:id="rId167"/>
    <p:sldId id="739" r:id="rId168"/>
    <p:sldId id="742" r:id="rId169"/>
    <p:sldId id="740" r:id="rId170"/>
    <p:sldId id="743" r:id="rId171"/>
    <p:sldId id="744" r:id="rId172"/>
    <p:sldId id="745" r:id="rId173"/>
    <p:sldId id="746" r:id="rId174"/>
    <p:sldId id="747" r:id="rId175"/>
    <p:sldId id="748" r:id="rId176"/>
    <p:sldId id="749" r:id="rId177"/>
    <p:sldId id="750" r:id="rId178"/>
    <p:sldId id="751" r:id="rId179"/>
    <p:sldId id="752" r:id="rId180"/>
    <p:sldId id="753" r:id="rId181"/>
    <p:sldId id="754" r:id="rId182"/>
    <p:sldId id="755" r:id="rId183"/>
    <p:sldId id="756" r:id="rId184"/>
    <p:sldId id="765" r:id="rId185"/>
    <p:sldId id="766" r:id="rId186"/>
    <p:sldId id="764" r:id="rId187"/>
    <p:sldId id="757" r:id="rId188"/>
    <p:sldId id="758" r:id="rId189"/>
    <p:sldId id="760" r:id="rId190"/>
    <p:sldId id="761" r:id="rId191"/>
    <p:sldId id="762" r:id="rId192"/>
    <p:sldId id="763" r:id="rId193"/>
    <p:sldId id="767" r:id="rId194"/>
    <p:sldId id="810" r:id="rId19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62"/>
            <p14:sldId id="614"/>
            <p14:sldId id="661"/>
            <p14:sldId id="769"/>
            <p14:sldId id="770"/>
            <p14:sldId id="771"/>
            <p14:sldId id="361"/>
            <p14:sldId id="362"/>
            <p14:sldId id="794"/>
            <p14:sldId id="795"/>
            <p14:sldId id="800"/>
            <p14:sldId id="805"/>
            <p14:sldId id="806"/>
            <p14:sldId id="796"/>
            <p14:sldId id="363"/>
            <p14:sldId id="410"/>
            <p14:sldId id="636"/>
            <p14:sldId id="620"/>
            <p14:sldId id="637"/>
            <p14:sldId id="638"/>
            <p14:sldId id="621"/>
            <p14:sldId id="639"/>
            <p14:sldId id="640"/>
            <p14:sldId id="624"/>
            <p14:sldId id="628"/>
            <p14:sldId id="641"/>
            <p14:sldId id="630"/>
            <p14:sldId id="642"/>
            <p14:sldId id="643"/>
            <p14:sldId id="646"/>
            <p14:sldId id="647"/>
            <p14:sldId id="632"/>
            <p14:sldId id="648"/>
            <p14:sldId id="649"/>
            <p14:sldId id="652"/>
            <p14:sldId id="650"/>
            <p14:sldId id="634"/>
          </p14:sldIdLst>
        </p14:section>
        <p14:section name="Раздел без заголовка" id="{2F3C7BD6-BDB9-4F12-89F3-C162A0C8320B}">
          <p14:sldIdLst>
            <p14:sldId id="412"/>
            <p14:sldId id="413"/>
            <p14:sldId id="414"/>
            <p14:sldId id="415"/>
            <p14:sldId id="651"/>
            <p14:sldId id="417"/>
            <p14:sldId id="418"/>
            <p14:sldId id="653"/>
            <p14:sldId id="540"/>
            <p14:sldId id="654"/>
            <p14:sldId id="655"/>
            <p14:sldId id="557"/>
            <p14:sldId id="658"/>
            <p14:sldId id="659"/>
            <p14:sldId id="559"/>
            <p14:sldId id="560"/>
            <p14:sldId id="656"/>
            <p14:sldId id="657"/>
            <p14:sldId id="660"/>
            <p14:sldId id="562"/>
            <p14:sldId id="563"/>
            <p14:sldId id="564"/>
            <p14:sldId id="566"/>
            <p14:sldId id="568"/>
            <p14:sldId id="576"/>
            <p14:sldId id="577"/>
            <p14:sldId id="578"/>
            <p14:sldId id="663"/>
            <p14:sldId id="579"/>
            <p14:sldId id="581"/>
            <p14:sldId id="569"/>
            <p14:sldId id="570"/>
            <p14:sldId id="571"/>
            <p14:sldId id="573"/>
            <p14:sldId id="574"/>
            <p14:sldId id="542"/>
            <p14:sldId id="583"/>
            <p14:sldId id="584"/>
            <p14:sldId id="665"/>
            <p14:sldId id="588"/>
            <p14:sldId id="591"/>
            <p14:sldId id="594"/>
            <p14:sldId id="809"/>
            <p14:sldId id="595"/>
            <p14:sldId id="598"/>
            <p14:sldId id="599"/>
            <p14:sldId id="600"/>
            <p14:sldId id="602"/>
            <p14:sldId id="604"/>
            <p14:sldId id="606"/>
            <p14:sldId id="607"/>
            <p14:sldId id="610"/>
            <p14:sldId id="538"/>
            <p14:sldId id="527"/>
            <p14:sldId id="666"/>
            <p14:sldId id="667"/>
            <p14:sldId id="668"/>
            <p14:sldId id="669"/>
            <p14:sldId id="670"/>
            <p14:sldId id="671"/>
            <p14:sldId id="672"/>
            <p14:sldId id="675"/>
            <p14:sldId id="674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7"/>
            <p14:sldId id="688"/>
            <p14:sldId id="689"/>
            <p14:sldId id="690"/>
            <p14:sldId id="685"/>
            <p14:sldId id="686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812"/>
            <p14:sldId id="709"/>
            <p14:sldId id="710"/>
            <p14:sldId id="711"/>
            <p14:sldId id="712"/>
            <p14:sldId id="713"/>
            <p14:sldId id="714"/>
            <p14:sldId id="718"/>
            <p14:sldId id="715"/>
            <p14:sldId id="716"/>
            <p14:sldId id="717"/>
            <p14:sldId id="719"/>
            <p14:sldId id="720"/>
            <p14:sldId id="814"/>
            <p14:sldId id="722"/>
            <p14:sldId id="723"/>
            <p14:sldId id="732"/>
            <p14:sldId id="724"/>
            <p14:sldId id="725"/>
            <p14:sldId id="726"/>
            <p14:sldId id="727"/>
            <p14:sldId id="728"/>
            <p14:sldId id="729"/>
            <p14:sldId id="733"/>
            <p14:sldId id="730"/>
            <p14:sldId id="731"/>
            <p14:sldId id="787"/>
            <p14:sldId id="785"/>
            <p14:sldId id="735"/>
            <p14:sldId id="736"/>
            <p14:sldId id="783"/>
            <p14:sldId id="737"/>
            <p14:sldId id="738"/>
            <p14:sldId id="739"/>
            <p14:sldId id="742"/>
            <p14:sldId id="740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65"/>
            <p14:sldId id="766"/>
            <p14:sldId id="764"/>
            <p14:sldId id="757"/>
            <p14:sldId id="758"/>
            <p14:sldId id="760"/>
            <p14:sldId id="761"/>
            <p14:sldId id="762"/>
            <p14:sldId id="763"/>
            <p14:sldId id="767"/>
            <p14:sldId id="8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FFCC"/>
    <a:srgbClr val="FFFF99"/>
    <a:srgbClr val="FFFFFF"/>
    <a:srgbClr val="0C9226"/>
    <a:srgbClr val="CC3300"/>
    <a:srgbClr val="66FFCC"/>
    <a:srgbClr val="00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32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notesMaster" Target="notesMasters/notesMaster1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handoutMaster" Target="handoutMasters/handoutMaster1.xml"/><Relationship Id="rId20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101</a:t>
            </a:fld>
            <a:endParaRPr lang="ru-RU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102</a:t>
            </a:fld>
            <a:endParaRPr lang="ru-RU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103</a:t>
            </a:fld>
            <a:endParaRPr lang="ru-RU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104</a:t>
            </a:fld>
            <a:endParaRPr lang="ru-RU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105</a:t>
            </a:fld>
            <a:endParaRPr lang="ru-RU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106</a:t>
            </a:fld>
            <a:endParaRPr lang="ru-RU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107</a:t>
            </a:fld>
            <a:endParaRPr lang="ru-RU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108</a:t>
            </a:fld>
            <a:endParaRPr lang="ru-RU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109</a:t>
            </a:fld>
            <a:endParaRPr lang="ru-RU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112</a:t>
            </a:fld>
            <a:endParaRPr lang="ru-RU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113</a:t>
            </a:fld>
            <a:endParaRPr lang="ru-RU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114</a:t>
            </a:fld>
            <a:endParaRPr lang="ru-RU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115</a:t>
            </a:fld>
            <a:endParaRPr lang="ru-RU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116</a:t>
            </a:fld>
            <a:endParaRPr lang="ru-RU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117</a:t>
            </a:fld>
            <a:endParaRPr lang="ru-RU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118</a:t>
            </a:fld>
            <a:endParaRPr lang="ru-RU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119</a:t>
            </a:fld>
            <a:endParaRPr lang="ru-RU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120</a:t>
            </a:fld>
            <a:endParaRPr lang="ru-RU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122</a:t>
            </a:fld>
            <a:endParaRPr lang="ru-RU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123</a:t>
            </a:fld>
            <a:endParaRPr lang="ru-RU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124</a:t>
            </a:fld>
            <a:endParaRPr lang="ru-RU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125</a:t>
            </a:fld>
            <a:endParaRPr lang="ru-RU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126</a:t>
            </a:fld>
            <a:endParaRPr lang="ru-RU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127</a:t>
            </a:fld>
            <a:endParaRPr lang="ru-RU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128</a:t>
            </a:fld>
            <a:endParaRPr lang="ru-RU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129</a:t>
            </a:fld>
            <a:endParaRPr lang="ru-RU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130</a:t>
            </a:fld>
            <a:endParaRPr lang="ru-RU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132</a:t>
            </a:fld>
            <a:endParaRPr lang="ru-RU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133</a:t>
            </a:fld>
            <a:endParaRPr lang="ru-RU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134</a:t>
            </a:fld>
            <a:endParaRPr lang="ru-RU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135</a:t>
            </a:fld>
            <a:endParaRPr lang="ru-RU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136</a:t>
            </a:fld>
            <a:endParaRPr lang="ru-RU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137</a:t>
            </a:fld>
            <a:endParaRPr lang="ru-RU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138</a:t>
            </a:fld>
            <a:endParaRPr lang="ru-RU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139</a:t>
            </a:fld>
            <a:endParaRPr lang="ru-RU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140</a:t>
            </a:fld>
            <a:endParaRPr lang="ru-RU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141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142</a:t>
            </a:fld>
            <a:endParaRPr lang="ru-RU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143</a:t>
            </a:fld>
            <a:endParaRPr lang="ru-RU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144</a:t>
            </a:fld>
            <a:endParaRPr lang="ru-RU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145</a:t>
            </a:fld>
            <a:endParaRPr lang="ru-RU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146</a:t>
            </a:fld>
            <a:endParaRPr lang="ru-RU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147</a:t>
            </a:fld>
            <a:endParaRPr lang="ru-RU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148</a:t>
            </a:fld>
            <a:endParaRPr lang="ru-RU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149</a:t>
            </a:fld>
            <a:endParaRPr lang="ru-RU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150</a:t>
            </a:fld>
            <a:endParaRPr lang="ru-RU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151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152</a:t>
            </a:fld>
            <a:endParaRPr lang="ru-RU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153</a:t>
            </a:fld>
            <a:endParaRPr lang="ru-RU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154</a:t>
            </a:fld>
            <a:endParaRPr lang="ru-RU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155</a:t>
            </a:fld>
            <a:endParaRPr lang="ru-RU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156</a:t>
            </a:fld>
            <a:endParaRPr lang="ru-RU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157</a:t>
            </a:fld>
            <a:endParaRPr lang="ru-RU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158</a:t>
            </a:fld>
            <a:endParaRPr lang="ru-RU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159</a:t>
            </a:fld>
            <a:endParaRPr lang="ru-RU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160</a:t>
            </a:fld>
            <a:endParaRPr lang="ru-RU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162</a:t>
            </a:fld>
            <a:endParaRPr lang="ru-RU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163</a:t>
            </a:fld>
            <a:endParaRPr lang="ru-RU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164</a:t>
            </a:fld>
            <a:endParaRPr lang="ru-RU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165</a:t>
            </a:fld>
            <a:endParaRPr lang="ru-RU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166</a:t>
            </a:fld>
            <a:endParaRPr lang="ru-RU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167</a:t>
            </a:fld>
            <a:endParaRPr lang="ru-RU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168</a:t>
            </a:fld>
            <a:endParaRPr lang="ru-RU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169</a:t>
            </a:fld>
            <a:endParaRPr lang="ru-RU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170</a:t>
            </a:fld>
            <a:endParaRPr lang="ru-RU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171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172</a:t>
            </a:fld>
            <a:endParaRPr lang="ru-RU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173</a:t>
            </a:fld>
            <a:endParaRPr lang="ru-RU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174</a:t>
            </a:fld>
            <a:endParaRPr lang="ru-RU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175</a:t>
            </a:fld>
            <a:endParaRPr lang="ru-RU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176</a:t>
            </a:fld>
            <a:endParaRPr lang="ru-RU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177</a:t>
            </a:fld>
            <a:endParaRPr lang="ru-RU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178</a:t>
            </a:fld>
            <a:endParaRPr lang="ru-RU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179</a:t>
            </a:fld>
            <a:endParaRPr lang="ru-RU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180</a:t>
            </a:fld>
            <a:endParaRPr lang="ru-RU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181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182</a:t>
            </a:fld>
            <a:endParaRPr lang="ru-RU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183</a:t>
            </a:fld>
            <a:endParaRPr lang="ru-RU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184</a:t>
            </a:fld>
            <a:endParaRPr lang="ru-RU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185</a:t>
            </a:fld>
            <a:endParaRPr lang="ru-RU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186</a:t>
            </a:fld>
            <a:endParaRPr lang="ru-RU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187</a:t>
            </a:fld>
            <a:endParaRPr lang="ru-RU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188</a:t>
            </a:fld>
            <a:endParaRPr lang="ru-RU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189</a:t>
            </a:fld>
            <a:endParaRPr lang="ru-RU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190</a:t>
            </a:fld>
            <a:endParaRPr lang="ru-RU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191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192</a:t>
            </a:fld>
            <a:endParaRPr lang="ru-RU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193</a:t>
            </a:fld>
            <a:endParaRPr lang="ru-RU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69</a:t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72</a:t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73</a:t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74</a:t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75</a:t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76</a:t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77</a:t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78</a:t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79</a:t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81</a:t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82</a:t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83</a:t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84</a:t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85</a:t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86</a:t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87</a:t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88</a:t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89</a:t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90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91</a:t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92</a:t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93</a:t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94</a:t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95</a:t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96</a:t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97</a:t>
            </a:fld>
            <a:endParaRPr 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98</a:t>
            </a:fld>
            <a:endParaRPr lang="ru-RU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99</a:t>
            </a:fld>
            <a:endParaRPr lang="ru-RU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66327"/>
            <a:ext cx="7920880" cy="1022769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АВТОРСКАЯ </a:t>
            </a:r>
            <a: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ТЕХНОЛОГИЯ ОПТИМИЗАЦИИ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САМОРЕАЛИЗАЦИИ  </a:t>
            </a:r>
            <a:r>
              <a:rPr lang="ru-RU" sz="23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</a:t>
            </a: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340768"/>
            <a:ext cx="8786874" cy="532859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Авторская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технология оптимизации самореализации в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жиз-недеятельности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(далее Технология)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обеспечивает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комплекс-</a:t>
            </a:r>
            <a:r>
              <a:rPr lang="ru-RU" b="1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ное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достижений менеджмента, психологии, </a:t>
            </a:r>
            <a:r>
              <a:rPr lang="ru-RU" b="1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соци-ологии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информационных технологий, которые </a:t>
            </a:r>
            <a:r>
              <a:rPr lang="ru-RU" b="1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реализу-ются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средствами нового поколения, включающими тех-</a:t>
            </a:r>
            <a:r>
              <a:rPr lang="ru-RU" b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нологию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оптимизации применения одаренности </a:t>
            </a:r>
            <a:r>
              <a:rPr lang="ru-RU" b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личност-ными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ресурсами и технологию оптимизации управления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че-</a:t>
            </a:r>
            <a:r>
              <a:rPr lang="ru-RU" b="1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ловеческими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(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Вместе </a:t>
            </a:r>
            <a:r>
              <a:rPr lang="ru-RU" b="1" i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взятые они трансформируются в авторскую техно-логию  оптимизации  самореализации  в  </a:t>
            </a:r>
            <a:r>
              <a:rPr lang="ru-RU" b="1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жизнедеятельности, которая</a:t>
            </a:r>
            <a:r>
              <a:rPr lang="ru-RU" b="1" i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b="1" i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обеспечивает рост самодостаточности лично-</a:t>
            </a:r>
            <a:r>
              <a:rPr lang="ru-RU" b="1" i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i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8750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 стимулировать персональную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результатив-ность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деятельности сотрудников и создания условий для формирования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продуктивных и надежных партнерских отношений,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обеспечивающих повышение как прибыли компании, так и доходов сотрудников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следующих этапах освоения Технологии и пользования ее контентом могут быть реализованы и другие возможности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 числе раскрывается возможность пользования кон-тентом Технологии, посредством самостоятельного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осво-ения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менеджментом и сотрудниками, инновационной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обуча-ющей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услуги: «Успешная самореализация» - предоставляемой на сайте Компании «…».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Процедура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пользования данной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услугой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раскрывается на сайте.</a:t>
            </a: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300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эффективной реализации персональной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жизнен-ной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стратегии;</a:t>
            </a:r>
          </a:p>
        </p:txBody>
      </p:sp>
    </p:spTree>
    <p:extLst>
      <p:ext uri="{BB962C8B-B14F-4D97-AF65-F5344CB8AC3E}">
        <p14:creationId xmlns:p14="http://schemas.microsoft.com/office/powerpoint/2010/main" val="5637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регуляторов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особенно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обстоятельствах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когда востребован мягкий (адекватный)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стиль оказания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уп-равленческих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воздействий.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Сложившийся ранг установок важно учитывать как 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 и командной работе, так и при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построении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межличностных отношений в круге общения.</a:t>
            </a: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важно использовать в организационном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поведении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3656"/>
            <a:ext cx="7992888" cy="951088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ПОЛЬЗОВАНИЕ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ТЕМПЕРАМЕНТА</a:t>
            </a:r>
            <a: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b="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1"/>
            <a:ext cx="8795580" cy="5472609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8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Индивидуальные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психодинамические</a:t>
            </a:r>
            <a:r>
              <a:rPr lang="en-US" b="1" i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подтипа темперамента</a:t>
            </a: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психодинамические особенности отражают:</a:t>
            </a: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«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интровертность-экстравертность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включая проявления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пассивности-активности»;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«робости-смелости»;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«необщительности-общительности».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«уравновешенность-неуравновешенность».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Оценка по шкалам: </a:t>
            </a:r>
          </a:p>
          <a:p>
            <a:pPr marL="0" indent="0" algn="ctr">
              <a:buNone/>
            </a:pP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22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При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среднестатистическое значение составляет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  до 18 баллов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Оценка же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шкалам,</a:t>
            </a: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составляющем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шкалу «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Интро-вертность-экстравертность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»: «пассивность-активность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робость-смелость»,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необщительность-общительность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- изменяется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1 до 8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cap="all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словные обозначения к рисунку (см.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Цифрами на осях обозначены количественные значения: 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интровертности-экстравертности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(по горизонтали);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«уравновешенности-неуравновешенности» (по вертикали).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Цифрами по окружности отмечены подтипы темперамента:</a:t>
            </a: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936104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Интровертность-экстравертность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   «Уравновешенность-неуравновешенность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- изменяется от 1 до 24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 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66124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endParaRPr lang="ru-RU" sz="8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8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0724" y="116632"/>
            <a:ext cx="8640960" cy="115212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Холерик: 1 – обидчивый, 2 – неспокойный, 3 – 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агрессив-ный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4 – возбудимый,     5 – поддающийся    настроениям,   6  –  импульсивный,   7  –  оптимистический,   8 - активный;</a:t>
            </a:r>
            <a:r>
              <a:rPr lang="ru-RU" sz="24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764704"/>
            <a:ext cx="6480720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25658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Флегматик: 17 – спокойный, 18 – размеренный,                    19 – надежный, 20 - направленный (на цель), 21 –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миролю-бивый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22 – вдумчивый, 23 – старательный, 24 - пассивный;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   Меланхолик:    25 – необщительный,    26 – сдержанный,   27  –  пессимистический,     28  –  трезвый,     29  –  ригидный,           30 – неподатливый, 31 – тревожный, 32 – раздраженный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И: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интровертность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Э: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экстравертность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У: уравновешенность.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Н: неуравновешенность.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РДМ: рационально-действенная модальность.</a:t>
            </a: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22413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Сангвиник: 9 – общительный, 10 – открытый,  11 –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разго-ворчивый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12 – доступный,   13 – живой,   14 – беззаботный, 15 - любящий удобства,   16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инициативный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37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Следует также отметить тесную взаимосвязь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индивидуаль-ных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психодинамических особенностей темперамента и ин-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дивидуальных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свойств нервной системы, проявляющихся в поведении личности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информационно-психические          свойства</a:t>
            </a:r>
            <a:r>
              <a:rPr lang="ru-RU" u="sng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подтипа темперамента</a:t>
            </a: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информационно-психические свойства  содержат,  с одной стороны,  личностные ресурсы, обус­ловливающие специфику взаимодействия со средой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обита-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другой – ресурсы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типических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ивающих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 межличностных отношений, включая и командное взаимодействие.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информационно-психические свойства, содержащие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личностные 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обус­ловливающие</a:t>
            </a: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ЭДМ: эмоционально-действенная модальность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</a:t>
            </a:r>
            <a:r>
              <a:rPr lang="ru-RU" sz="8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взаимодействия, которые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обеспечи-вают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- взаимодействие личности с материальной (предметной);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 - взаимодействие личности с социальной средой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объектной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сре­дой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 -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временем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событий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ной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каналы взаимодействия, где: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1-ый, базовый канал (основной),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обозначает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зону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которой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сильно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(избыточно)   проявляются   возможности  личности 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реализуемой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нем функции;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2-ой,  творческий  канал,  указывает  на область, в которой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достаточно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сильно  проявляются   творческие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специфику взаимодействия со средой обитания, отражают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3-ий,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болезненно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реагирующий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обозначает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зону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которой слабо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возможности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ализуемой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нем функции;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4-ый,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индифферентный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канал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обозначает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область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ко-торой очень слабо проявляются возможности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в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реализуемой в нем функции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относится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ее осуществлению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 интереса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В-третьих,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ориентацию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включая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проя-вления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масштаба,  то  есть  «малый  и  подробный» или  «крупный  и  в общем плане»;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направленности, то есть «присоединение, принятие» или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отделение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отдача».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В-четвертых,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аспектность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взаимодействия, включая: 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в реализуемой в нем функции;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время индивидуальные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ческие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свойства (содержащие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типических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ивающих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межлич-ностных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включая и командное взаимодействие) отражают,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одной стороны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специфику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ческих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диадах,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другой - специфику  ресурсов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типических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отдельном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совокупности каре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Таким образом, 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ческие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свойства составляют основание для эффективного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закономерностей социальной гравитации как в случае применения ресурсов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подтипов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темперамента,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их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использования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совокупности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одаренности иными личностными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преимуще-ствами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непосредственное взаимодействие;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опосредованное взаимодействие. </a:t>
            </a:r>
          </a:p>
        </p:txBody>
      </p:sp>
    </p:spTree>
    <p:extLst>
      <p:ext uri="{BB962C8B-B14F-4D97-AF65-F5344CB8AC3E}">
        <p14:creationId xmlns:p14="http://schemas.microsoft.com/office/powerpoint/2010/main" val="38374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одтипов темперамента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дают возможность эффективно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-пользовать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командной  работе (совместной  деятельности)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закономерностей социальной гравитации (рис. 2 и 3).</a:t>
            </a:r>
            <a:endParaRPr lang="ru-RU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Данная эффективность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 одних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случаях,  определяется   непосредственным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вза-имодействием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групповым взаимодействием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диадным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в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других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случаях, определяется взаимодействием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через третьих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продуктивное взаимодействие может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ться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с сотрудниками, относящимися  к  группам-командам,  ядра которых образуют аналогичные каре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сотрудники,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принадлежащие  к  одной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могут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 информационно-психических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пар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492896"/>
            <a:ext cx="8640960" cy="4104456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процедуре описан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алгоритм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«базы данных» психологических ресурсов (формирование архива результатов тестирования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так и порядок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тестирования личностных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приводится пример работы с тестом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измерения ценностных ориентаций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управлении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см. рис.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1, 2.*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Фрагмент текста из данной процедуры: «Войдя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«Тест для измерения ценностных ориентаций  в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управленческой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деятельности»,  внимательно  ознакомьтесь  с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инструкци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-ей. Далее следует текст инструкции к настоящему тесту. 1.)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9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9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b="1" dirty="0">
                <a:solidFill>
                  <a:schemeClr val="bg2"/>
                </a:solidFill>
              </a:rPr>
              <a:t/>
            </a:r>
            <a:br>
              <a:rPr lang="ru-RU" sz="2000" b="1" dirty="0">
                <a:solidFill>
                  <a:schemeClr val="bg2"/>
                </a:solidFill>
              </a:rPr>
            </a:br>
            <a:endParaRPr lang="ru-RU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304256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ru-RU" sz="1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1.1.2</a:t>
            </a:r>
            <a:r>
              <a:rPr lang="ru-RU" sz="23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Процедура пользования программным                         </a:t>
            </a: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b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обеспечением </a:t>
            </a:r>
            <a:r>
              <a:rPr lang="ru-RU" sz="23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тестирования личностных </a:t>
            </a: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 </a:t>
            </a:r>
            <a:r>
              <a:rPr lang="ru-RU" sz="24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Процедура пользования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программным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обеспечением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рования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 раскрывается в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соответ-ствующих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разделах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интернет-ресурса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>
                <a:solidFill>
                  <a:schemeClr val="bg2"/>
                </a:solidFill>
              </a:rPr>
              <a:t/>
            </a:r>
            <a:br>
              <a:rPr lang="ru-RU" sz="2000" dirty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F8C-D45B-4360-A78B-D9BFF370972C}" type="slidenum">
              <a:rPr lang="ru-RU" smtClean="0"/>
              <a:pPr/>
              <a:t>110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5932"/>
              </p:ext>
            </p:extLst>
          </p:nvPr>
        </p:nvGraphicFramePr>
        <p:xfrm>
          <a:off x="-4" y="0"/>
          <a:ext cx="9144003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392"/>
                <a:gridCol w="570392"/>
                <a:gridCol w="570392"/>
                <a:gridCol w="570392"/>
                <a:gridCol w="570392"/>
                <a:gridCol w="571376"/>
                <a:gridCol w="571376"/>
                <a:gridCol w="575322"/>
                <a:gridCol w="571376"/>
                <a:gridCol w="571376"/>
                <a:gridCol w="571376"/>
                <a:gridCol w="571376"/>
                <a:gridCol w="571376"/>
                <a:gridCol w="572363"/>
                <a:gridCol w="572363"/>
                <a:gridCol w="572363"/>
              </a:tblGrid>
              <a:tr h="584307">
                <a:tc gridSpan="1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ГРУППЫ-КОМАНДЫ, ВЗАИМОДЕЙСТВУЮЩИЕ НА БАЗЕ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ИНФОРМАЦИОННО-ПСИХИЧЕСКИХ СВОЙСТВ ТЕМПЕРАМЕНТА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687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I»</a:t>
                      </a:r>
                      <a:endParaRPr lang="ru-RU" sz="1400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образующие 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84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9314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</a:t>
                      </a:r>
                      <a:r>
                        <a:rPr lang="ru-RU" sz="1100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9314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6687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IV»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847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2538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9314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94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90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90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90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1857">
                <a:tc gridSpan="1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РИС. 2 </a:t>
                      </a:r>
                      <a:r>
                        <a:rPr lang="ru-RU" sz="15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МОДЕЛЬ ПРИМЕНЕНИЯ ЗАКОНОМЕРНОСТЕЙ СОЦИАЛЬНОЙ  ГРАВИТАЦИИ </a:t>
                      </a: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0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6381328"/>
            <a:ext cx="8784976" cy="476672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endParaRPr lang="ru-RU" sz="4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15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РИС</a:t>
            </a:r>
            <a:r>
              <a:rPr lang="ru-RU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5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 МОДЕЛЬ ПРИМЕНЕНИЯ ЗАКОНОМЕРНОСТЕЙ СОЦИАЛЬНОЙ  ГРАВИТАЦИИ</a:t>
            </a:r>
            <a:endParaRPr lang="ru-RU" sz="15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73538" y="205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11566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Цвета  заливок  обозначают принадлежность тех или иных пар подтипов темперамента к группам-командам (синий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зеленый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красный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желтый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IV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** При этом показывается использование потенциалов групповой совместимости (ГС),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диадной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совместимости (ДС) и креативной совместимости (КС).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5503"/>
              </p:ext>
            </p:extLst>
          </p:nvPr>
        </p:nvGraphicFramePr>
        <p:xfrm>
          <a:off x="1" y="116634"/>
          <a:ext cx="9143999" cy="64807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4558"/>
                <a:gridCol w="663777"/>
                <a:gridCol w="606103"/>
                <a:gridCol w="508992"/>
                <a:gridCol w="606103"/>
                <a:gridCol w="508992"/>
                <a:gridCol w="606103"/>
                <a:gridCol w="508992"/>
                <a:gridCol w="606103"/>
                <a:gridCol w="508992"/>
                <a:gridCol w="606103"/>
                <a:gridCol w="508992"/>
                <a:gridCol w="606103"/>
                <a:gridCol w="424878"/>
                <a:gridCol w="84113"/>
                <a:gridCol w="606103"/>
                <a:gridCol w="508992"/>
              </a:tblGrid>
              <a:tr h="268463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23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9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8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10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7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68463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23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22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32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6003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эффективно используется потенциал групповой сов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местимости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сотрудниками, относящимися к оставшимся трем  парам.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рис 2, выделено курсивом.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и рис. 3, выделено курсивом и цветом.*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Цвета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заливок,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модели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обозначают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принадлежность</a:t>
            </a:r>
            <a:b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 или иных пар подтипов темперамента к группам-кома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ндам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относящимся к соответствующим каре: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1) синий - группа-команда «Каре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2)  зеленый - группа-команда «Каре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  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3) красный - группа-команда «Каре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4) желтый - группа-команда «Каре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>
              <a:buFont typeface="Arial" charset="0"/>
              <a:buChar char="•"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 участвовать в групповом взаимодействии.</a:t>
            </a:r>
          </a:p>
        </p:txBody>
      </p:sp>
    </p:spTree>
    <p:extLst>
      <p:ext uri="{BB962C8B-B14F-4D97-AF65-F5344CB8AC3E}">
        <p14:creationId xmlns:p14="http://schemas.microsoft.com/office/powerpoint/2010/main" val="21230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  <a:solidFill>
            <a:srgbClr val="FDFFE1"/>
          </a:solidFill>
        </p:spPr>
        <p:txBody>
          <a:bodyPr/>
          <a:lstStyle/>
          <a:p>
            <a:pPr marL="0" indent="0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групповой совместимости (ГС); 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 (ДС);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креативной совместимости (КС).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избирательно взаимодействовать: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Непосредственно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сотрудниками, относящимися к двум другим командам (ядра которых образуют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соответствующие каре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где  участники  взаимодействия,  входящие в одну  па-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могут продуктивно сотрудничать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диадном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ствии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используя потенциал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 с двумя сотрудниками одной команды;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 одним сотрудником другой команды.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Опосредованно, то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через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указанных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этом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показывается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использование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особенностей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по-тенциалов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818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ядра которых образуют соответствующие каре), где эти сотрудники, входящие   в  одну   пару  (относящуюся  к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ино-му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каре)   могут продуктивно   сотрудничать  в  групповом взаимодействии, используя   потенциал  групповой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совме-стимости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команды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ядро которой образует   данное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каре. 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В-третьих, избирательно взаимодействовать,  с  сотрудниками, относящимися  ко  всем   командам   (ядра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 образуют  соответствующие   каре),   где   участники,   входящие   в   одну  пару  могут продуктивно сотрудничать в  креативном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используя  потенциал  креативной  совместимости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одним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участников, принадлежащим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команде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ядро которой образует то же каре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 тремя участниками  одной из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оставшихся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ядра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ункте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«1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 с  сотрудниками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относящимися  к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командам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с тремя участниками из другой команды  (ядра  которых  образуют соответствующие каре);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с двумя участниками из третьей команды (ядро  которой  образует соответствующее каре).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использование модели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социальной гравитации для организации командной работы делает возможным эффективное использование личностных ресурсов в совокупности.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самым обеспечивает в командах нового поколения вы-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сокую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продуктивность, а в случаях креативного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взаимодей-ствия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 должную толерантность, обусловливающую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-ватное применение интеллектуального потенциала.</a:t>
            </a: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важно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отметить, что только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инструментальные</a:t>
            </a: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образуют соответствующие каре;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26469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нием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единства приоритетов  функциональной деятельности и согласованности функционально-ролевых ожиданий,  со-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здавать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еще одно значимое условие  эффективной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коман-дной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работы, которое обеспечивает согласованность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ностно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-ролевых ожиданий в команде  любого формата.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возможность использования модели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зако-номерностей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социальной гравитации для организации  ко-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мандной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работы, которая позволяет эффективно применять личностные ресурсы в совокупности и обеспечивает в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ко-мандах нового поколения высокую продуктивность, а в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-чаях креативного  взаимодействия,  и  должную   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толерант-ность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обусловливающую адекватное применение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интел-лектуального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потенциала.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инструментальные возможности  Техноло-0гии позволяют, наряду с формированием единства   </a:t>
            </a:r>
            <a:r>
              <a:rPr lang="ru-RU" sz="23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прио-ритетов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функциональной   деятельности 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согласованности</a:t>
            </a: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позволяют,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наряду  с 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7666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чимое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условие эффективной командной работы,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заключа-ющееся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использовании закономерностей  социальной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гра-витации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которое обеспечивает: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согласованность личностно-ролевых ожиданий в команде любого формата;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равные возможности продуктивной совместной деятель-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(см. рис. 3,  выделено цветом) каждому участнику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мандного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целом это способствует созданию в социуме адекватных условий для реализации Персональной жизненной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стра-тегии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самым обусловливается возможность применения личностных ресурсов с целью оптимизация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самореали-зации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функционально-ролевых ожиданий, создавать еще одно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992888" cy="1008112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1.9. ПОЛЬЗОВАНИЕ РЕСУРСАМИ МЕЖПО-ЛУШАРНОЙ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АСИММЕТРИИ И ТИПА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b="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53212" cy="5544616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 </a:t>
            </a:r>
            <a:endParaRPr lang="ru-RU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межполушарной асимметрии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</a:t>
            </a:r>
            <a:endParaRPr lang="ru-RU" sz="16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 применения  одаренности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личнос-тными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межполушарной асимметрии и типа личности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на  основе методических средств.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 указанных средствах раскрываются как личные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пре-имущества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обусловленные ресурсами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межполушарной асимметрии и типа личности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так и специфика пользования данными ресурсами.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Межполушарная асимметрия – основная характеристика мозга.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Человеческий мозг имеет два полушария — левое и правое.</a:t>
            </a: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260647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3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Левое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управляет одними функциями организма и отвечает за логику и речь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Правое управляет другими функциями организма и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отвеча-ет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 образность, целостность и эмоциональность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каждое решение принимается обоими полушариями совместно,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между ними проходят миллионы информационных каналов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в общем решении содержится разный вклад полушарий.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Такая функциональная асимметрия человеческого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орга-низма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тем, что поведенческие реакции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стро-ятся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либо по левому типу реагирования, либо по правому типу реагирования.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данное реагирование, в зависимости от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обсто-ятельств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переходит, то к левому полушарию, то к правому). 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Существует четкое «разделение труда» между ними.</a:t>
            </a:r>
          </a:p>
        </p:txBody>
      </p:sp>
    </p:spTree>
    <p:extLst>
      <p:ext uri="{BB962C8B-B14F-4D97-AF65-F5344CB8AC3E}">
        <p14:creationId xmlns:p14="http://schemas.microsoft.com/office/powerpoint/2010/main" val="35832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780928"/>
            <a:ext cx="8640960" cy="388843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2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2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2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2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1</a:t>
            </a:r>
          </a:p>
          <a:p>
            <a:pPr marL="0" indent="0">
              <a:buNone/>
            </a:pPr>
            <a:endParaRPr lang="ru-RU" sz="22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2592288"/>
          </a:xfrm>
          <a:solidFill>
            <a:srgbClr val="FDFFE1"/>
          </a:solidFill>
        </p:spPr>
        <p:txBody>
          <a:bodyPr/>
          <a:lstStyle/>
          <a:p>
            <a:pPr marL="0" indent="0" algn="ctr">
              <a:buNone/>
            </a:pP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5"/>
            <a:ext cx="864096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полушарию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специфику личностного реагирования.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совокупности же ресурсы  межполушарной  асимметрии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типа  личности  дополняют  преимущества  темперамента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позволяют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эффективно использовать их для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саморе-ализации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жизнедеятельности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1.9.1.1.  Ресурсы межполушарной асимметрии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16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Сильному преобладанию левого полушария свойственны: отсутствие консерватизма, способность взглянуть на старые вещи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поновому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высокая эмоциональность (обусловливает способность «ослепительно» улыбаться), эгоизм, упрямство, уход в себя.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Среднему преобладанию левого полушария, в зависимости от специфики его выраженности, свойственны: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  личности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тем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что  сообщает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ведущему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специфики его выраженности, свойственны: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Легкая приспосабливаемость к различным условиям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жи-зни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Умение поддерживать дружеские отношения,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контак-тность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При этом характерны: сочетание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эмоциональности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 недостаточной настойчивостью (проявляется, 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преимущес-твенно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в семье, образовании и т.п.),  высокая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подверженно-сть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чужому влиянию. 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Нерешительность (неуверенный консерватизм),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мнитель-ность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Решительность, чувство юмора, активность,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энергич-ность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артистизм, высокая контактность, склонность к игровому поведению.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Деловитость, сочетание аналитического склада ума с деликатностью, расчет, терпимость, замедленность в развитии отношений, некоторая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холодность и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осторожность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Среднему преобладанию правого полушария, в зависимости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65312"/>
            <a:ext cx="8640960" cy="600404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шария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зависимости от специфики его проявления, свойственны: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 Дружелюбие  и  простота,    склонность   к   самоанализу, некоторая разбросанность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интересов.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Энергичность,  упорство,  способность  добиваться  своих целей, настойчивость, которая  иногда  может  переходить  в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«зацикливание» на второстепенных  целях.  Ригидность,  за-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трудненность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смене своей точки зрения.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Слабо выраженное поведение, беззащитность, подвержен-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различному влиянию.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Самостоятельность, пластичность поведения, проявление противоречия между нерешительностью и твердостью, сочетание высокой контактности с медленным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привыка-нием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Ситуативному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преобладанию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левого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правого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нию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притязание на особое,  внимательное отношение к себе.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Е. Сочетание в общении простоты, смелости и особой мягко-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умение   избегать   конфликтов   и   легко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завязывать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дружбу, любовь к путешествиям, склонность  к  новым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впе-чатлениям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 частая смена своих  увлечений,  некоторое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непо-стоянство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Слабому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преобладанию  левого  полушария,  в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зависимости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специфики его выраженности, свойственны: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Склонность к анализу, пересмотру своих  позиций (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взгля-дов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точки зрения) и самостоятельность. Пластичность,  но когда же доходит до дела – проявляется настойчивость. При этом контактность сочетается с медленным привыканием.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Склонность к анализу, пересмотру своих позиций (взглядов, точки зрения), самостоятельность. Проявление пластичности,  но когда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доходит до дела,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Д. Мягкость и наивность, уступчивость острожному 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же время органичны: сочетание в общении простоты и легкости, умение поддерживать дружеские отношения, склонность к новым впечатлениям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смене своих увлечений.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Слабому преобладанию правого полушария, в зависимости от специфики его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выраженности, свойственны: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Сглаженное и в то же время рефлексивное поведение,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нако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замедленной реакцией на ситуативные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тельства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При этом характерна толерантность.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Пластичность поведения. Сочетание контактности с замедленной адаптацией. При этом органичны проявления активности и чувства юмора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8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1.9.1.2. 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типа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endParaRPr lang="ru-RU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8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шестнадцати типов личности проявляются тем, что</a:t>
            </a: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настойчивость.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26469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фику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личностного реагирования, в их числе: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Инспектор, для которого характерно сочетание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рациональ-ности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логики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Управляющий, для которого характерно сочетание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раци-ональности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логики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 на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нормы поведения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здравый смысл, стремление все упорядочивать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воля,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практичность   и   настроенность  на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i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i="1" dirty="0">
                <a:solidFill>
                  <a:schemeClr val="accent6">
                    <a:lumMod val="50000"/>
                  </a:schemeClr>
                </a:solidFill>
              </a:rPr>
            </a:b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60040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ообщают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свойствам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межполушарной  асимметрии 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3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форт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экстраверсией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(обращенность человека на внешний мир).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Аналитик, для которого характерно сочетание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рацио-нальности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логики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 к фантазиям и мечтательности, теоретический склад ума, образное восприятие)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Экспериментатор, для которого характерно сочетание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ра-циональности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(системность и постоянство в склонностях       и   занятиях,   самодисциплина)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 логики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(ориентация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нормы поведения и здравый смысл,  стремление  все 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упорядо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чивать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 к фантазиям и мечта-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теоретический склад ума, образное восприятие)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Получение   чувственных 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удовольствий: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еда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одежда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ком-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Хранитель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для которого характерно сочетание рациона-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Коммуникатор, для которого характерно сочетание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раци-ональности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(ориентация на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чувст-ва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 отношения,   определяющие   поведение)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(обращенность человека на внешний мир).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(обращенность человека на внешний мир).</a:t>
            </a:r>
          </a:p>
        </p:txBody>
      </p:sp>
    </p:spTree>
    <p:extLst>
      <p:ext uri="{BB962C8B-B14F-4D97-AF65-F5344CB8AC3E}">
        <p14:creationId xmlns:p14="http://schemas.microsoft.com/office/powerpoint/2010/main" val="20306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ление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 фантазиям и мечтательности, теоретический склад ума, образное восприятие)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сосре-доточенность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личных переживаниях и своем внутреннем мире).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Наставник, для которого характерно сочетание рациона-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(системность и постоянство в склонностях и занятиях, самодисциплина)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   отношения,    определяющие    поведение)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интуицией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(стремление к фантазиям и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мечтательности,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теоретичес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кий склад ума, образное восприятие)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экстраверсией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щенность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человека на внешний мир).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Мастер, для которого характерно сочетание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спонтанность  в  поведении , стремление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смене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Гуманист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которого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характерно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сочетание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рациона-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здравый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смысл, стремление все упорядочивать)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 настроенность на получение чувственных удовольствий: еда, одежда, комфорт)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мире).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Лидер, для которого характерно сочетание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настроенность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получение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чувственных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удовольствий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еда, одежда, комфорт)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(обращенность человека на внешний мир).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Критик, для которого характерно сочетание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нормы  поведения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впечатлений)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33670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2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ознакомления с полученными результатами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нажмите кнопку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«Результат теста» (рис.2) и т.д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44016"/>
          </a:xfrm>
          <a:solidFill>
            <a:srgbClr val="FDFFE1"/>
          </a:solidFill>
        </p:spPr>
        <p:txBody>
          <a:bodyPr/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096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к фантазиям и мечтательности,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ческий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склад ума, образное восприятие)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интроверсией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треннем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мире).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Новатор, для которого характерно сочетание иррациональности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логики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нормы поведения и здравый смысл, стремление все упорядочивать)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фантазиям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мечтательности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теоретический склад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ума,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образное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восприятие)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экстра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версией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(обращенность человека на внешний мир).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Посредник, для которого характерно сочетание иррациональности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смене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впечатлений)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 этики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чувства   и   отношения,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определяющие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здравый смысл, стремление все упорядочивать)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настроенность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получение  чувственных  удовольствий:  еда,  одежда, комфорт)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интроверсией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на личных переживаниях и своем внутреннем мире).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Политик, для которого характерно сочетание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ирраци-ональности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этики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ориента-ция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пространстве, воля, практичность и настроенность   на  получение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чувственных удовольствий: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еда, одежда,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ком-форт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(обращенность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человека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внеш-ний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мир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Лирик, для которого характерно сочетание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иррациона-льности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стремление к смене впечатлений)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этики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определяющие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поведение)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интуицией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(стремление к фантазиям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 мечтательности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теоретический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склад  ума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(хорошая ориентация в пространстве, воля, практичность и</a:t>
            </a:r>
          </a:p>
        </p:txBody>
      </p:sp>
    </p:spTree>
    <p:extLst>
      <p:ext uri="{BB962C8B-B14F-4D97-AF65-F5344CB8AC3E}">
        <p14:creationId xmlns:p14="http://schemas.microsoft.com/office/powerpoint/2010/main" val="5784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личных переживаниях и своем внутреннем мире).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Вдохновитель, для которого характерно специфическое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иррациональности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(спонтанность в поведении,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смене впечатлений)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этики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(ориентация на чувства и отношения, определяющие поведение)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сенсорикой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хорошая ориентация в пространстве, воля практичность и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настроенность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получение чувственных удовольствий: еда, одежда, комфорт)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экстраверсией 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обращенность человека на внешний мир).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образное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восприятие)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интроверсией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(сосредоточенность </a:t>
            </a:r>
          </a:p>
        </p:txBody>
      </p:sp>
    </p:spTree>
    <p:extLst>
      <p:ext uri="{BB962C8B-B14F-4D97-AF65-F5344CB8AC3E}">
        <p14:creationId xmlns:p14="http://schemas.microsoft.com/office/powerpoint/2010/main" val="5784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992888" cy="1008112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1.10. ПОЛЬЗОВАНИЕ РЕСУРСАМИ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СФЕРЫ ПСИХИКИ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b="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53212" cy="5472608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1.10.1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преимущества, выявляемые 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 (оценка восьми стимульных цветов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ПРИМЕЧАНИЕ.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данного 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занятия  желательно  иметь  полный  вариант  стимульных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 </a:t>
            </a:r>
            <a:r>
              <a:rPr lang="ru-RU" sz="20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М.  </a:t>
            </a:r>
            <a:r>
              <a:rPr lang="ru-RU" sz="20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Люшера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Полный вариант состоит из 7-ми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цветовых таблиц: 1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«серого цвета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2 «8-ми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3 «4-х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основных цветов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4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«синего цвета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5  «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зеленого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-та», 6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«красного цвета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7. «желтого цвета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».*</a:t>
            </a:r>
          </a:p>
          <a:p>
            <a:pPr marL="0" indent="0" algn="just">
              <a:buNone/>
            </a:pPr>
            <a:r>
              <a:rPr lang="ru-RU" sz="2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Для 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покупки можно написать в поисковике «стимульные цвета М. </a:t>
            </a:r>
            <a:r>
              <a:rPr lang="ru-RU" sz="200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Люшера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купить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Далее кликнуть, указанную на сайте, ссылку. </a:t>
            </a:r>
          </a:p>
          <a:p>
            <a:pPr marL="0" indent="0">
              <a:buNone/>
            </a:pP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Активация данной ссылки предложит: </a:t>
            </a:r>
            <a:r>
              <a:rPr lang="ru-RU" sz="2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Цветовой 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 </a:t>
            </a:r>
            <a:r>
              <a:rPr lang="ru-RU" sz="2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Люшера</a:t>
            </a:r>
            <a:r>
              <a:rPr lang="ru-RU" sz="2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Ориги-нальный</a:t>
            </a:r>
            <a:r>
              <a:rPr lang="ru-RU" sz="2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 </a:t>
            </a:r>
            <a:r>
              <a:rPr lang="ru-RU" sz="200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Люшера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260647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27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25658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данный стимульный материал является эталоном, так как создан на базе многочисленных исследований, которые обеспечили восприятие стимульных цветов, адекватное состояниям 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психики.</a:t>
            </a:r>
            <a:endParaRPr lang="ru-RU" sz="2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Ресурсы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определяемые 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 (оценка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восьми 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стимуль-ных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цветов)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проявляются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  ресурсами  ситуативной  адаптации. 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зависимости от соотношения мест, занимаемых основными и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дополнительными (кроме фиолетового) цветами в 1-м и 2-м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выборах определяется степень адаптации к сложившейся си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туации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Получаемая мера адаптации к ситуации может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зывать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как на возможность активной дея­тельности, так и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интенсивность психической напряженности (дискомфорта). </a:t>
            </a:r>
          </a:p>
          <a:p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22413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Оригинальный  стимульный  материал (производство  </a:t>
            </a:r>
            <a:r>
              <a:rPr lang="ru-RU" sz="22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Швейария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включающий  специально   подобранные 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ru-RU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  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2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8  цветовых 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таблицах.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снижению   способности   адаптироваться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ситуации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про-является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относительно слабо, если основной цвет, то есть 1 или 2, или 3, или 4, находится на шестом месте, а дополнительный 6 или 7, или 0 (кроме 5-го, фиолетового) - на третьем;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соответствует среднему значению, если основной цвет находится на седьмом месте, а дополнительный - на втором;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наиболее сильно, если основной цвет занимает восьмое место, а дополнительный - на первом.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    ресурсами     работоспособности.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Комбинация из зеленого, красного и желтого цветов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«группа работоспособности»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отражает состояние работоспособности вместе с присущими ей особенностями адресного проявления активности.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Интенсивность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ощущения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дискомфорта,  сопутствующего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дится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зеленый цвет, то главное направление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приложения активности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работе является повышение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самоуважения и своего статуса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красный цвет, то главное направление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приложения активности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работе является получение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радости от достигнутого результата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(от выполненной задачи);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желтый цвет, то главное направление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приложения активности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удовлетворение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интереса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самой работе как таковой.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этом, если названное сочетание цветов располагается ближе к началу ряда (во втором выборе), то это указывает на высокую работоспособность, а если  к концу, то на сниженную (э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позволяет получать адекватную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информацию   о   надежности 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человеческого   фактора»   в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Например, если на первом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месте  в  этой  комбинации  </a:t>
            </a: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нахо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В-третьих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актуальной проблемы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эмоциона-льной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сферы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психики в реальном масштабе времени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зависимости от соотношения мест, занимаемых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-ем цветов, которые занимают 1-е и 8-е места в ранговом ряду 2-го выбора, определяется специфика актуальной проблемы эмоциональной сферы психики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800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1.10.2.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преимущества, 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выявляемые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(оценка шестнадцати стимульных цветов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16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Особенности, выявленные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 (оценка шестнадцати  стимульных цветов).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Ресурсы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определяемые данным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проявляются: 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спецификой мотивов, составляющих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ориента-ции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сферы психики.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подразделениях, работающих в особых условиях).</a:t>
            </a: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74887"/>
            <a:ext cx="8640960" cy="6094473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образует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«оценочные числа», которые отражают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совокуп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мотивов, составляющих ориентации эмоциональной сферы психики и раскрывает иерархию мотивов.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первом, осознанном уровне (представляющем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реальном времени), находится мотив, который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обу-словливает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высокую мотивацию (с выраженностью,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соста-вляющей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балла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удовлетворению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определенной потреб-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следующих, латентных (неосознанных) уровнях (местах в ранговом ряду), находятся мотивы (к удовлетворению соответствующих потребностей), обусловливающие последу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ющие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уровни мотивации,	реализуемые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отсроченном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штабе времени.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спецификой мотивов, составляющих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ориента-ции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эмоциональной сферы психики.</a:t>
            </a: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Комбинация из синего, зеленого, красного и желтого цветов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лтого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 образуют «оценочные числа», которые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отража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-ют совокупность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побуждений, составляю-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соответствующие ориентации (на привязанность, на самоутверждение, на действие и достижение успеха, на изменение)  и раскрывает иерархию данных побуждений.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 случае   доминанты   какого-либо   из   цветов   в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основных цветов, на первом, осознанном  уровне  (представ-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ляющем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ориентацию   в   реальном   времени),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находится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побуждение, которое обусловливает сильно выраженную (высокую) ориентацию (с выраженностью, составляющей 3 балла).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следующих, латентных (неосознанных) уровнях (местах в ранговом ряду), находятся побуждения (к удовлетворению соответствующих ориентаций), обусловливающие  последу-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ющие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уровни побуждений, реализуемые в отсроченном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-штабе  времени. 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Комбинации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оттенков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синего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зеленого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красного  и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же-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920880" cy="833129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ПОЛЬЗОВАНИЕ РЕСУРСАМИ ХАРАКТЕРА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124744"/>
            <a:ext cx="8786874" cy="5544616"/>
          </a:xfrm>
          <a:solidFill>
            <a:srgbClr val="FFFFCC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.1. С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пецифические особенности </a:t>
            </a:r>
            <a:endParaRPr lang="en-US" b="1" u="sng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корневых признаков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характера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свойства ресурсов характера проявляются одаренностью личностными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преимуществами, которые за-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ключаются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 индивидуальном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характерологическом профи-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При этом в наиболее концентрированном  виде их специфика проявляет себя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выраженными корневыми признаками, которые могут</a:t>
            </a:r>
            <a:r>
              <a:rPr lang="ru-RU" b="1" cap="all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возглавлять характерологический профиль, в качестве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главной черты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характера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время, проявление у людей свойств корневого (ключевого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признака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сглаживается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влиянием  на главную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9527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90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функционирование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сферы психики, модель которой представлена на приведенном ниже рисунке.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рисунке, в виде системы А, представлена модель эмоциональной сферы психики, где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(1-4) являются подсистемами, отражающими ориентации мотивов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Ориентации на  удовлетворение потребности: в привязан-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самоутверждении, в действии и достижении успеха, в изменении.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(1-4) являются элементами подсистем, отражающими побуждения;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Побуждения к удовлетворению потребности: в привязан-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самоутверждении, в действии и достижении успеха, в изменении.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образом,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получаемое   сочетание   цветов  отражает 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733256"/>
            <a:ext cx="8640960" cy="95996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0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552728"/>
          </a:xfrm>
          <a:solidFill>
            <a:srgbClr val="FFFFFF"/>
          </a:solidFill>
        </p:spPr>
        <p:txBody>
          <a:bodyPr/>
          <a:lstStyle/>
          <a:p>
            <a:pPr algn="just"/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spc="75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000" dirty="0" smtClean="0"/>
              <a:t> </a:t>
            </a: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/>
              <a:t> </a:t>
            </a: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400" kern="12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6118225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1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побуждений.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1.10.3.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преимущества, выявляемые 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kern="12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(оценка пяти  стимульных цветов)</a:t>
            </a: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Особенности, выявленные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(оценка пяти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сти-мульных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цветов).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определяемые данным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субтестом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заключаются в том, что выявляются еще одна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разно-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видность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актуальных проблем эмоциональной сферы психики.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Получаемое  сочетание пяти ахроматических цветов может указывать на проблемы, значимые как в ближайшей зоне раз-вития, так и стратегически значимые проблемы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-деятельности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отражают выраженность как ориентации мотивов, так и</a:t>
            </a: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54461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коротко об особенностях цветовых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-чтений.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Исследования показывают, что в цветовых предпочтениях отражается психофизиологическое содержание, сущест­венно важное как для деятельности человека, так и для выражения им собственных желаний, чувств и переживаний.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Отчасти поэтому нас завораживают полотна выдающихся мастеров.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в них находим мы созвучие волную­щих нас (порой глубоко личностных) переживаний.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мы оказы­ваемся одновременно и свидетелями, и уча-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стниками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необыкновенного «представления», где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художник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  <a:solidFill>
            <a:srgbClr val="FFFFFF"/>
          </a:solidFill>
        </p:spPr>
        <p:txBody>
          <a:bodyPr/>
          <a:lstStyle/>
          <a:p>
            <a:pPr marL="0" indent="0" algn="ctr"/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шую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гамму чувств,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— как бы еще  продолжает  творить  то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насыщенными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контрастными мазками, то красками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неж-нейших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полутонов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оттенков.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самым, отражающих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осо-бенности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его эмоциональной сферы и доносящих до нас палитру побуждений, которые обусловливают своеобразие мотивации художника.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великие мастера несут нам и пыл, и тишь своей души и своего времени. Видимо, отчасти и в этом состоит один из секретов формирования того классического в живописи, которое близко и понятно человеку любого времени.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предпочтения определенных цветовых стимулов дают  ключ к раскрытию специфических сторон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эмоциона-льной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сферы психики, значимых для жизнедеятельности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большое практическое значение имеют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специ-фические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эмоциональной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сферы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психики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мастер  громадного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дарования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переживающий  богатей-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определенной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цветовой среды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Данная особенность восприятия хроматической цветовой среды имеет важное «прикладное значение», например, влияет на привлекательность цветового оформления фасовки товара, фирменного стиля, презентаций, выставок и т.п.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наличие у потенциальных покупателей актуального желания в удовлетворении данной потребности можно использовать для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экологичного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эффективного продвижения на рынке.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этого, при цветовом оформлении, важно учитывать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осо-бенности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цветовосприятия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и, прежде всего,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потребность покупателей в хроматической цветовой среде,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которые активно влияют на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привлечение внимания, в том числе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определенные сочетания красного цвета и его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оттенков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</a:t>
            </a:r>
            <a:endParaRPr lang="ru-RU" sz="20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Проявляющиеся 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актуализированной    востребованностью</a:t>
            </a:r>
          </a:p>
        </p:txBody>
      </p:sp>
    </p:spTree>
    <p:extLst>
      <p:ext uri="{BB962C8B-B14F-4D97-AF65-F5344CB8AC3E}">
        <p14:creationId xmlns:p14="http://schemas.microsoft.com/office/powerpoint/2010/main" val="8067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склонных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проявлению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эксцентричности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(соответствую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щей выраженности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определенные сочетания синего цвета и его оттенков с желтым цветом и его оттенками, которые привлекают внимание лиц склонных к проявлению, открытости (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соот-ветствующей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выраженности);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определенные сочетания зеленого цвета и его оттенков с красным цветом и его оттенками, которые привлекают внимание лиц склонных к проявлению, закрытости (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соот-ветствующей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выраженности).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целом это дает возможность увеличивать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привлека-тельность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рекламы (фирменного стиля, бренда и т. п.), обе-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спечивать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конкурентное преимущество, усиливать позиции на рынке.*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Например, оптимизация предложенного цветового решения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цветом и его оттенками, которые привлекают внимание лиц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хроматической цветовой среде», только для 2% лиц,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совершающих покупки, по результатам цветового </a:t>
            </a:r>
            <a:r>
              <a:rPr lang="ru-RU" sz="23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реда-ктирования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увеличило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свою привлекательность до 54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 есть оно стало привлекательнее в 27 раз (чем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предложенное). </a:t>
            </a:r>
          </a:p>
          <a:p>
            <a:pPr marL="0" indent="0" algn="just">
              <a:buNone/>
            </a:pP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самым предложенное цветовое решение будет в значительной степени способствовать увеличению продаж, по сравнению с имеющимся решением, в котором этот фактор задействован очень слабо. </a:t>
            </a:r>
          </a:p>
          <a:p>
            <a:pPr marL="0" indent="0" algn="just">
              <a:buNone/>
            </a:pP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не предел.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дальнейшее увеличение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предложен-</a:t>
            </a:r>
            <a:r>
              <a:rPr lang="ru-RU" sz="23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ного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 предполагает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изменение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дизайна.</a:t>
            </a:r>
          </a:p>
          <a:p>
            <a:pPr marL="0" indent="0" algn="just">
              <a:buNone/>
            </a:pP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подробно об этом, раскрывается</a:t>
            </a: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семинаре-тренинге (</a:t>
            </a:r>
            <a:r>
              <a:rPr lang="ru-RU" sz="235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коучинге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«</a:t>
            </a: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Авторская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технология оптимизации </a:t>
            </a:r>
            <a:r>
              <a:rPr lang="ru-RU" sz="23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самореализа</a:t>
            </a:r>
            <a:r>
              <a:rPr lang="en-US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3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ции</a:t>
            </a:r>
            <a:r>
              <a:rPr lang="ru-RU" sz="23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50" b="1" i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интегратор совпадающих интересов». О порядке записи на будет сообщено в анонсе, на  </a:t>
            </a:r>
            <a:r>
              <a:rPr lang="en-US" sz="235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atos-isi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ru-RU" sz="23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(в разделе «Дополнительная информация»).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привлекательного,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фактору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«удовлетворение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потребно-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01473"/>
            <a:ext cx="7992888" cy="936104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1.11. ПОЛЬЗОВАНИЕ РЕСУРСАМИ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ОБЩИХ УМСТВЕННЫХ СПОСОБНОСТЕЙ</a:t>
            </a:r>
            <a: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b="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53212" cy="5472608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1.11.1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навыка          распознания и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продолжения закономерных  тенденций</a:t>
            </a: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методическая процедура предназначена для формирования и закрепления навыка распознания и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продол-жения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закономерных  тенденций, в качестве средства увели-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потенциала личностных преимущества, обусловлен-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ресурсами общих умственных способностей.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Применение методической процедуры  для увеличения потенциала (развития навыка) умственной способности распознания и продолжения закономерных  тенденций, как правило, производится в следующем порядке: </a:t>
            </a:r>
          </a:p>
          <a:p>
            <a:pPr marL="0" lvl="0" indent="0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первую неделю – раз в день;</a:t>
            </a: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08" y="260647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60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lv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вторую неделю – 1 раз через два дня;</a:t>
            </a:r>
          </a:p>
          <a:p>
            <a:pPr marL="0" lv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третью и четвертую недели – 1 раз через три дня; 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следующий месяц - 1 раз в неделю;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затем еще месяц - 1 раз в 2 недели;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(для поддержания формы) – 1 раз в 1-2 месяца. 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ВНИМАНИЕ, в случае пропуска сеанса развития навыка, важно на следующий день или в выходные дни, </a:t>
            </a:r>
            <a:r>
              <a:rPr lang="ru-RU" b="1" i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наверстать упущенное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Результаты выполнения графических задач  указываются в бланках регистрации ответов на задачи </a:t>
            </a:r>
            <a:r>
              <a:rPr lang="ru-RU" b="1" i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соответствующих частей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методики.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распознания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продолжения    закономерных 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тенденций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осуществляется</a:t>
            </a:r>
            <a:endParaRPr lang="ru-RU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привлекательного,  по  фактору  «удовлетворение  потребно-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96855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узнаваемости ключевых признаков  рассмотрим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специ-фику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их  проявления 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концентрированном  виде,  без  учета влияния на них  других  признаков  (как  правило,  образую-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щих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вместе с главной чертой,  комбинацию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значимо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выра-женных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признаков характера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Раскроем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корневые  признаки  в  последовательности,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-ловленной  алгоритмом  востребованности  ресурсов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харак-тера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развивающемся сообществе.*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Таким образом, последовательностью выполнения задач,   свойственных проявлению главных черт характера в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деяте-льности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проиллюстрируем   определенную    преемствен-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свойств характера в сообществе.</a:t>
            </a:r>
          </a:p>
          <a:p>
            <a:pPr marL="0" indent="0" algn="just">
              <a:buNone/>
            </a:pPr>
            <a:endParaRPr lang="ru-RU" sz="2300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1440160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черту других значимо выраженных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признаков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влияние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значимо выраженных  признаков   сообщает  их  комбинации (вместе с главной чертой)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индивидуальность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одаренности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 характера.</a:t>
            </a:r>
          </a:p>
        </p:txBody>
      </p:sp>
    </p:spTree>
    <p:extLst>
      <p:ext uri="{BB962C8B-B14F-4D97-AF65-F5344CB8AC3E}">
        <p14:creationId xmlns:p14="http://schemas.microsoft.com/office/powerpoint/2010/main" val="5060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59735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объеди­нены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двух частях методики.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обеих частях методик предстоит выбрать (см. примеры, приведенные ниже) из пяти фигур справа ту, которая наиболее подходит к трем фигурам слева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примерах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— правильное решение «1», а в примере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— правильное решение «3».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последующих картинках данной методики приведены 24 задачи, которые предстоит решить в соответствии с примерами, приведенными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  систематическое  решение  приведенных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данной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методике задач обусловливает закрепление навыка решения подобных задач и способствует увеличению потенциала общих умственных способностей распознания и продолжения закономерных  тенденций.*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Например, посредством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 задачи 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картинки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1098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осредством    выполнения    графических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которые 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объеди­нены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двух частях методики.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обеих частях методик предстоит выбрать (см. примеры, приведенные ниже) из пяти фигур справа ту, которая наиболее подходит к трем фигурам слева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ниже), из второй части теста (правильному решению соответствует фигура 4), формируется навык движения мысли в двух направлениях: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В направлении обнаружения закономерной тенденции перемещения элементов  «фигуры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данном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случае   слева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выполнения    графических 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которые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ы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6895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37312"/>
            <a:ext cx="8640960" cy="43204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направо).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19268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ы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4275856"/>
            <a:ext cx="8424936" cy="1065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элемента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  «штриховкой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элемента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«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заливкой»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на- стоящем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случае справа налево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1.11.2.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навыка        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общих черт (совпадающих свойств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методическая процедура предназначена для формирования и закрепления навыка определения общих черт (совпадающих свойств), в качестве средства увели-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потенциала личностных преимущества, обусловлен-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ресурсами общих умственных способностей.*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методической процедуры  для увеличения потенциала (развития навыка) умственной способности определения общих черт (совпадающих свойств),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осуще-ствляется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 же как процедуры для увеличения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циала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(развития навыка)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распознания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продолжения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-номерных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тенденций (см. слайды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148-149).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В    направлении    выявления    тенденции 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перемещения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черт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(совпадающих свойств) осуществляется  посредством выполнения графических задач, которые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объеди­нены  в  двух частях методики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обеих частях  методик  предстоит  выбрать  (см.  примеры, приведенные ниже) из пяти фигур справа ту, которая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наибо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-лее подходит к трем фигурам слева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примере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— правильное решение  «4»,  а  в  примере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— правильное решение «1». </a:t>
            </a: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1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последующих картинках данной методики приведены 28 задач, которые предстоит решить в соответствии с примера-ми, приведенными выше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образом,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систематическое  решение  приведенных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 закрепление  навыка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общих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7" y="3861048"/>
            <a:ext cx="842493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подобных задач и способствует увеличению потенциала общих умственных способностей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общих черт (совпадающих свойств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Например, посредством решения задачи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XIV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 второй части теста (правильному решению соответствует композиция 4), обусловливается устойчивая ориентация на поиск совпадающих «элементов».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ходе ее решения обнаруживается: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в композициях 1 и 3 сходство по наличию «заливки» в левых кругах; 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в композициях 2 и 5 сходство по наличию «штриховки» в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левых кругах;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в композициях 1 и 2 сходство по отсутствию «заливки» в правых кругах;  </a:t>
            </a:r>
          </a:p>
          <a:p>
            <a:pPr marL="0" indent="0" algn="just">
              <a:buNone/>
            </a:pP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данной методике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  обусловливает  закрепление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навыка</a:t>
            </a:r>
          </a:p>
        </p:txBody>
      </p:sp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37312"/>
            <a:ext cx="8640960" cy="43204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в композициях 3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 5 сходство  по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симметричному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напол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8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ы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891480"/>
            <a:ext cx="8712968" cy="712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ctr">
              <a:buNone/>
            </a:pPr>
            <a:endParaRPr lang="ru-RU" sz="12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1.11.3.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b="1" u="sng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допонения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целостности различными сходствами </a:t>
            </a:r>
            <a:endParaRPr lang="ru-RU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8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методическая процедура предназначена для формирования и закрепления навыка адекватного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понения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целостности различными сходствами, в качестве средства увеличения потенциала личностных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преимуще-ства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обусловленных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общих умственных способностей.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методической процедуры  для увеличения потенциала (развития навыка) умственной способности адекватного дополнения целостности различными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сходст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-вами, осуществляется так же как процедуры для увеличения потенциала (развития навыка)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распознания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продолжения закономерных  тенденций (см. слайды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148-149).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нению «заливками» и «штриховками»  обоих кругов.</a:t>
            </a:r>
          </a:p>
        </p:txBody>
      </p:sp>
    </p:spTree>
    <p:extLst>
      <p:ext uri="{BB962C8B-B14F-4D97-AF65-F5344CB8AC3E}">
        <p14:creationId xmlns:p14="http://schemas.microsoft.com/office/powerpoint/2010/main" val="2715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целостности различными сходствами осуществляется  посредством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выполнения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графических    задач, 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которые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объеди­нены в двух частях методики.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закрепление  навыка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адекватного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24936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приведенные ниже) из пяти фигур справа ту, которая наиболее подходит к трем фигурам слева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примере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—  правильное  решение  «3»,  в  примере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правильное  решение «1»,  в  примере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-  решение  «4».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последующих картинках данной методики приведены 24 задачи, которые предстоит решить в соответствии с примерами, приведенными выше.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систематическое решение приведенных в данной методике задач обусловливает закрепление навыка решения подобных задач и способствует увеличению потенциала общих умственных способностей адекватного дополнения целостности сходствами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Например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посредством решения задачи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 второй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ча-сти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теста (правильному решению соответствует фигура 2),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обеих частях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методик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предстоит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выбрать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примеры,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пользования его психологическими ресурсами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.1. О</a:t>
            </a:r>
            <a:r>
              <a:rPr lang="en-US" b="1" u="sng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b="1" u="sng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«творческого </a:t>
            </a:r>
            <a:r>
              <a:rPr lang="en-US" b="1" u="sng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признака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 с доминирующим творческим признаком порождают (без ажиотажа, в свойственной им манере «погруженности» в тему, задачу и т.п.) новые преобразовательные идеи (фор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мулируют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/решают нестандартные задачи и т.п.).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 как бы зажигают свечу.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данному признаку свойственна тональность, для которой органичны: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формирование стратегии выполнения задач,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ющих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учет не только главных, но и второстепенных,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и десяти степенных по значимости обстоятельств; </a:t>
            </a:r>
          </a:p>
          <a:p>
            <a:pPr marL="0" indent="0" algn="just">
              <a:buNone/>
            </a:pP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864096"/>
          </a:xfrm>
          <a:solidFill>
            <a:srgbClr val="FDFFE1"/>
          </a:solidFill>
        </p:spPr>
        <p:txBody>
          <a:bodyPr/>
          <a:lstStyle/>
          <a:p>
            <a:r>
              <a:rPr lang="ru-RU" sz="23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самым   раскроем   специфические   свойства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характера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включая  и  формирование  навыка  адекватного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37312"/>
            <a:ext cx="8640960" cy="43204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8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Описание: Авдеев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2619672"/>
            <a:ext cx="8424936" cy="92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4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ства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одновременно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удовлетворяющего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всем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тенденциям, которые заданы в матрице.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Данное сходство проявляется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в горизонтальной линии матрицы как совпадением «залив-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так и «отличием формы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в диагональной линии матрицы как совпадением «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востре-буемого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количества фигур»,  так и «отличием формы»; 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в вертикальной линии матрицы как совпадением «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-требуемого количества фигур», так и «тождественностью формы». 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8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1.11.4.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соблю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     </a:t>
            </a:r>
            <a:r>
              <a:rPr lang="ru-RU" b="1" u="sng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дения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заданных условий в изменившихся обстоятельствах</a:t>
            </a: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обусловливается ускорение хода 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мысли при  выявлении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сход-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закрепления навыка соблюдения заданных условий в изменившихся обстоятельствах, в качестве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ства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увеличения потенциала личностных преимуществ, обусловленных ресурсами общих умственных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способно-стей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методической процедуры  для увеличения потенциала (развития навыка) умственной способности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соблюдения заданных условий в изменившихся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обсто-ятельствах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осуществляется так же как процедуры для увеличения потенциала (развития навыка)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распознания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продолжения закономерных  тенденций (см.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слайды 148-149).</a:t>
            </a: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и закрепление навыка соблюдения заданных условий  в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изменившихся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обстоятельствах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осуществляется посредством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выполнения    графических    задач,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которые объеди­нены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двух частях методики.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Настоящая    методическая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процедура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предназначена   для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приведенные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ниже) в фигуре слева, где находится точка. 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обеих частях методик предстоит разглядеть (см. примеры,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35292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0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которые предстоит решить в соответствии с примера-ми, приведенными выше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систематическое решение приведенных в данной методике задач обусловливает закрепление навыка решения подобных задач и способствует увеличению потенциала общих умственных способностей соблюдения заданных условий в изменившихся обстоятельствах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Например, посредством решения задачи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VII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 второй части теста (правильному решению соответствует композиция 3), обусловливается ускорение мышления при нахождении условий, где возможен адекватный маневр ресурсами.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в фигуре 3 обнаруживается композиция элементов, где точка оказывается: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последующих картинках данной методики  приведены 16</a:t>
            </a:r>
          </a:p>
        </p:txBody>
      </p:sp>
    </p:spTree>
    <p:extLst>
      <p:ext uri="{BB962C8B-B14F-4D97-AF65-F5344CB8AC3E}">
        <p14:creationId xmlns:p14="http://schemas.microsoft.com/office/powerpoint/2010/main" val="3580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165304"/>
            <a:ext cx="8640960" cy="5040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«в круге»;  </a:t>
            </a: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8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Авдеев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1580977"/>
            <a:ext cx="6696744" cy="774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0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мает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частично две стороны квадрата и так же находится в вертикальном положении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20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marL="0" indent="0" algn="ctr">
              <a:buNone/>
            </a:pPr>
            <a:endParaRPr lang="ru-RU" sz="2000" b="1" i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следует отметить, что формирование навыков пользования общими умственными способностями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обус-ловливает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повышение  толерантности  по  отношению  к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трудным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задачам, выполнение которых требует проявления  данных способностей.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время, после закрепления навыков пользования общими умственными способностями, важно определить, которая из способностей является более продуктивной.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Имеются в виду способности:</a:t>
            </a:r>
          </a:p>
          <a:p>
            <a:pPr marL="0" indent="0" algn="ctr">
              <a:buNone/>
            </a:pPr>
            <a:endParaRPr lang="ru-RU" b="1" i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«вне эллипса» и «вне квадрата»,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 эллипс  так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зани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>
              <a:buNone/>
            </a:pP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определения общих черт (совпадающих свойств);</a:t>
            </a:r>
          </a:p>
          <a:p>
            <a:pPr marL="0" indent="0">
              <a:buNone/>
            </a:pP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дополнения целостности различными сходствами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соблюдения заданных условий в  изменившихся  </a:t>
            </a:r>
            <a:r>
              <a:rPr lang="ru-RU" b="1" kern="12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обстояте-льствах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этого применяется специальная процедура выявления более продуктивного пользования навыка общими умственными способностями (из указанных выше).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того, данную процедуру, в случае целесообразности, можно использовать для проведения тестирования ресурсов общих умственных способностей*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В этом случае, применять методики закрепления навыка пользования данными способностями рекомендуется, только, после тестирования настоящих ресурсов.</a:t>
            </a:r>
          </a:p>
          <a:p>
            <a:pPr marL="0" indent="0">
              <a:buNone/>
            </a:pPr>
            <a:endParaRPr lang="ru-RU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распознания     и продолжения закономерных  тенденций;</a:t>
            </a:r>
          </a:p>
        </p:txBody>
      </p:sp>
    </p:spTree>
    <p:extLst>
      <p:ext uri="{BB962C8B-B14F-4D97-AF65-F5344CB8AC3E}">
        <p14:creationId xmlns:p14="http://schemas.microsoft.com/office/powerpoint/2010/main" val="36153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7840"/>
            <a:ext cx="7920880" cy="1110920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ОПТИМИЗАЦИЯ ПОЛЬЗОВАНИЯ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ПРОФЕС-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СИОНАЛЬНО-ЛИЧНОСТНЫМИ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</a:t>
            </a: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340768"/>
            <a:ext cx="8786874" cy="532859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Оптимизацию пользования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профессиональной сфере деятельности,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-вливает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двуединой стратегической задачи,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обеспе-чивающей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социальную защищенность работника и работодателя, так и производство управленческой прибыли.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Эффективному решению  данной задачи способствует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выпол-нение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триады подзадач.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Обеспечение адресного многофакторного стимулирования продуктивной реализации функциональной   деятельности на всех участках работы, что обусловливает как продуктивные партнерские отношения работника с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ра-ботодателем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так и производственные отношения, уровень развития которых соответствует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социально-экологической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/>
              <a:t>       </a:t>
            </a:r>
            <a:fld id="{E808AF7F-2C3E-4123-BBF9-155F0CA03BDC}" type="slidenum">
              <a:rPr lang="ru-RU" sz="2000" smtClean="0"/>
              <a:pPr/>
              <a:t>168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56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Модернизация или конструирование (на основе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ографического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анализа) функционала  рабочих  мест  (должностей), с учетом реализации стратегии развития Компании (включая стратегии развития сегментов функциональной деятельности),  с  целью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обеспече-ния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согласованности функционально-ролевых ожиданий  как  на  уровнях выполнения задач функций и операций, так и на уровнях алгоритмов их реализации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делегирования полномочий  «ведущим  исполнителям»  на  принятие решений  в нештатных ситуациях как по приоритетности выполнения задач функций и операций, так и по алгоритмам их реализации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такое обеспечение согласованности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-но-ролевых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ожиданий увеличивает надежность партнерских отношений работника с работодателем.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формации  отношений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желание решать нестандартные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задачи;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стремление преодолевать трудности новыми, в том числе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(нестандартными) способами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разговоре, как правило, пассивны. В аргументации,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зачас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тую, проявляют противоречивость, нестандартность. Обща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ясь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не желая того, могут проявить резкость, бестактность.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Эмоция, как правило, «приглушена» и изменчива.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Внешний вид.</a:t>
            </a:r>
          </a:p>
          <a:p>
            <a:pPr marL="0" indent="0" algn="just">
              <a:buNone/>
            </a:pPr>
            <a:r>
              <a:rPr lang="ru-RU" b="1" i="1" cap="all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астоящий  признак  сопряжен  как с астеничным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телосло-жением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(узкая, вытянутая  грудная  клетка,  длинная  шея, длинные конечности: ноги, руки, пальцы; мало развитая от природы мускулатура), так и высоким  ростом  (вне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зависи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-мости  от  остальной физической конституции).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Среди   специфических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него  особенностей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оформления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выработка решений на основе тщательного анализа;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Выполнение пунктов 1 и 2 обусловливает значительное повышение результативности.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Эффективное использование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ресурсов в функционально-ролевом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взаимодей-ствии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целью обеспечения согласованности личностно-ролевых ожиданий.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сообщает командам нового поколения иное качество, которое обусловливает возможность применения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стных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в совокупности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использованием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-мерностей социальной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гравитации.* 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Подробно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  этом  рассматривалось  слайдах  12-19,  см.  файл  «1.2 Специфические  свойства  ресурсов  мотивации  ведущих  жизненных ценностей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этом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раскрывается  привлекательная  сторона,  в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том</a:t>
            </a: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последующих картинках данной методики  приведены 16</a:t>
            </a:r>
          </a:p>
        </p:txBody>
      </p:sp>
    </p:spTree>
    <p:extLst>
      <p:ext uri="{BB962C8B-B14F-4D97-AF65-F5344CB8AC3E}">
        <p14:creationId xmlns:p14="http://schemas.microsoft.com/office/powerpoint/2010/main" val="4148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шений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В этих отношениях партнеры могут  открывать  для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себя адекватное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прочтение ресурсов, свойственных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ным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отношениям.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Понимание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специфики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ресурсной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стороны 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соответствущих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отношений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условий (природы) их возникновения, с одной стороны,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позволяет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ценностно относиться к данным  преимуществам  и адекватно использовать их в совместной деятельности, с другой – делает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межличностные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отноше-ния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толерантными и продуктивными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такой подход к повышению согласованности личностно-ролевых ожиданий способствует росту надежности партнерских отношений работника с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работода-телем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дальнейшему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повышению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Технологией обусловливает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дефа-воритизацию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и    задает    правильный     вектор      власти</a:t>
            </a: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Числе  и  так   называемых,  креативных  типических 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760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Вектор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получает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«власть – бюрократия (менеджмент) –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результативность»,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равно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бюрократия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–фа-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воритизм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где  фаворитизм является  питательной  средой  как   для нецелевого использования рабочего времени, так и для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многообразных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 коррупции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историческом контексте бюрократия поддерживает вектор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вла-сти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преимущественно, на фаворитизм, что крайне  неэффективно  и тормозит  прогрессивное развитие человечества. 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наше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потребовало создания адекватного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трументального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средства,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обусловливающего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переход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ально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-экологическим</a:t>
            </a:r>
            <a:r>
              <a:rPr lang="ru-RU" sz="18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производственным</a:t>
            </a:r>
            <a:r>
              <a:rPr lang="ru-RU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отношениям,</a:t>
            </a:r>
            <a:r>
              <a:rPr lang="en-US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ношения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высокого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уровня социально-психологического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(партнерские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санируют конфликтные отношения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-жду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субъектам этих  отношений   как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межличностном</a:t>
            </a: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(властным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полномочиям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48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планетарном уровне этот переход продлится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-тельное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время, на уровне же Компании такой переход, при использовании средств Технологии, может быть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осущест-влен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считанные месяцы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2.1. Философия  стимулирования </a:t>
            </a:r>
            <a:endParaRPr lang="ru-RU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результативности с позиции Компании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8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Платить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(основной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постулат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систем-</a:t>
            </a:r>
            <a:r>
              <a:rPr lang="ru-RU" b="1" kern="12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ное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достижение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высокой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прямо связанной с персональной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ответст-венностью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результат на всех уровнях управления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деяте-льностью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уровне ее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исполнения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Поощрять: выполнение показателей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повышение интенсивности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мастерство, командную работу и т. п.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60040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уровне, так  и на иных уровнях,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включая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международные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зависимость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доходов работников и прибыли работодателя, так 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сбалансированность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 партнерских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всех участках функциональной деятельности. 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Осуществлять профилактику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фаворитизма.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адекватное стимулирование: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Определяет вектор власти как: «власть – бюрократия (менеджмент) – результативность»  (вместо:  «власть – бюрократия –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фаворитизм»).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«Сводит на нет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субъективность предпочтений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-делении премиального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поощрения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позиционную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фликтность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Системно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поддерживает оптимальное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функционирова-ние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подразделений.</a:t>
            </a:r>
          </a:p>
          <a:p>
            <a:pPr marL="0" indent="0" algn="just">
              <a:spcBef>
                <a:spcPct val="20000"/>
              </a:spcBef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Размывает материальную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основу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снижает       сплоченность,      обусловливает     позиционный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  <a:defRPr/>
            </a:pPr>
            <a:endParaRPr lang="ru-RU" dirty="0"/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ct val="20000"/>
              </a:spcBef>
              <a:defRPr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Обеспечивать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учетом   экономических   реалий,  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48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кучесть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кадров (как  правило, увольняются специалисты экспертной квалификации*), уменьшает кадровый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-ал.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такая квалификация обусловливает рождение, в реальном времени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замысла решения задачи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опти-мального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варианта  ее выполнения,  и  технологии 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реали-зации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этого  варианта  (должное же стимулирование ускоряет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становление экспертной квалификации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дников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Санирует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(предотвращает)   деструктивные   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отноше-ния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повышает корпоративную  культуру, увеличивает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результати-вность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  конкурентоспособность,  а   при  наличии 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паразити-ческого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бизнеса  разрушает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его.*   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В данном контексте деструктивные отношения  обусловливают,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одной стороны,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нецелевое   использование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конфликт руководителя с подчиненными и подпитывает те-</a:t>
            </a:r>
          </a:p>
        </p:txBody>
      </p:sp>
    </p:spTree>
    <p:extLst>
      <p:ext uri="{BB962C8B-B14F-4D97-AF65-F5344CB8AC3E}">
        <p14:creationId xmlns:p14="http://schemas.microsoft.com/office/powerpoint/2010/main" val="4148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значительно снижает  конкурентоспособность, 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созда-ет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угрозу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экономической безопасности.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деструктивные отношения – это одна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протестного поведения сотрудников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социума) на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игно-рирование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менеджментом (бюрократией) выполнения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работы по созданию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должных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предпосылок к формированию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деятельностноориентированной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сплоченности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отчасти,  этим  блокируется  функционирование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механизма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социального  контроля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преимущественно, 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тивостоящего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фаворитизму, включающему и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коррумпи-рованность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отношения партнерского сотрудничества могли бы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системно служить  разблокированию  функционирования</a:t>
            </a: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36712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ресурсов, с  другой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возникновение  паразитического  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бизне-са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(корру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пции и т.п.).</a:t>
            </a:r>
          </a:p>
        </p:txBody>
      </p:sp>
    </p:spTree>
    <p:extLst>
      <p:ext uri="{BB962C8B-B14F-4D97-AF65-F5344CB8AC3E}">
        <p14:creationId xmlns:p14="http://schemas.microsoft.com/office/powerpoint/2010/main" val="41484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филактике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фаворитизма, так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повышению корпоративной культуры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2.2.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Философия 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стимулирования                           персональной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 с позиции С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отрудника</a:t>
            </a:r>
          </a:p>
          <a:p>
            <a:pPr lvl="0" algn="ctr">
              <a:buNone/>
              <a:defRPr/>
            </a:pP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Вознаграждение адекватное выполнению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приоритетоори-ентрующих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результативности.</a:t>
            </a:r>
          </a:p>
          <a:p>
            <a:pPr marL="0" lvl="0" indent="0" algn="just"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Прозрачность 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справедливость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выплат премиального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воз-награждения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влиять на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заработок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(свой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сотрудников под-разделения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lvl="0" indent="0" algn="just"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личностного,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профессионально-личностного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карьерного роста (статусного и/или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квалификационного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 algn="ctr">
              <a:buNone/>
              <a:defRPr/>
            </a:pPr>
            <a:endParaRPr lang="ru-RU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механизма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социального контроля и способствовать как про-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0060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Инструментальную основу Технологии составляет система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приоритетоориентирующих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стимулирую-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выполнение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показателей, и тем самым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обусловливаю-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формирование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единства приоритетов в деятельности (сплоченности).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показатели, используемые в Технологии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обеспечи-вают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адекватность приоритетов целевой мотивации  должной результативности (реализуется многофакторной системой стимулирования, где метрики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-ориентирующих показателей содержат дифференцированные стимулы и санкции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дифференцирование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верхнего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уровня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адекватно</a:t>
            </a: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296144"/>
          </a:xfrm>
          <a:solidFill>
            <a:srgbClr val="FFFFFF"/>
          </a:solidFill>
        </p:spPr>
        <p:txBody>
          <a:bodyPr/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2.3. </a:t>
            </a:r>
            <a:r>
              <a:rPr lang="ru-RU" sz="24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нструментальная </a:t>
            </a:r>
            <a:br>
              <a:rPr lang="ru-RU" sz="24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основа повышения результативности</a:t>
            </a:r>
            <a:br>
              <a:rPr lang="ru-RU" sz="24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нижестоящих уровней (обеспечивается адресным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сти-мулированием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   работы   сотрудников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адресное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влияние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фонд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премирования  (как на его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до-ли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так и в целом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адекватную оценку результативности, поддерживаемую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программным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обеспечением  (что  упрощает  пользование   архивом оценок,  в  том  числе и для повышения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эффек-тивности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использования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квалификации сотрудников в их  функциональной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деятельности);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 единства  приоритетов  функциональной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всех уровнях управления деятельностью и уровне ее исполнения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 формирование  единства  приоритетов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   деятельности   обеспечивает   повышение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функционалам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 ответственности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исполните-</a:t>
            </a:r>
          </a:p>
        </p:txBody>
      </p:sp>
    </p:spTree>
    <p:extLst>
      <p:ext uri="{BB962C8B-B14F-4D97-AF65-F5344CB8AC3E}">
        <p14:creationId xmlns:p14="http://schemas.microsoft.com/office/powerpoint/2010/main" val="3460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смешение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стилеобразующих деталей.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Мимика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пародоксальна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(возникают гримасы, никак не связанные с текущей ситуацией).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Движения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угловатые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резкие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неловкие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плохо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координированные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Позы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неудобные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нефункциональные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.2.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«оптимистичного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признака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 с доминирующим оптимистичным (артистичным)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 новое «возводят в степень», т. е.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подают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идею (предложение и т.п.) в максимальной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привлека-тельности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Находят решения,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обусловливающие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эффектив-ную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презентацию (рекламу) производимой продукции и т.п.).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превращают зажженную свечу в своего рода факел.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внешности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прежде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всего,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присутствует 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дисгармоничное, </a:t>
            </a: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рост сплоченности,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одной стороны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повышает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чество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организации деятельности, с  другой – обеспечивает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социально-психологическое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развитие  межличностных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от-ношений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в том числе  и партнерских  (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субъект-субъектно-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качества).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Подробно об  этом  рассматривалось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слайдах, в разделе: «1.2.Пользование ресурсами мотивации ведущих жизненных целей».</a:t>
            </a: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2.4.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Факторы (блоки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показателей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влияющие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фонд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премирования</a:t>
            </a:r>
          </a:p>
          <a:p>
            <a:pPr marL="0" indent="0" algn="ctr">
              <a:buNone/>
            </a:pPr>
            <a:endParaRPr lang="ru-RU" sz="8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показателей «В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ыполненный объем работ»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(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выпол-нение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работ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),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корректирует как долю от базового фонда премирования (БФП), так и премию Сотрудника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Долевые значения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факторов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могут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изменяться,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деятельностноориентированной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сплоченности.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34609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sz="26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факторов </a:t>
            </a:r>
            <a:r>
              <a:rPr lang="ru-RU" sz="26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(для эффективности функциональной </a:t>
            </a:r>
            <a:r>
              <a:rPr lang="ru-RU" sz="26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</a:t>
            </a: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6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</a:t>
            </a:r>
            <a:r>
              <a:rPr lang="ru-RU" sz="26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и экономическими реалиями.</a:t>
            </a:r>
            <a:endParaRPr lang="ru-RU" sz="26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показателей «Заданные параметры», </a:t>
            </a:r>
            <a:r>
              <a:rPr lang="ru-RU" sz="2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ректирует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долю  от БФП (в отдельных случаях БФП целиком), так и премию Сотрудника.* </a:t>
            </a:r>
          </a:p>
          <a:p>
            <a:pPr marL="0" indent="0" algn="just">
              <a:buNone/>
            </a:pPr>
            <a:r>
              <a:rPr lang="ru-RU" sz="26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*Данный фактор дает возможность дополнительно </a:t>
            </a:r>
            <a:r>
              <a:rPr lang="ru-RU" sz="26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дифференцировать </a:t>
            </a:r>
            <a:r>
              <a:rPr lang="ru-RU" sz="26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 выполнения </a:t>
            </a:r>
            <a:r>
              <a:rPr lang="ru-RU" sz="26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</a:t>
            </a:r>
            <a:r>
              <a:rPr lang="en-US" sz="26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6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дельных </a:t>
            </a:r>
            <a:r>
              <a:rPr lang="ru-RU" sz="26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видов работ.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Блок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«</a:t>
            </a:r>
            <a:r>
              <a:rPr lang="ru-RU" sz="26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Подцелевые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и 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управленческие показатели</a:t>
            </a: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», 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корректирует </a:t>
            </a: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долю  от БФП,  так  и  премию 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трудника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(этот же фактор позволяет дополнительно 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дифференцировать </a:t>
            </a: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 выполнения </a:t>
            </a:r>
            <a:r>
              <a:rPr lang="ru-RU" sz="2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6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ветствующих</a:t>
            </a:r>
            <a:r>
              <a:rPr lang="ru-RU" sz="2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работ).</a:t>
            </a:r>
          </a:p>
          <a:p>
            <a:pPr marL="0" indent="0" algn="just">
              <a:spcAft>
                <a:spcPts val="0"/>
              </a:spcAft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/>
              <a:ea typeface="Times New Roman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>
              <a:spcAft>
                <a:spcPts val="0"/>
              </a:spcAft>
            </a:pP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Значимость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влияния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обусловливается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актуальностью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тем самым задает главные приоритеты выполнения отдельных видов работ.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«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Критические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показатели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персональные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</a:t>
            </a:r>
            <a:r>
              <a:rPr lang="en-US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вает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уменьшения премиального вознаграждения за счет выполнения критических показателей персональных.*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Настоящий фактор уменьшает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только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премию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(вычтенная сумма остается в Компании).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Приведенные факторы позволяют увеличивать/уменьшать как фонд премирования подразделения, так и премию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каж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дого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</a:rPr>
              <a:t>сотрудника.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Отличительные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факторов стимулирования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соотношение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их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значений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обусловливаются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конкретны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обстоятельствами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раскрываются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положениях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Блок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«</a:t>
            </a:r>
            <a:r>
              <a:rPr lang="ru-RU" sz="24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Критические  показатели» </a:t>
            </a:r>
            <a: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корректирует БФП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DFFE1"/>
          </a:solidFill>
        </p:spPr>
        <p:txBody>
          <a:bodyPr/>
          <a:lstStyle/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2.5. Конструирование </a:t>
            </a:r>
            <a:b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метрики значений показателей</a:t>
            </a: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Конструкции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приоритетоориентирующих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показателей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зультативности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как правило, содержат, во-первых,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стиму-лирующие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значения, во-вторых, значения, указывающие на возможность уменьшения премиального вознаграждения.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Правильное конструирование (модернизация) метрики значений показателей результативности выполняет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опре-деляющую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роль в адресном стимулировании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резуль-тативности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деятельности сотрудников.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конструирования метрик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значений показателей резу-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льтативности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применяются различные приемы.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мотивации.</a:t>
            </a: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применяются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коэффициенты: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К1 – коэффициент выполнения работы низкой степени значимости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К2 – коэффициент выполнения работы средней степени значимости;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К3 – коэффициент выполнения работы высокой степени значимости;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К4 – коэффициент выполнения простой работы;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К5 – коэффициент выполнения работы средней сложности;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К6 – коэффициент выполнения работы высокой сложности.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формирования приоритетности, в достижении высокой результативности используется шкалы значений стимулов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санкций,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содержащихся   в   эмпирических    признаках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с  целью  учета  значимости  и  сложности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</a:t>
            </a:r>
          </a:p>
        </p:txBody>
      </p:sp>
    </p:spTree>
    <p:extLst>
      <p:ext uri="{BB962C8B-B14F-4D97-AF65-F5344CB8AC3E}">
        <p14:creationId xmlns:p14="http://schemas.microsoft.com/office/powerpoint/2010/main" val="10251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процессе же оптимизации положений о мотивации метрики показателей совершенствуются с учетом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Times New Roman"/>
              </a:rPr>
              <a:t>новых обстоятельств 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экономических реалий.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Цели оценки </a:t>
            </a:r>
            <a:b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результативности</a:t>
            </a:r>
          </a:p>
          <a:p>
            <a:pPr marL="0" indent="0" algn="ctr">
              <a:buNone/>
            </a:pPr>
            <a:endParaRPr lang="ru-RU" sz="18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Прежде всего, это улучшение взаимопонимания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дников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руководителей.*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это позволяет, за счет уменьшения количества «вводных» сокращать время проведения рабочих совещаний, а высвобождающееся время направлять на реализацию стратегии развития).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Адресное стимулирование персональной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ответственности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должное выполнение функционала.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результативности.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10251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льности.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установки пользоваться личностным и про-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фессионально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-личностным потенциалами для достижения адекватных результатов.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Увеличение личностного  и  профессионально-личностного потенциалов, в том числе и посредством адекватного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испо-льзования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архива оценок результативности.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особое внимание важно обратить на  возможность  повышения эффективности  использования  квалификации сотрудника в его функциональной   деятельности.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Предпосылки к повышению эффективности данной  деятельности создаются посредством анализа архива оценок, направленного на уточнение функционалов сотрудников.  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Такой   анализ   позволяет   своевременно  перераспределять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Обеспечение адекватности премиального вознаграждения</a:t>
            </a:r>
          </a:p>
        </p:txBody>
      </p:sp>
    </p:spTree>
    <p:extLst>
      <p:ext uri="{BB962C8B-B14F-4D97-AF65-F5344CB8AC3E}">
        <p14:creationId xmlns:p14="http://schemas.microsoft.com/office/powerpoint/2010/main" val="8314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26469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чества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выполняемой деятельности) производится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ректировка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сегментов функционалов сотрудников.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результатам данного анализа одни сегменты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ционала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сотрудника увеличиваются, а другие –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умень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шаются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адекватно квалификации сотрудника,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подт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вержденной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соответствующей оценкой его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тивности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одни сегменты его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функционала наполняются    более  важными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важными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функциями,  а  другие  -  менее  значимыми  функциями.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такой корректировки его доход, за счет адекватного премирования продуктивности функциональной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дея-тельности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как правило, может только увеличиться.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Важно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также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уделить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внимание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увеличения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профессионально-личностного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потенциала, 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который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5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200" b="1" dirty="0">
              <a:solidFill>
                <a:srgbClr val="2C531D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функции  между  сотрудниками,  где  (в  зависимости  от  ка-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сотрудника и особенностей его функциональной деятельности.* 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этом, чем более личностный потенциал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ветствует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функционалу, тем скорее сотрудник достигает уровня экспертной квалификации и тем быстрее растет результативность его функциональной деятельности.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4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4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4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Принципы оценки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персональной результативности</a:t>
            </a:r>
          </a:p>
          <a:p>
            <a:pPr marL="0" indent="0" algn="ctr">
              <a:buNone/>
            </a:pPr>
            <a:endParaRPr lang="ru-RU" sz="9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900" b="1" i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Оценка осуществляется непосредственным руководи-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телем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основана на:</a:t>
            </a:r>
          </a:p>
          <a:p>
            <a:pPr marL="0" lvl="1" indent="0" algn="just">
              <a:spcBef>
                <a:spcPct val="50000"/>
              </a:spcBef>
              <a:buNone/>
            </a:pP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объективных данных о личной результативности сот-рудников (вкладе каждого в общий результат);</a:t>
            </a:r>
          </a:p>
          <a:p>
            <a:pPr algn="just">
              <a:buFont typeface="Arial" charset="0"/>
              <a:buChar char="•"/>
            </a:pP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формируется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условиях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взаимной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адаптации  личностного</a:t>
            </a: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lvl="1" indent="0" algn="just">
              <a:spcBef>
                <a:spcPct val="50000"/>
              </a:spcBef>
              <a:buNone/>
            </a:pP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тивного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сотрудников (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бесконфликтность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соблю-дение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правил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внутреннего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трудового распорядка, нацелен-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результат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т. п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.).</a:t>
            </a:r>
          </a:p>
          <a:p>
            <a:pPr marL="0" lvl="1" indent="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None/>
              <a:defRPr/>
            </a:pPr>
            <a:endParaRPr lang="ru-RU" sz="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None/>
              <a:defRPr/>
            </a:pP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Каждый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руководитель должен 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предоставлять </a:t>
            </a:r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сотрудни-кам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обратную связь:              </a:t>
            </a:r>
          </a:p>
          <a:p>
            <a:pPr marL="342900" lvl="1" indent="-34290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FontTx/>
              <a:buChar char="-"/>
              <a:defRPr/>
            </a:pP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сообщать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результаты оценки;                           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None/>
              <a:defRPr/>
            </a:pP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давать рекомендации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советы по повышению </a:t>
            </a:r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результа-тивности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оптимизации квалификации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Каждый сотрудник должен знать:</a:t>
            </a: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принципы оценки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блоки, задействованных показателей;</a:t>
            </a:r>
          </a:p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показатели, по которым оценивается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фунционал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сотру-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дника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включая и их метрики;</a:t>
            </a:r>
          </a:p>
          <a:p>
            <a:pPr marL="342900" lvl="1" indent="-342900">
              <a:spcBef>
                <a:spcPct val="50000"/>
              </a:spcBef>
              <a:buFontTx/>
              <a:buChar char="-"/>
            </a:pPr>
            <a:endParaRPr lang="ru-RU" sz="2050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постоянном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наблюдении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соблюдением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корпо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органичны: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самопрезентация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реализующая желание производить на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людей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наиболее выигрышное впечатление с первых же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ми-нут общения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том числе и путем проявления «социальной гибкости»;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умение преподносить все преимущества продвигаемой продукции в контексте выдающихся достижений;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умение  легко  переключаться с одного вида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на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другой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общении сразу понравиться, общаться  так,  что-бы почувствовать себя «фигурой»,  в  том  числе  и  на  «фоне» других. Восхищение, повышенное внимание  к  себе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восприни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-мается с большой радостью.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как  правило,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контрастно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высокой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данному признаку свойственна тональность, для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lnSpc>
                <a:spcPts val="2200"/>
              </a:lnSpc>
              <a:spcAft>
                <a:spcPts val="900"/>
              </a:spcAft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формулу расчета фактического фонда премирования;</a:t>
            </a:r>
          </a:p>
          <a:p>
            <a:pPr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FontTx/>
              <a:buChar char="-"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формулу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расчета премии сотрудника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Результаты оценки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могут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быть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обжалованы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последовате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у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вышестоящего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вышестоящих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руководителей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восходящей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иерархии управления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включая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первое лицо;</a:t>
            </a:r>
          </a:p>
          <a:p>
            <a: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комиссии по трудовым спорам и т. п.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Результаты оценки используются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при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определении размера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фактического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фонда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преми-рования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подразделения и размера премии для каждого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сотрудника;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для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определения специфики необходимого обучения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принятии решения о карьерном продвижении (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стату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сном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 линии участия в проектах и т. п.);</a:t>
            </a:r>
          </a:p>
          <a:p>
            <a:pPr marL="525463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  <a:defRPr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ru-RU" dirty="0"/>
          </a:p>
          <a:p>
            <a:pPr marL="0" indent="0" algn="just" fontAlgn="auto">
              <a:lnSpc>
                <a:spcPts val="2200"/>
              </a:lnSpc>
              <a:spcBef>
                <a:spcPts val="0"/>
              </a:spcBef>
              <a:spcAft>
                <a:spcPts val="900"/>
              </a:spcAft>
              <a:buClrTx/>
              <a:buNone/>
              <a:defRPr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ts val="2200"/>
              </a:lnSpc>
              <a:spcAft>
                <a:spcPts val="900"/>
              </a:spcAft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специфику формирования  базового фонда премирования;</a:t>
            </a: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182563" lvl="1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должностного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оклада и т. п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.;</a:t>
            </a:r>
          </a:p>
          <a:p>
            <a:pPr marL="182563" lvl="1" indent="0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при </a:t>
            </a:r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аттестации сотрудников.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освоения </a:t>
            </a:r>
            <a:r>
              <a:rPr lang="en-US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пользования ее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контентом</a:t>
            </a:r>
          </a:p>
          <a:p>
            <a:pPr marL="0" indent="0" algn="ctr">
              <a:buNone/>
            </a:pPr>
            <a:endParaRPr lang="ru-RU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контенте для  освоения и пользования Технологией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ализовано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документационное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обеспечение  оптимизации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равления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человеческими ресурсами, включая и применение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одаренности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 преимуществами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 повышения  эффективности  освоения  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кого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методических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 оптимизации пользования одаренностью профессионально-личностными ресурсами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используется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механизм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административного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печения  освоения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пользования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Технологией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Данный     механизм      раскрывается       в       методических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пересмотре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формата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стимулирования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и/или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размера</a:t>
            </a: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зования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профессионально-личностными ресурсами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в фай-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2.2. Оптимизация применения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ресурсов», в разделе «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проекта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приказа  «Об  административном   обеспечении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внедрения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пользо-вания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данном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документе  задается 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 освоения  и  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поль-зования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контентом Технологии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определяются зоны  ответственности за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своевре-менное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выполнение работ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Первым лицом.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Менеджментом Верхнего звена управления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Руководителями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подразделений.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важно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отметить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возрастающую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актуальность подготовки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 - носителей власти всех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звеньев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Материалах к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семинару-тренингу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11  «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темно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обеспечить вектор власти на  достижение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результати-вности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ходе  подготовки  менеджмента  формируется  на-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вык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выполнения, с одной стороны, двуединой  задачи,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обеспе-чивающей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как социальную защищенность работника и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тодателя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так  и капитализацию потенциала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человеческих ресурсов (получение дополнительной прибыли), с другой – ли-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чностной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задачи по оптимизации самореализации в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-деятельности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системно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обеспечивается:</a:t>
            </a:r>
          </a:p>
          <a:p>
            <a:pPr marL="0" indent="0" algn="just">
              <a:buNone/>
            </a:pP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использование психологических ресурсов для 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продук-тивного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профессионально-личностного потен-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циала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функциональной 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персонала;</a:t>
            </a:r>
          </a:p>
          <a:p>
            <a:pPr marL="0" indent="0" algn="just">
              <a:buNone/>
            </a:pP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повышение  как  эффективности  командной  работы,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ответственности 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достижение  должной   персональной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</a:rPr>
            </a:b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360040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пользованию Технологией, так как только они  могут 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14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DFFE1"/>
          </a:solidFill>
        </p:spPr>
        <p:txBody>
          <a:bodyPr/>
          <a:lstStyle/>
          <a:p>
            <a:pPr algn="r"/>
            <a:r>
              <a:rPr lang="ru-RU" sz="28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sz="2000" i="1" cap="small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юбая могучая идея абсолютно </a:t>
            </a:r>
            <a:r>
              <a:rPr lang="ru-RU" sz="2000" i="1" cap="small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восхи</a:t>
            </a:r>
            <a:r>
              <a:rPr lang="ru-RU" sz="2000" i="1" cap="small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algn="r"/>
            <a:r>
              <a:rPr lang="ru-RU" sz="2000" i="1" cap="small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тительна</a:t>
            </a:r>
            <a:r>
              <a:rPr lang="ru-RU" sz="2000" i="1" cap="small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в высшей степени бесполезна, </a:t>
            </a:r>
          </a:p>
          <a:p>
            <a:pPr algn="r"/>
            <a:r>
              <a:rPr lang="ru-RU" sz="2000" i="1" cap="small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 ты не решишься заставить ее работать.</a:t>
            </a:r>
            <a:endParaRPr lang="ru-RU" sz="20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ru-RU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ичард </a:t>
            </a:r>
            <a:r>
              <a:rPr lang="ru-RU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ах 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ru-RU" sz="8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искренним 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расположением и самыми   </a:t>
            </a:r>
          </a:p>
          <a:p>
            <a:pPr algn="r"/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наилучшими   пожеланиями</a:t>
            </a:r>
            <a:r>
              <a:rPr lang="ru-RU" sz="2100" b="1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! Автор</a:t>
            </a:r>
            <a:r>
              <a:rPr lang="en-US" sz="2100" b="1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Технологии, психолог,</a:t>
            </a:r>
          </a:p>
          <a:p>
            <a:pPr algn="r"/>
            <a:r>
              <a:rPr lang="ru-RU" sz="2100" b="1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основоположник научного направления, </a:t>
            </a:r>
            <a:r>
              <a:rPr lang="ru-RU" sz="2100" b="1" i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академик </a:t>
            </a:r>
            <a:r>
              <a:rPr lang="ru-RU" sz="2100" b="1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Василий Авдеев</a:t>
            </a:r>
            <a:r>
              <a:rPr lang="ru-RU" sz="2100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algn="r"/>
            <a:endParaRPr lang="ru-RU" sz="2100" i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100" b="1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Об  </a:t>
            </a:r>
            <a:r>
              <a:rPr lang="ru-RU" sz="2100" b="1" i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авторе  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</a:t>
            </a:r>
            <a:r>
              <a:rPr lang="ru-RU" sz="2100" b="1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и,  </a:t>
            </a:r>
            <a:r>
              <a:rPr lang="ru-RU" sz="2100" b="1" i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см. </a:t>
            </a:r>
            <a:r>
              <a:rPr lang="ru-RU" sz="2100" b="1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 «Приложение 1 </a:t>
            </a:r>
            <a:r>
              <a:rPr lang="ru-RU" sz="2100" b="1" i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100" b="1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файлу Авторская  технология ... , слайды» («О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авторе идеи и ее инструментальном 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воплощении.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етроспектива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мнений ученых 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и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практиков об авторской идее, ее 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концептуальной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состоятельности и практической 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значимости»).</a:t>
            </a:r>
            <a:endParaRPr lang="ru-RU" sz="2100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езультативности.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Технология,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является эксклюзивным модулем профессионального профиля, обусловливающим получение дополнительной функциональной компетенции.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аряду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ориентацией на оптимизацию самореализации в жизнедеятельности,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она направлена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повышение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ква-лификации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обеспечивающей:	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замещение  (занятие)  должности заместителя Первого лица по оптимизация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управления человеческими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-сами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совмещение основной функциональной деятельности с  преподавательской  работой (репетиторством и т. п.).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Реализация  пунктов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стажировку у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автора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Технологии   как   в   семинарах-тренингах  или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ru-RU" b="1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20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sz="20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ru-RU" sz="2000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В.В. Авдеев, 2017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DFFE1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</a:t>
            </a:r>
            <a:r>
              <a:rPr lang="ru-RU" sz="2400" i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  </a:t>
            </a:r>
            <a:r>
              <a:rPr lang="ru-RU" sz="2400" i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переход  к </a:t>
            </a:r>
            <a:r>
              <a:rPr lang="ru-RU" sz="2400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эффективным  </a:t>
            </a:r>
            <a:r>
              <a:rPr lang="ru-RU" sz="2400" i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</a:t>
            </a:r>
            <a:r>
              <a:rPr lang="ru-RU" sz="2400" i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-но-экологическим производственным отношениям</a:t>
            </a:r>
            <a:r>
              <a:rPr lang="ru-RU" sz="2400" i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ru-RU" sz="2400" i="1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органичны: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Основной особенностью оформления внешности является яркость, дополняемая претензией на оригинальность. 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Ему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свойственна способность к социальной мимикрии (приобретать внешний облик, адекватный той социальной группе, с которой он в данный момент себя соотносит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рисущ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нескрываемый эгоцентризм (на видных местах именные призы, дипломы, имеющие привкус имитации реальной деятельности).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отличительные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манерность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театраль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претенциозность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имитация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реальных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переживаний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.3.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«целенаправленного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признака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ctr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амплитудой колебаний.</a:t>
            </a:r>
            <a: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Внешний вид.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стороны, сообщают смысл преобразовательной идее которой понятен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широким массам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(на уровне лозунга), с другой — ставят задачи, решение которых обеспечивает реализацию идеи (выполнение целевых программ и т.п.).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делают из факела прожектор, который освещает направление реализации идеи.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данному признаку свойственна тональность, для которой органичны: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лидерство с присущими ему умением мобилизовать коллективные усилия на решение масштабных задач;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работать с глубоким погружением в содержание выполняемой задачи, с ориентацией на получение конкретного результата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720080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  с  доминирующим   целенаправленным   признаком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в общении придерживаться ориентации на до-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стижение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целей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беседе, как правило, говорит  о  перспективах  реализации собственных замыслов, о  востребованности  результатов се-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годняшних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усилий в будущем и т.п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как  правило,  проявляется  стабильно  (в  качестве поддержки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Внешний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Всем стилям он предпочитает классический (и не только в одежде), как более всего соответствующий его характеру. Выбирает прическу, одежду, обувь без излишеств.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Ему свойственно наполнять интерьер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-ленным   содержанием  за  счет  произведений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классического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отсутствие боязни трудностей.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отличает направляющая и ритмообразующая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жестику-ляция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 также привычка придерживать собеседника.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.4.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«формально направленного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признака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 с доминирующим формально направленным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наком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мобилизуют других на выполнение поставленных задач на функциональном (технологическом) уровне (обеспечивают неукоснительное соблюдение стандартов, соответствие заданным условиям и т.п.).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обозначенным направлениям (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поставленным зада-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чам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реализации преобразующей идеи (проекта и т.п.)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обес-печивают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функциональное взаимодействие людей для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вопло-щения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идеи в жизнь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данному признаку  свойственна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тональность,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для</a:t>
            </a: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стиля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умение хорошо справляться с работой, требующей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акку-ратности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точности, внимания к частностям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системная организация исполнения поставленных задач;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способность мобилизовать других на выполнение задач на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(технологическом) уровне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обеспечивать  неукоснительное  соблюдение  стандартов,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заданным условиям и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стремление во всем и всюду соблюдать порядок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процессе обмена информацией соблюдаются  все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формаль-ности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же время  может  иметь  место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пережевывание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ранее сказанного, «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застревание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на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незначительных деталях,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-мление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доминированию в общении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которой органичны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Внешний вид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Ему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свойственно «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атлетико-дипластическое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телосложение: относительно большая мышечная масса, короткая шея, массивный торс (у женщин: крутые плечи, относительно узкие бедра, выраженные мышцы).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Одежда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 его мнению, обязательно должна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соответ-ствовать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ситуации, в которой находится и действует человек.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Характерна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короткая стрижка. Придерживается порядка и чистоты (все вещи классифицируются).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Сдержан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движениях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Мимика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отличается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медлительно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стью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мрачноват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.5.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«сопереживающего </a:t>
            </a:r>
            <a:r>
              <a:rPr lang="en-US" b="1" u="sng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признака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ctr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Эмоция проявляется взрывообразно.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8326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способствуют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решению задач, обращенных к нуждам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кретного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человека  (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сообщают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задачам социальную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привле-кательность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т. п.)  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настойчиво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претворяют в жизнь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циально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ориентированные проекты.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 все силы тратят, чтобы заставить эти идеи служить обществу, путем служения конкретным людям.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данному признаку свойственна тональность, для которой органичны: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ответственность, добросовестность, эстетизм,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мягкий  ре-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дакторский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стиль;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способность улавливать малейшие оттенки настроения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собеседника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ориентация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задач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обращенных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человеку,  (к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864096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отдыхе.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    с    доминирующим    сопереживающим     признаком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к  проявлению  гибкости  в  общении.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Изви-няется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неловкость, бестактность (проявляется  терпимость).  В  то  же время наиболее сильный  и  стойкий  дискомфорт  вызывается неискренностью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многогранно, адекватно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обстоятель-ствам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имеет широкую палитру оттенков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Внешний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Телосложение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носителя данного признака отличается гармоничностью.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Главным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его свойством является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чувствовать гармонию и приводить ей в соответствие как самого себя, так и все, что находится в окружающем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странстве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конкретному) нуждающемуся  в  понимании,   сочувствии и отдыхе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вуют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произведения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изобразительного искусства, худо-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жественной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литературы и др.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выдают печальные глаза, мягкий, добрый взгляд. Жестикуляция сдержанная, но экс-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прессивная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точно и емко выражающая искренние пере-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живания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 позы  удобные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свободные,  не стесняющие окружаю-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щих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— красивы без претенциозности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.6.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«опасливого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признака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 с доминирующим опасливым признаком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предостере-гают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удерживают окружающих от поспешных,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непроду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-манных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решений и неоправданного риска (хранят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сложи-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вшиеся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привычный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уклад, обеспечивают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монито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-ринг   безопасности  возможных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последствий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предлагаемых</a:t>
            </a: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индивидуальном   пространстве   обязательно  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присутст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1662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мально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сохранить сложившийся порядок вещей.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данному признаку свойственна тональность, для которой органичны: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осмотрительность, отсутствие прожектерства;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приверженность привычному;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ответственное отношение к необходимым и достаточным доказательствам объективной целесообразности перемен (с точек зрения: безопасности, полезности, эффективности, комфортности);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ориентация    на   мониторинг  безопасности  возможных  последствий предлагаемых решений;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д)</a:t>
            </a:r>
            <a:r>
              <a:rPr lang="ru-RU" sz="11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переживание</a:t>
            </a:r>
            <a:r>
              <a:rPr lang="ru-RU" sz="11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из-за того, что сделано или сказано что-то не то.</a:t>
            </a:r>
            <a:endParaRPr lang="ru-RU" sz="23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решений и т.п.).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  и  в  преобразованном пространстве стараются  макси-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68863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процессе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освоения Технологии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формируются навыки: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выявления одаренности совокупностью личностных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сурсов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 эффективной реализации персональной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жизнен-ной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стратегии;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адекватного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стимулирования персональной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результати-вности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функциональной деятельности сотрудников 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соз-дания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условий для формирования продуктивных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парт-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нерских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 ответственной взаимозависимости, обеспечивающих повышение как прибыли компании, так и доходов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сотрудников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многовариантного применения контента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Технологии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франшизы.</a:t>
            </a:r>
          </a:p>
          <a:p>
            <a:pPr marL="0" indent="0" algn="just">
              <a:buNone/>
            </a:pPr>
            <a:endParaRPr lang="ru-RU" sz="1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sz="28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ru-RU" sz="2000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В.В. А</a:t>
            </a:r>
            <a:r>
              <a:rPr lang="ru-RU" sz="2300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вдеев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2017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79208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коучинге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так и в процессе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внедрения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контента Технологии в компании или иной структуре.</a:t>
            </a:r>
          </a:p>
        </p:txBody>
      </p:sp>
    </p:spTree>
    <p:extLst>
      <p:ext uri="{BB962C8B-B14F-4D97-AF65-F5344CB8AC3E}">
        <p14:creationId xmlns:p14="http://schemas.microsoft.com/office/powerpoint/2010/main" val="16679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окружении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принимается инициатива собеседника, обнаруживается интерес к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разговору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В собеседнике ценится  последовательность,  постоянство,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скромность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отсутствие амбиций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преимущественно, проявляется в привычном  окружении  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зачастую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избыточно.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Внешний вид.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Выбирает одежду неброских цветов (зачастую темных тонов).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Ходит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одном и том же (предпочитает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одноцветие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индивидуальном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пространстве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 чистенько, опрятно, нет ничего лишнего,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немногочисленные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предметы строго на своих местах (стремится сузить границы занимаемого им пространства до «прожиточного минимума»).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 к  пассивному  общению  (лишь  в  привычном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нарочито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заурядные.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поза, мимика, жестикуляция весьма сдержанны (как бы вообще отсутствуют).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Голос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монотонный, слабо модулированный.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же время ему свойственно контрастное поведение в привычном (хорошо знакомом, предсказуемом) окружении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«э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кспрессивно-экспансивн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ого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признака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 с доминирующим экспрессивно-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экспансивныым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приз-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наком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олицетворяют  собой  жизнерадостность,  а  в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крайних обстоятельствах поддерживают жизнедеятельность с радужным оптимизмом.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если      случается 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катастрофа,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с    неиссякаемым</a:t>
            </a:r>
            <a:endParaRPr lang="ru-RU" sz="28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предметы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создающие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интерьер,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блеклые,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темные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данному признаку свойственна тональность, для которой органичны: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поведенческая гибкость, изобретательность и неутомимость;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способность создавать вокруг себя  жизнеутверждающую атмосферу;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умение успешно справляться с задачами, требующими коллективных усилий в реальном времени и в самых крайних обстоятельствах;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поддерживать жизнеобеспечение в экстремальных условиях и при этом не впадать в уныние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д) удовольствие от пребывания в обществе.</a:t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936104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энтузиазмом начинают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нуля  и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обеспечивают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прожиточ-ный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минимум в сложных условиях.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(зачастую проявляется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склонность  к панибратству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мильярности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 быстрому сокращению межличностной дистанции).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Эмоция проявляется спонтанно, избыточно и с высоким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нака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-лом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Внешний вид.</a:t>
            </a:r>
          </a:p>
          <a:p>
            <a:pPr marL="0" indent="0" algn="just">
              <a:buNone/>
            </a:pPr>
            <a:r>
              <a:rPr lang="ru-RU" b="1" i="1" cap="all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яготеет к одежде для отдыха.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Пренебрегает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условностями.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Индивидуальное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пространство предназначено целиком  для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активного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отдыха.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что делается им для обустройства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собс-твенных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помещений, делается наспех, без установки на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дости-жение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высокого качества. 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к активному  общению  в  любых 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обстоятельст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метами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Всегда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   поделиться с  окружающими   своим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приподнятым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настроением.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Ему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свойственны приветственные  и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иллюстрирующие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жесты. Все движения совершает быстро (ест, ходит, говорит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.2. Бесконтактное  тестирование характера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основе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бесконтактного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(проективного) тестирования,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применяемого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повышения эффективности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межлично-стного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лежит свойство Личности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улавли-вать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проявление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стилистических  особенностей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Другой личности.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данное свойство обусловливает устойчивое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закре-пление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рисунка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поведения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межличностных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достаточно 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ловок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грубоват  в  обращении 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пред-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связи с этим, по прошествии определенного времени (как правило,  более одного года, при условии совместного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реше-ния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различных  задач  в  привычных для Нее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обстоятельст-вах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такие отношения формируют уникальную культуру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ме-жличностного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взаимодействия,  в котором особенности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по-ведения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Другой личности проявляются комбинациями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зна-чимо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выраженных личностных свойств и особенностей 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по-ведения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Дополнительно о проективном тестировании,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применяемом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повышения эффективности межличностного </a:t>
            </a:r>
            <a:r>
              <a:rPr lang="ru-RU" sz="23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взаимодей-ствия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раскрывается в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семинаре-тренинге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35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коучинге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«Автор-</a:t>
            </a:r>
            <a:r>
              <a:rPr lang="ru-RU" sz="23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ская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технология оптимизации самореализации в </a:t>
            </a:r>
            <a:r>
              <a:rPr lang="ru-RU" sz="23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жизнедеяте-льности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интегратор совпадающих интересов». О порядке записи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будет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сообщено в </a:t>
            </a:r>
            <a:r>
              <a:rPr lang="ru-RU" sz="23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анонсе,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en-US" sz="235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atos-isi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ru-RU" sz="23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(в разделе «Дополнительная информация»).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отношениях с Другой личностью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37651"/>
            <a:ext cx="7920880" cy="1080121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МОТИВАЦИИ ВЕДУЩИХ  ЖИЗНЕННЫХ  ЦЕЛЕЙ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ЦЕННОСТЕЙ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967" y="1268760"/>
            <a:ext cx="8786874" cy="5589240"/>
          </a:xfrm>
          <a:solidFill>
            <a:srgbClr val="FFFFCC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сновные сферы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</a:t>
            </a: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Вектором приложения одаренности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 ресурсами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0888"/>
            <a:ext cx="5450948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16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ПЖС) в профессиональной сфере,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внутриличностной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 меж-личностной  сферах жизнедеятельности.</a:t>
            </a:r>
          </a:p>
          <a:p>
            <a:pPr marL="0" indent="0" algn="ctr">
              <a:buNone/>
            </a:pP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1.3.1.1. Профессиональная сфера жизнедеятельности</a:t>
            </a:r>
            <a:endParaRPr lang="en-US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профессиональной сфере жизнедеятельности реализуются ведущие жизненные цели-ценности (ЖЦЦ): </a:t>
            </a:r>
          </a:p>
          <a:p>
            <a:pPr marL="0" indent="0" algn="just">
              <a:buNone/>
            </a:pP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1.1.1.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«Интересная работа»,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устойчивый интерес к работе как к процессу, способствующему повышению квалификации и практическому выполнению работы на уровне экспертной квалификации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«Материально  обеспеченная  жизнь»,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стремление к минимизации  материальных трудностей, в том числе и путем увеличения вклада в результативность функциональной деятельности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повышая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является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реализация  персональной   жизненной   стратегии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«Творчество»,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созидательное отношение к функциональной деятельности, повышающее мастерство до уровня экспертной квалификации и закрепляемое технологиями (процедурами, методами и т.п.).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1.3.1.2. </a:t>
            </a:r>
            <a:r>
              <a:rPr lang="ru-RU" b="1" u="sng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Внутрличност</a:t>
            </a:r>
            <a:r>
              <a:rPr lang="ru-RU" b="1" u="sng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ная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</a:t>
            </a:r>
          </a:p>
          <a:p>
            <a:pPr marL="0" indent="0" algn="ctr">
              <a:buNone/>
            </a:pPr>
            <a:endParaRPr lang="ru-RU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внутрличностной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сфере жизнедеятельности реализуются: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1.3.1.2.1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«Познание»,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предполагает: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а)стремление к расширению своего  образования, кругозора, общей культуры;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б)повышение интеллектуального потенциала;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в)создание предпосылок к получению профессиональной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ее повышению до экспертного уровня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рентабельность своего </a:t>
            </a:r>
            <a:r>
              <a:rPr lang="ru-RU" sz="2400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функционала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54461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ких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механизмов решения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фрустрирующих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конфликтных и кризисных ситуаций, способствующих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корректному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обоснованию приоритетности задач, требующих решения в реальном масштабе времени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1.3.1.2.3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«Свобода как независимость в поступках и действиях»,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адекватное следование  конвенциальным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общечеловечес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-ким, национальным и групповым нормам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создание предпосылок к произвольной ориентации на  ре-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ализацию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жизненно важных интересов во всех сферах своей жизненной стратегии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1.3.1.2.4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Красота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природы и искусства»,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 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  ориентацию на усвоение 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(принятие) 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ценностей</a:t>
            </a:r>
            <a:endParaRPr lang="ru-RU" sz="23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268760"/>
          </a:xfrm>
          <a:solidFill>
            <a:srgbClr val="FDFFE1"/>
          </a:solidFill>
        </p:spPr>
        <p:txBody>
          <a:bodyPr/>
          <a:lstStyle/>
          <a:p>
            <a:pPr algn="just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1.3.1.2.2. ЖЦЦ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«Уверенность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себе»,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пред-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полагает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свободу  от внутренних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противоречий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сомнений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обеспе-чиваемую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адекватным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использованием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психологичес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83" y="116632"/>
            <a:ext cx="8784976" cy="1152128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  Д  Е  Р  Ж  А  Н  И 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Е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НАИМЕНОВАНИЕ РАЗДЕЛА                </a:t>
            </a: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ru-RU" sz="23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</a:t>
            </a:r>
            <a:r>
              <a:rPr lang="ru-RU" sz="23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885" y="1340768"/>
            <a:ext cx="8786874" cy="5400600"/>
          </a:xfrm>
          <a:solidFill>
            <a:srgbClr val="FFFFCC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ОДАРЕННОСТЬЮ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</a:t>
            </a:r>
          </a:p>
          <a:p>
            <a:pPr marL="0" indent="0" fontAlgn="t">
              <a:buNone/>
            </a:pP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Введение в Технологию и процедуру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пользования </a:t>
            </a:r>
            <a:r>
              <a:rPr lang="ru-RU" sz="22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- 9       </a:t>
            </a:r>
            <a:r>
              <a:rPr lang="ru-RU" sz="21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мным</a:t>
            </a:r>
            <a:r>
              <a:rPr lang="ru-RU" sz="21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обеспечением </a:t>
            </a:r>
            <a:r>
              <a:rPr lang="ru-RU" sz="21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тестирования  посредством  </a:t>
            </a:r>
            <a:r>
              <a:rPr lang="ru-RU" sz="21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интернет-ресурса</a:t>
            </a:r>
            <a:endParaRPr lang="ru-RU" sz="2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t">
              <a:buNone/>
            </a:pP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характера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14</a:t>
            </a:r>
            <a:endParaRPr lang="en-US" sz="22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buNone/>
            </a:pP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мотивации ведущих   </a:t>
            </a: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36     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жизненных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целей-ценностей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buNone/>
            </a:pP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индивидуальных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                56    поведения</a:t>
            </a:r>
            <a:endParaRPr lang="ru-RU" sz="2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buNone/>
            </a:pP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личностных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                      65</a:t>
            </a:r>
            <a:endParaRPr lang="ru-RU" sz="2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buNone/>
            </a:pP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Пользование ресурсами управленческих установок               78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Пользование ресурсами регуляторов взаимодействия           91</a:t>
            </a:r>
            <a:endParaRPr lang="ru-RU" sz="2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8443" y="217369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35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1.3.1.2.5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«Здоровье»,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ориентацию на усвоение (принятие) ценностей, способствующих физическому и психическому здоровью, признанных в национальном и мировом масштабах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endParaRPr lang="ru-RU" sz="100" b="1" i="1" u="sng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i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i="1" u="sng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i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i="1" u="sng" kern="1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i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100" b="1" i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1.3.1.3.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Межличностная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</a:t>
            </a:r>
          </a:p>
          <a:p>
            <a:pPr marL="0" indent="0" algn="ctr">
              <a:buNone/>
            </a:pPr>
            <a:endParaRPr lang="ru-RU" sz="4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4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межличностной сфере жизнедеятельности реализуются: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1.3.1.3.1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«Любовь»,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ориентацию на духовную и физическую взаимосвязь с любимым человеком, где значимо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доминирют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симпатия, близость, уважение, поддержка,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к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минимизации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социальных и духовных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ностях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endParaRPr lang="en-US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836712"/>
          </a:xfrm>
          <a:solidFill>
            <a:srgbClr val="FDFFE1"/>
          </a:solidFill>
        </p:spPr>
        <p:txBody>
          <a:bodyPr/>
          <a:lstStyle/>
          <a:p>
            <a:pPr lvl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прекрасного в природе и искусстве, признанных в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национа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-льном и мировом масштабах.</a:t>
            </a:r>
            <a:r>
              <a:rPr lang="ru-RU" sz="2000" dirty="0">
                <a:solidFill>
                  <a:schemeClr val="bg2"/>
                </a:solidFill>
              </a:rPr>
              <a:t/>
            </a:r>
            <a:br>
              <a:rPr lang="ru-RU" sz="20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1.3.1.3.2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«Счастливая семейная жизнь»,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которая предполагает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ориентацию на адекватное отношение к составу семьи, симпатию,  близость, уважение,   поддержку,   стремление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сближению в социальных и духовных ценностях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оптимизацию партнерского взаимодействия, с учетом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соответствующей орбитам общения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1.3.1.3.3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«Наличие хороших и верных друзей»,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которая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предполагает: а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ориентацию на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адекватную близость, уважение, поддержку, стремление к сближению в социальных и духовных ценностях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оптимизацию партнерского взаимодействия, с учетом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адекватной орбитам общения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1.3.1.3.4. ЖЦЦ  «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Активная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деятельную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жизнь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оптимизация партнерского взаимодействия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26469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всех ее сферах, оптимизируя с учетом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адекватной орбитам общения, партнерское взаимодействие по реализации целей-ценностей. </a:t>
            </a:r>
          </a:p>
          <a:p>
            <a:pPr marL="0" indent="0" algn="just">
              <a:buNone/>
            </a:pPr>
            <a:endParaRPr lang="ru-RU" sz="300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1.3.2. О</a:t>
            </a:r>
            <a:r>
              <a:rPr lang="en-US" b="1" u="sng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приоритетности в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персональной жизненной стратегии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Сложившийся  ранг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 важно учитывать  при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определе-нии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очередности  разработки (реализации)  перспективных программ, способствующих  их  достижению.  Именно  он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играет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ключевую роль в определении приоритетности ЖЦЦ при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ПЖС.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первую очередь уделяется внимание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разработке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перспек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тивных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способствующих достижению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ЖЦЦ,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которых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высокими значениями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указыва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ют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высокую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мотивацию.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самым создаются пред-посылки к конструктивному преодолению фрустраций.</a:t>
            </a:r>
          </a:p>
          <a:p>
            <a:pPr marL="0" indent="0" algn="just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поддержание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активной  жизнедеятельности</a:t>
            </a: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можность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задействования для реализации  этих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 личностных   ресурсов,  так  и  ресурсов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межличност-ного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взаимодействия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вторую очередь уделяется  внимание  разработке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перспективных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программ,  способствующих  достижению  целей-ценно­стей,  оценки  которых  проявляются  средними  значениями,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указывающими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умеренную мотивацию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третью   очередь  уделяется  внимание   разработке   перс-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пективных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программ, способствующих  достижению  целей-ценно­стей,  оценка   которых   проявляются  низкими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значе-ниями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свидетельствующими о низкой мотивации. </a:t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Учет выраженности мотивации ЖЦЦ дает возможность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по-строения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стратегии  сбалансированной реализации 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перспе-ктивных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программ во всех сферах жизнедеятельности и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спо-собствует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достижению оптимальной самореализации.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pPr algn="just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 здесь  важно  особое  внимание  обратить на воз-</a:t>
            </a:r>
            <a:r>
              <a:rPr lang="ru-RU" sz="2000" i="1" dirty="0">
                <a:solidFill>
                  <a:schemeClr val="bg2"/>
                </a:solidFill>
              </a:rPr>
              <a:t/>
            </a:r>
            <a:br>
              <a:rPr lang="ru-RU" sz="2000" i="1" dirty="0">
                <a:solidFill>
                  <a:schemeClr val="bg2"/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сбалансированной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целей персональной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жизнен-ной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стратегии, исходя из актуально значимых приоритетов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настоящее ценностное основание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обуслов-ливает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совпадение партнерских интересов в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жизнеде-ятельности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 выраженность мотивации данных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устано-вок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определяет согласованность функционально-ролевого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вза-имодействия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ходе реализации целевых программ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8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1.3.3. </a:t>
            </a:r>
            <a:r>
              <a:rPr lang="en-US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="1" u="sng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пецифика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использования                                         ресурсов круга</a:t>
            </a:r>
            <a:r>
              <a:rPr lang="en-US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общения для достижения                      ведущих жизненных целей-ценностей</a:t>
            </a:r>
          </a:p>
          <a:p>
            <a:pPr marL="0" indent="0" algn="ctr">
              <a:buNone/>
            </a:pPr>
            <a:endParaRPr lang="en-US" sz="8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Собственный круг общения личности составляют, как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вило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око­ло двух десятков человек (родственники, друзья, коллеги и т.п.), с кото­рыми личность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взаимодействует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орбитах:</a:t>
            </a:r>
            <a:endParaRPr lang="ru-RU" b="1" i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Ибо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позволяет    определять    ценностное    основание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для 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«Значимого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(с лицами, обладающими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значимы-ми возможностями»);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«Периодического общения» (с коллегами, сокурсниками и т.п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.); 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«Событийного общения» (с участниками событий,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знако-мыми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т. п.). 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Продуктивное задействование ресурсов  круга  общения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мо-жет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осуществляться  посред­ством  формирование   единства  приоритетов   функциональной  деятельности  обеспечивает повышение 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деятельностноориентированной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сплоченности (рис. 1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рост сплоченности, с одной стороны, повышает ка-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чество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организации деятельности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другой  –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обеспечивает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А.«Близкого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общения» (с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родственниками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друзьями и т.п.);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качества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продуктивное задействование ресурсов парт-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нерских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отношений, опосредованных совместной  деятель-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ностью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стремящихся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такому качеству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правило, осу-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ществляется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путем использования возможностей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субъект-субъектных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отношений,  ответственной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взаимозависимо-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которые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предполагают сбалансированное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задействова-ние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ресурсов,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применяемых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реализации совпадающих интересов. При этом данные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интересы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совпадают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просоци-альной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направленностью (см. рис. 1, вектор «+»).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Особую   роль  здесь   играют   ресурсы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информационно-психических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темперамента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 информационно-психических свойств  пар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подтипов   темперамента   дают    возможность   эффективно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008112"/>
          </a:xfrm>
          <a:solidFill>
            <a:srgbClr val="FDFFE1"/>
          </a:solidFill>
        </p:spPr>
        <p:txBody>
          <a:bodyPr/>
          <a:lstStyle/>
          <a:p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социально-психологическое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развитие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межличностных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от-ношений, в том числе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партнерских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субъект-субъектного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" i="1" dirty="0" smtClean="0">
                <a:solidFill>
                  <a:schemeClr val="bg2"/>
                </a:solidFill>
              </a:rPr>
              <a:t/>
            </a:r>
            <a:br>
              <a:rPr lang="ru-RU" sz="200" i="1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517232"/>
            <a:ext cx="8640960" cy="122413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использовать в командной  работе (совместной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закономерностей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социальной 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гравита-ции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(рис. 2 и 3).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"/>
            <a:ext cx="8640960" cy="5661247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Условные обозначения </a:t>
            </a:r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рис.1,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см. ниже.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60" y="188640"/>
            <a:ext cx="8747140" cy="500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2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877272"/>
            <a:ext cx="8640960" cy="792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Данная    эффективность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  одних   случаях,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определяется   непосредственным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взаимодействием  как  групповым,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</a:t>
            </a:r>
            <a:endParaRPr lang="ru-RU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832648"/>
          </a:xfrm>
          <a:solidFill>
            <a:srgbClr val="FFFFFF"/>
          </a:solidFill>
        </p:spPr>
        <p:txBody>
          <a:bodyPr/>
          <a:lstStyle/>
          <a:p>
            <a:pPr algn="just"/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24151"/>
              </p:ext>
            </p:extLst>
          </p:nvPr>
        </p:nvGraphicFramePr>
        <p:xfrm>
          <a:off x="251520" y="116632"/>
          <a:ext cx="8640960" cy="58005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63640"/>
                <a:gridCol w="7377320"/>
              </a:tblGrid>
              <a:tr h="5741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2400" b="1" cap="all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  II, 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II,  -III</a:t>
                      </a: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265" marR="6626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lang="ru-RU" sz="2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росоциальная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направленность деятельности (II, III, IV)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социальная 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направленность деятельности (-II, </a:t>
                      </a:r>
                      <a:endParaRPr lang="ru-RU" sz="24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Отсутствие 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совместной деятельности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Возрастающая 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эффективность совместной деятельности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9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IV     </a:t>
                      </a: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Уровни социально-психологического развития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2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265" marR="6626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продуктивное взаимодействие может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осущест-вляться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с сотрудниками, относящимися  к  группам-командам,  ядра которых образуют аналогичные каре, где сотрудники, принадлежащие к одной паре могут продуктивно участвовать в групповом взаимодействии, используя потенциал групповой совместимости, с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дниками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относящимися к оставшимся трем  парам (см. рис 2, выделено курсивом и рис. 3, выделено курсивом 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-том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*).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Цвета  заливок, в модели обозначают принадлежность тех или иных пар подтипов темперамента к группам-командам, относящимся к соответствующим каре: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1) синий - группа-команда «Каре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диадным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других же случаях – через третьих лиц.</a:t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темперамента                          103</a:t>
            </a:r>
          </a:p>
          <a:p>
            <a:pPr marL="0" indent="0">
              <a:buNone/>
            </a:pPr>
            <a:endParaRPr lang="ru-RU" sz="1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межполушарной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120           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асимметрии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типа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эмоциональной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135             сферы психики</a:t>
            </a:r>
          </a:p>
          <a:p>
            <a:pPr marL="0" indent="0">
              <a:buNone/>
            </a:pPr>
            <a:endParaRPr lang="ru-RU" sz="1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ресурсами общих умственных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149   способностей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1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1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ПРОФЕССИОНАЛЬНО-                      169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ЛИЧНОСТНЫМИ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1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2.1. Философия  стимулирования персональной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174       результативности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 позиции Компании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1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008112"/>
          </a:xfrm>
          <a:solidFill>
            <a:srgbClr val="FDFFE1"/>
          </a:solidFill>
        </p:spPr>
        <p:txBody>
          <a:bodyPr/>
          <a:lstStyle/>
          <a:p>
            <a:r>
              <a:rPr lang="ru-RU" sz="2400" u="sng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НАИМЕНОВАНИЕ РАЗДЕЛА               </a:t>
            </a:r>
            <a:r>
              <a:rPr lang="ru-RU" sz="2400" u="sng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ru-RU" sz="2400" u="sng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</a:t>
            </a:r>
            <a:r>
              <a:rPr lang="ru-RU" sz="2400" u="sng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u="sng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F8C-D45B-4360-A78B-D9BFF370972C}" type="slidenum">
              <a:rPr lang="ru-RU" smtClean="0"/>
              <a:pPr/>
              <a:t>50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84862"/>
              </p:ext>
            </p:extLst>
          </p:nvPr>
        </p:nvGraphicFramePr>
        <p:xfrm>
          <a:off x="107506" y="116637"/>
          <a:ext cx="8928989" cy="668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980"/>
                <a:gridCol w="556980"/>
                <a:gridCol w="556980"/>
                <a:gridCol w="556980"/>
                <a:gridCol w="556980"/>
                <a:gridCol w="557940"/>
                <a:gridCol w="557940"/>
                <a:gridCol w="561794"/>
                <a:gridCol w="557940"/>
                <a:gridCol w="557940"/>
                <a:gridCol w="557940"/>
                <a:gridCol w="557940"/>
                <a:gridCol w="557940"/>
                <a:gridCol w="558905"/>
                <a:gridCol w="558905"/>
                <a:gridCol w="558905"/>
              </a:tblGrid>
              <a:tr h="526956">
                <a:tc gridSpan="1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ГРУППЫ-КОМАНДЫ, ВЗАИМОДЕЙСТВУЮЩИЕ НА БАЗЕ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ИНФОРМАЦИОННО-ПСИХИЧЕСКИХ СВОЙСТВ ТЕМПЕРАМЕНТА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653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I»</a:t>
                      </a:r>
                      <a:endParaRPr lang="ru-RU" sz="1400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образующие 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</a:t>
                      </a:r>
                      <a:r>
                        <a:rPr lang="ru-RU" sz="1100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653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IV»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7571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5310">
                <a:tc gridSpan="1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РИС. 2 </a:t>
                      </a:r>
                      <a:r>
                        <a:rPr lang="ru-RU" sz="15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МОДЕЛЬ ПРИМЕНЕНИЯ ЗАКОНОМЕРНОСТЕЙ СОЦИАЛЬНОЙ  ГРАВИТАЦИИ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5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6381328"/>
            <a:ext cx="8784976" cy="360040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r>
              <a:rPr lang="ru-RU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15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 МОДЕЛЬ ПРИМЕНЕНИЯ ЗАКОНОМЕРНОСТЕЙ СОЦИАЛЬНОЙ  ГРАВИТАЦИИ</a:t>
            </a:r>
            <a:endParaRPr lang="ru-RU" sz="15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73538" y="205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11566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Цвета  заливок  обозначают принадлежность тех или иных пар подтипов темперамента к группам-командам (синий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зеленый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красный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желтый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IV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** При этом показывается использование потенциалов групповой совместимости (ГС),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диадной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совместимости (ДС) и креативной совместимости (КС).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19332"/>
              </p:ext>
            </p:extLst>
          </p:nvPr>
        </p:nvGraphicFramePr>
        <p:xfrm>
          <a:off x="179512" y="116632"/>
          <a:ext cx="8784971" cy="62541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8072"/>
                <a:gridCol w="637715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08196"/>
                <a:gridCol w="80811"/>
                <a:gridCol w="582305"/>
                <a:gridCol w="489007"/>
              </a:tblGrid>
              <a:tr h="245609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41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9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8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10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7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14907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41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9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429000"/>
            <a:ext cx="8640960" cy="316835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избирательно взаимодействовать: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Непосредственно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сотрудниками, относящимися к двум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другим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командам (ядра которых образуют соответствующие каре), где  участники  взаимодействия,  входящие  в  одну  пару могут продуктивно сотрудничать в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взаимо-дей-ствии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 с двумя сотрудниками одной команды;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240360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2)  зеленый - группа-команда «Каре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3) красный - группа-команда «Каре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желтый -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группа-команда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«Каре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r>
              <a:rPr lang="ru-RU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показывается использование особенностей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потен-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циалов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групповой совместимости (ГС); </a:t>
            </a:r>
            <a:b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 (ДС);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креативной совместимости (КС).</a:t>
            </a:r>
          </a:p>
        </p:txBody>
      </p:sp>
    </p:spTree>
    <p:extLst>
      <p:ext uri="{BB962C8B-B14F-4D97-AF65-F5344CB8AC3E}">
        <p14:creationId xmlns:p14="http://schemas.microsoft.com/office/powerpoint/2010/main" val="11613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Опосредованно, то есть через  сотрудников, указанных в пункте «1)», с сотрудниками, относящимися к командам (ядра которых образуют соответствующие каре), где эти сотрудники, входящие   в  одну   пару  (относящуюся  к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му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каре)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могут продуктивно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сотрудничать  в  групповом взаимодействии,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используя потенциал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групповой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совместимости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команды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ядро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которой образует данное каре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В-третьих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избирательно взаимодействовать,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относящимися  ко  всем   командам   (ядра   которых  образуют  соответствующие   каре),   где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участники,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входя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одну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пару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могут продуктивно сотрудничать в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ативном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  креативной  совместимости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одним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из   участников,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принадлежащим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    команде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 одним сотрудником другой команды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bg2"/>
                </a:solidFill>
              </a:rPr>
              <a:t/>
            </a:r>
            <a:br>
              <a:rPr lang="ru-RU" sz="20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 тремя участниками  одной из оставшихся  команд, ядра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образуют соответствующие каре;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с тремя участниками из другой команды  (ядра  которых  образуют соответствующие каре);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с двумя участниками из третьей команды (ядро  которой  образует соответствующее каре).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использование модели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социальной гравитации обусловливает адекватное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интеллектуального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инструментальные возможности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позволяют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наряду с формированием единства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тетов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функциональной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и согласованности функционально-ролевых ожиданий, создавать еще одно значимое условие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эффективной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работы,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которое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участника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ядро которой образует то же каре;</a:t>
            </a:r>
            <a:r>
              <a:rPr lang="ru-RU" sz="2000" dirty="0" smtClean="0">
                <a:solidFill>
                  <a:schemeClr val="bg2"/>
                </a:solidFill>
              </a:rPr>
              <a:t/>
            </a:r>
            <a:br>
              <a:rPr lang="ru-RU" sz="20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согласованность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личностно-ролевых ожиданий в команде любого формата; 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равные возможности продуктивной совместной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(см. рис. 3,  выделено цветом) каждому участнику командного  взаимодействия.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целом это способствует созданию в социуме адекватных условий для реализации ПЖС не только в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льной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сфере, а и во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внутриличностной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межличностной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  человека.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самым обусловливается возможность применения личностных ресурсов с целью оптимизация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саморе-ализации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подробно данные ресурсы раскрываются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последующих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занятиях.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обеспечивает:</a:t>
            </a:r>
            <a:r>
              <a:rPr lang="ru-RU" sz="2000" dirty="0" smtClean="0">
                <a:solidFill>
                  <a:schemeClr val="bg2"/>
                </a:solidFill>
              </a:rPr>
              <a:t/>
            </a:r>
            <a:br>
              <a:rPr lang="ru-RU" sz="20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920880" cy="1193169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 ПОЛЬЗОВАНИЕ РЕСУРСАМИ ИНДИВИДУАЛЬНЫХ СВОЙСТВ ПОВЕДЕНИЯ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412776"/>
            <a:ext cx="8786874" cy="5256584"/>
          </a:xfrm>
          <a:solidFill>
            <a:srgbClr val="FFFFCC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1.4.1.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Индивидуальные   свойства  поведения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 одаренности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стными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индивидуальных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поведе-ния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на  основе методических средств.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Эти средства раскрывают как личные преимущества, обусловленные ресурсами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индивидуальных   свойств  поведения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так и специфику пользования данными ресурсами.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Настоящие преимущества проявляются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индивидуальными свойствами поведения:</a:t>
            </a:r>
            <a:r>
              <a:rPr lang="ru-RU" dirty="0">
                <a:solidFill>
                  <a:schemeClr val="bg2"/>
                </a:solidFill>
              </a:rPr>
              <a:t/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sz="400" dirty="0">
                <a:solidFill>
                  <a:schemeClr val="bg2"/>
                </a:solidFill>
              </a:rPr>
              <a:t/>
            </a:r>
            <a:br>
              <a:rPr lang="ru-RU" sz="400" dirty="0">
                <a:solidFill>
                  <a:schemeClr val="bg2"/>
                </a:solidFill>
              </a:rPr>
            </a:br>
            <a:r>
              <a:rPr lang="ru-RU" sz="400" dirty="0">
                <a:solidFill>
                  <a:schemeClr val="bg2"/>
                </a:solidFill>
              </a:rPr>
              <a:t/>
            </a:r>
            <a:br>
              <a:rPr lang="ru-RU" sz="400" dirty="0">
                <a:solidFill>
                  <a:schemeClr val="bg2"/>
                </a:solidFill>
              </a:rPr>
            </a:br>
            <a:r>
              <a:rPr lang="ru-RU" sz="400" dirty="0">
                <a:solidFill>
                  <a:schemeClr val="bg2"/>
                </a:solidFill>
              </a:rPr>
              <a:t/>
            </a:r>
            <a:br>
              <a:rPr lang="ru-RU" sz="400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психомоторной сфере;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1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81336"/>
            <a:ext cx="8640960" cy="578802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  этом   в   каждой   сфере   рассматривается   специфика   адекватного применения особенности индивидуального про-явления     значениями   «вовлеченности»,   «пластичности», «темпа» и «эмоциональной чувствительности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указывает   на   особенности проявления ресурса индивидуальных свойств в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психомотор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-ной, интеллектуальной и коммуникативной сферах деятель-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того, значения  выраженности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отдельно   взятых   шкалах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указывает   на   особенности    проявления   ресурса индивидуальных свойств в  психомоторной,   интеллектуальной  и  коммуникативной  сферах  деятельно-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одни отражают  преимущества  в  нахождении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вариантов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936104"/>
          </a:xfrm>
          <a:solidFill>
            <a:srgbClr val="FDFFE1"/>
          </a:solidFill>
        </p:spPr>
        <p:txBody>
          <a:bodyPr/>
          <a:lstStyle/>
          <a:p>
            <a:pPr marL="0" lv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 интеллектуальной сфере;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 коммуникативной сфере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другие – в выборе оптимального варианта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4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1.4.1.1. 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 очень высокой                выраженности </a:t>
            </a:r>
            <a:r>
              <a:rPr lang="ru-RU" b="1" u="sng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ндивидуальных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свойств 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</a:t>
            </a:r>
            <a:endParaRPr lang="ru-RU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sz="4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Очень  высокие  значения   показателей  выраженности  ин-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дивидуальных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свойств  поведения  (вовлеченности,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пласти-чности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темпа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эмоциональной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чувствительности)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вают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обладание  преимуществами  в  способностях  </a:t>
            </a:r>
            <a:r>
              <a:rPr lang="ru-RU" b="1" i="1" u="sng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спон-танно</a:t>
            </a:r>
            <a:r>
              <a:rPr lang="ru-RU" b="1" i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(непроизвольно):  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вовлекаться  в деятельность;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предлагать широкий спектр вариантов решения;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без промедления выполнять принятый вариант решения;</a:t>
            </a:r>
          </a:p>
          <a:p>
            <a:pPr marL="0" indent="0">
              <a:buNone/>
            </a:pPr>
            <a:r>
              <a:rPr lang="ru-RU" sz="1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1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предельно точно выполнять принятое решение,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стремясь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эффективных решений;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Таким образом, 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ндивидуальные информационно-психические свойства  составляют основание для эффективного использования проявления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закономерностей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гравитации (см. ниже, рис. 2 и 3)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в случае применения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подтипов темперамента, так и их использования в совокупности с ресурсами одаренности иными личностными преимуществами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интеллектуальной сфере: высоким уровнем интеллекту-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альных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возможностей, повышенной способностью к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обу-чению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легкостью умственного побуждения, постоянным стремлением к деятельности, которой сопутствует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умст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-венное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напряжение.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коммуникативной сфере: высокой потребностью в общении, широким кругом контактов, тягой к людям, легкостью в установлении социальных связей,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стремлением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  достижению оптимального результата. </a:t>
            </a:r>
            <a:r>
              <a:rPr lang="ru-RU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endParaRPr lang="ru-RU" sz="8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2.2. Философия  стимулирования персональной             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178   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результативности с позиции Сотрудника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Инструментальная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повышения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179                 результативности</a:t>
            </a:r>
            <a:endParaRPr lang="ru-RU" sz="1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2.4. Факторы (блоки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влияющие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181                     на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фонд премирования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8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2.5. Конструирование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метрики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      184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Цели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оценки персональной результативности             186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8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Принципы оценки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персональной результативности   189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sz="8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освоения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Технологии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пользования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192             ее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контентом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648072"/>
          </a:xfrm>
          <a:solidFill>
            <a:srgbClr val="FDFFE1"/>
          </a:solidFill>
        </p:spPr>
        <p:txBody>
          <a:bodyPr/>
          <a:lstStyle/>
          <a:p>
            <a:r>
              <a:rPr lang="ru-RU" sz="2400" u="sng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НАИМЕНОВАНИЕ РАЗДЕЛА               </a:t>
            </a:r>
            <a:r>
              <a:rPr lang="ru-RU" sz="2400" u="sng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ru-RU" sz="2400" u="sng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</a:t>
            </a:r>
            <a:r>
              <a:rPr lang="ru-RU" sz="2400" u="sng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1.4.1.2.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высокой                            выраженности и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ндивидуальных свойств поведения </a:t>
            </a:r>
          </a:p>
          <a:p>
            <a:pPr marL="0" indent="0" algn="ctr">
              <a:buNone/>
            </a:pPr>
            <a:endParaRPr lang="ru-RU" sz="400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Высокие значения показателей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индивидуа-льных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свойств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 (вовлеченности, пластичности,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темпа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чувствительности)  указывают на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обладание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преимуществами в способностях активно: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вовлекаться в деятельность;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предлагать широкий спектр вариантов решения;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без промедления выполнять принятый вариант решения;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предельно точно выполнять принятое решение, стремясь  к   достижению оптимального результата.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активно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</a:t>
            </a:r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</a:t>
            </a:r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(психомоторной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интеллектуальной, коммуникативной).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лидерству.</a:t>
            </a:r>
          </a:p>
        </p:txBody>
      </p:sp>
    </p:spTree>
    <p:extLst>
      <p:ext uri="{BB962C8B-B14F-4D97-AF65-F5344CB8AC3E}">
        <p14:creationId xmlns:p14="http://schemas.microsoft.com/office/powerpoint/2010/main" val="7141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Средние   значения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показателей  выраженности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 поведения  (вовлеченности,  пластичности, темпа   и   эмоциональной  чувствительности)  указывают на  обладание  преимуществами в способностях активно: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вовлекаться в деятельность, однако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случае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целесо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-образности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контролировать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меру вовлеченности,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адекват-ную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конкретной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предлагать широкий спектр вариантов решения,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однако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 целесообразности, эффективно  выбирать  из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лагаемых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вариантов  решения,  –  вариант,  адекватный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без промедления выполнять  принятый  вариант  решения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однако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в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целесообразности,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выполнять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  <a:solidFill>
            <a:srgbClr val="FDFFE1"/>
          </a:solidFill>
        </p:spPr>
        <p:txBody>
          <a:bodyPr/>
          <a:lstStyle/>
          <a:p>
            <a:pPr marL="0" indent="0" algn="ctr"/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1.4.1.3. </a:t>
            </a:r>
            <a:r>
              <a:rPr lang="ru-RU" sz="2400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 </a:t>
            </a:r>
            <a:r>
              <a:rPr lang="ru-RU" sz="2400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средней </a:t>
            </a:r>
            <a:r>
              <a:rPr lang="ru-RU" sz="2400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и</a:t>
            </a:r>
            <a:r>
              <a:rPr lang="ru-RU" sz="2400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ндивидуальных   свойств  поведения </a:t>
            </a:r>
            <a:r>
              <a:rPr lang="ru-RU" sz="21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5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точно выполнять принятое решение, стремясь к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достиже-нию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оптимального результата,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однако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случае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целесообра-зности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выполнять его, в пределах допустимой погрешности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 показателей выраженности  личностных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поведения проявляются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психомоторной сфере: нормальный мышечный тонус, обычная двигательная активность,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средневыраженное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стремление к физическому напряжению, средняя мышечная работоспособность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интеллектуальной сфере: средний уровень интеллекту-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возможностей,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средневыраженное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стремление к деятельности, которой присуще умственное напряжение. </a:t>
            </a:r>
            <a:r>
              <a:rPr lang="ru-RU" b="1" i="1" dirty="0"/>
              <a:t>т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коммуникативной сфере: нормальная потребность в общении,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"средний«   круг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контактов,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средневыраженное</a:t>
            </a: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pPr lvl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 конкретной ситуации;</a:t>
            </a:r>
            <a:r>
              <a:rPr lang="ru-RU" sz="800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688632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1.4.1.4.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 низкой </a:t>
            </a:r>
            <a:b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и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ндивидуальных свойств поведения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Низкие значения показателей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 поведения (вовлеченности, пластичности, темпа 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чувствительности)  указывают на  обладание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способностях: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 произвольно  (посредством  волевого  усилия)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вовле-каться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деятельность;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эффективно   выбирать  из   предлагаемых   вариантов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 вариант, адекватный конкретной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ситуации;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без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спешки   (адекватно  установке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  последовательной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событий») выполнять принятый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вариант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реше-ния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792088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к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установлению новых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знакомств,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средняя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-пень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общительности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>
                <a:solidFill>
                  <a:schemeClr val="bg2"/>
                </a:solidFill>
              </a:rPr>
              <a:t/>
            </a:r>
            <a:br>
              <a:rPr lang="ru-RU" sz="2000" dirty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35936" y="692696"/>
            <a:ext cx="8752060" cy="597666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грешности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толерантно проявляются  во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сферах  деятель-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5936" y="188640"/>
            <a:ext cx="8752060" cy="504056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выполнять принятое решение, в пределах  допустимой  по-</a:t>
            </a:r>
          </a:p>
        </p:txBody>
      </p:sp>
    </p:spTree>
    <p:extLst>
      <p:ext uri="{BB962C8B-B14F-4D97-AF65-F5344CB8AC3E}">
        <p14:creationId xmlns:p14="http://schemas.microsoft.com/office/powerpoint/2010/main" val="27657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920880" cy="1193169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1.5. ПОЛЬЗОВАНИЕ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ЛИЧНОСТНЫХ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412776"/>
            <a:ext cx="8786874" cy="5256584"/>
          </a:xfrm>
          <a:solidFill>
            <a:srgbClr val="FFFFCC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1.5.1.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Личностные состояния </a:t>
            </a: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применения одаренности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стными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состояниями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на  основе методических средств.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 указанных средствах раскрываются как личные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щества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обусловленные ресурсами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так и специфика пользования данными ресурсами.*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состояние  («Эго-состояние»)  -  это 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устойчи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вый набор чувств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переживаний, непосредственно связанный с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соответствующими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закрепившимися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стереотипами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ведения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которые     наполняют,     с     одной    стороны,   личностное (функциональное)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состояние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Ро­дителя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включая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6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поэтому личностные состояния служат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основа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нием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аргументирования/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цензурирования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личностной позиции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1.5.1.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Взрослый </a:t>
            </a:r>
            <a:endParaRPr lang="en-US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Взрослый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разновидно-стями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«Взрослый Допускающий»;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«Взрослый Воздерживающийся»;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«Взрослый Сомневающийся»;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«Взрослый Принимающий (в тех случаях, когда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гаранти-рованы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«безопасность», «полезность», «результативность»,   «комфортность»).*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повышенный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Взрослого, сочетающего в себе</a:t>
            </a: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производные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Ребенка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0060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адекватного пользования ресурсами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стного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состояния Взрослый, можно крайнюю форму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выра-женности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деструктивного поведения, обусловленного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прояв-лением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 Счастливчик*, Преследователь*,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*, Жертва* замещать конструктивным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адекватным конкретной ситуации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Деструктивное поведение, в личностных состояниях Счастливчик, Преследователь, Спаситель и Жертва, проявляется неадекватным поведением.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Преследователь унижает других, считая их стоящими ниже себя.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Спаситель также считает других ниже себя и полагает, что должен помочь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им,  так  как  они  не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состоянии  себе</a:t>
            </a: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224136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адекватное проявление как родительских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состояний,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ребенка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отличает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данный  личностный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 от каждого и из них, взятого в отдельности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33670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Жертва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сама ощущает свое приниженное положение и ищет своего Спасителя, так как игнорирует свою способность принимать решения и действовать самостоятельно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Указанным ролям характерно переключение с одного ролевого поведения на любое другое (из названных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Счастливчик, как правило, переключается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ролевое поведение Жертвы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конструктивное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 в личностном состоянии Взрослый, с одной стороны, противостоит проявлениям состояний Счастливчик, Преследователь, Спаситель, Жертва, то есть деструктивному (игровому) поведению, с другой - способствует возврату из игрового поведения в конструктивное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состояние  Взрослый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дает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возможность  адекватно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2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DFFE1"/>
          </a:solidFill>
        </p:spPr>
        <p:txBody>
          <a:bodyPr/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помочь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ru-RU" sz="2200" dirty="0">
                <a:solidFill>
                  <a:schemeClr val="bg1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Взрослого Воздерживающегося (пока) от чего-либо,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заме-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щает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Преследователя;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Взрослого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Сомневающегося в чем-либо, замещает Жертву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Взрослого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Допускающего возможность с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чем-либо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согла-ситься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замещает Спасителя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Взрослого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Принимающего (после предварительного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цензу-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рирования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безопасность,  полезность,  результативность  и удовольствие) что-либо, замещает Счастливчика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в состоянии Взрослый личность избегает участия в «Играх»*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Играющие, как правило, стартуют ролями, которые образуют Драматический треугольник (Спаситель, Жертва, Преследователь). </a:t>
            </a:r>
          </a:p>
          <a:p>
            <a:pPr algn="just">
              <a:buFontTx/>
              <a:buChar char="-"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792088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реагировать, на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происходящее  в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конкретной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ситуации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по-тенциалом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09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7840"/>
            <a:ext cx="7920880" cy="1110920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ПОЛЬЗОВАНИЕ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ОДАРЕННОСТЬЮ ЛИЧНОСТНЫМИ РЕСУРСАМИ</a:t>
            </a: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340768"/>
            <a:ext cx="8786874" cy="5328592"/>
          </a:xfrm>
          <a:solidFill>
            <a:srgbClr val="FFFFCC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данном разделе Технологии  рассматриваются:</a:t>
            </a:r>
          </a:p>
          <a:p>
            <a:pPr marL="0" indent="0">
              <a:buNone/>
            </a:pP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Введение в </a:t>
            </a:r>
            <a:r>
              <a:rPr lang="ru-RU" b="1" kern="12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кучинг</a:t>
            </a: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процедуру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пользования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програм-мным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обеспечением тестирования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С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пецифические </a:t>
            </a: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особенности </a:t>
            </a:r>
            <a:r>
              <a:rPr lang="ru-RU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проявления ресурсов: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характера;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мотивации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ведущих жизненных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целей-ценностей;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индивидуальных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поведения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состояний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характера;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 состояний;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dirty="0" smtClean="0"/>
              <a:t>       </a:t>
            </a:r>
            <a:fld id="{E808AF7F-2C3E-4123-BBF9-155F0CA03BDC}" type="slidenum">
              <a:rPr lang="ru-RU" sz="2000" smtClean="0"/>
              <a:pPr/>
              <a:t>7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7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12068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альном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психологическом уровнях, где психологический смысл (содержащий скрытый мотив), являясь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интер-претацией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сообщае­мого на социальном уровне, придает коммуникативному взаимодействию характер игры.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1.5.1.2.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одитель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Родителя проявляется, когда я веду себя, мыслю и чувствую, копируя одного из моих родителей или других людей, которых я воспринимал как родителей. Это, своего рода, заимствованное состояние и адекватные ему закрепившиеся стереотипы поведения.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состояние Родителя содержит как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позитивные,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составляющие личностных состояний Контролирующего Родителя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его ориентацией на результат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Заботливого Родителя (с его ориентацией на безопасность). </a:t>
            </a:r>
          </a:p>
          <a:p>
            <a:pPr marL="0" indent="0" algn="ctr">
              <a:buNone/>
            </a:pPr>
            <a:endParaRPr lang="en-US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коммуникация  ведется   одновременно  на 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37320"/>
            <a:ext cx="8640960" cy="593204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поддержку и несет в себе уважение к человеку, негативное — направлено на игнорирование другой личности и несет в себе превосходство над ней.</a:t>
            </a:r>
          </a:p>
          <a:p>
            <a:pPr marL="0" indent="0" algn="just">
              <a:buNone/>
            </a:pPr>
            <a:r>
              <a:rPr lang="ru-RU" b="1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 личностное состояние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Родитель,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проявля-ется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разновидностями: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«Контролирующий  Родитель  Позитивный»,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-ванный на достижение результата, когда  используется  пси-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хологическая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поддержка,  которой  сопутствует уважение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человеку;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«Контролирующий  Родитель  Негативный»,  проявляет-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ся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ролевым поведением «Преследователь»,  когда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преобла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-дает  разрушительное общение,  которому сопутствует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игно-рирование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другой личности и несет в себе превосходство над ней;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  <a:solidFill>
            <a:srgbClr val="FDFFE1"/>
          </a:solidFill>
        </p:spPr>
        <p:txBody>
          <a:bodyPr/>
          <a:lstStyle/>
          <a:p>
            <a:pPr marL="0" lvl="0" indent="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Позитивное родительское поведение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направлено  на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защиту</a:t>
            </a:r>
            <a: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7666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обучение безопасному  поведению,  должной  защищенно-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т.п.;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«Заботливый Родитель Негативный»,  проявляется  роле-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поведением «Спаситель», которому свойственно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игно-рирование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способности другой  личности  заботиться о  себе самой и также несет в себе превосходство над ней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1.5.1.3.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ебенок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Личностное состояние Ребенка проявляется, если я возвращаюсь к поведению, мыслям и чувствам детства. </a:t>
            </a: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оно содержит как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позитивные,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составляющие состояний Ребенка, в том числе и производных от его состояний. 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Позитивная составляющая Ребенка позволяет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выплескивать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«Заботливый Родитель  Позитивный»,  ориентированный</a:t>
            </a: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Негативная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составляющая Ребенка может проявляться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нецензурированными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желаниями (нарушением правил, традиций и т.п.), несущими угрозу другим людям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en-US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о  признаках  личностных  состояний,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рые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 характеризуют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Эти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признаки  проявляются,  в  процессе  общения: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слова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интонацией,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мимикой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демонстрируемым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отношением – как негативно, так и позитивно.*</a:t>
            </a:r>
            <a:r>
              <a:rPr lang="ru-RU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 это  создает  возможность  замещения,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проявляемых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признаков негативного поведения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ными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0" algn="ctr">
              <a:buNone/>
            </a:pPr>
            <a:endParaRPr lang="ru-RU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224136"/>
          </a:xfrm>
          <a:solidFill>
            <a:srgbClr val="FDFFE1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энергию,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спонтанно  выражать  чувства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тем  самым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сни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-мать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эмоциональное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напряжение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используя  для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этого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по-зитивное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 (с соблюдением норм, правил и т.п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.).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r>
              <a:rPr lang="ru-RU" sz="200" dirty="0">
                <a:solidFill>
                  <a:schemeClr val="bg2"/>
                </a:solidFill>
              </a:rPr>
              <a:t/>
            </a:r>
            <a:br>
              <a:rPr lang="ru-RU" sz="200" dirty="0">
                <a:solidFill>
                  <a:schemeClr val="bg2"/>
                </a:solidFill>
              </a:rPr>
            </a:br>
            <a:r>
              <a:rPr lang="ru-RU" sz="200" dirty="0" smtClean="0">
                <a:solidFill>
                  <a:schemeClr val="bg2"/>
                </a:solidFill>
              </a:rPr>
              <a:t/>
            </a:r>
            <a:br>
              <a:rPr lang="ru-RU" sz="200" dirty="0" smtClean="0">
                <a:solidFill>
                  <a:schemeClr val="bg2"/>
                </a:solidFill>
              </a:rPr>
            </a:br>
            <a:endParaRPr lang="ru-RU" sz="200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образом,   признаки   личностных  состояний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позво-ляют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дифференцировать как   корневые   состояния  (Роди-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Взрослый Ребенок), так и производные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Производные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состояния Родитель: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Контролирующий  Родитель  Позитивный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Контролирующий  Родитель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Негативный;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Заботливый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Позитивный;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Заботливый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Родитель Негативный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Производные от состояния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Ребенок: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 Позитивный;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Негативной.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86409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самым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обусловливается формирование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Позитивного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об-раза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собеседника.</a:t>
            </a:r>
          </a:p>
        </p:txBody>
      </p:sp>
    </p:spTree>
    <p:extLst>
      <p:ext uri="{BB962C8B-B14F-4D97-AF65-F5344CB8AC3E}">
        <p14:creationId xmlns:p14="http://schemas.microsoft.com/office/powerpoint/2010/main" val="24056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140968"/>
            <a:ext cx="8640960" cy="352839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В случае выраженности признаков негативного поведения выше 20%, рекомендуется замещать их позитивными или </a:t>
            </a:r>
            <a:r>
              <a:rPr lang="ru-RU" sz="23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исключать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35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Дополнительно о личностных  состояний раскрывается в семинаре-тренинге (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коучинге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«Авторская технология </a:t>
            </a:r>
            <a:r>
              <a:rPr lang="ru-RU" sz="235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оптимиза-ции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самореализации в жизнедеятельности – интегратор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совпадающих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интересов». О порядке записи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будет сообщено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анонсе, на </a:t>
            </a:r>
            <a:r>
              <a:rPr lang="en-US" sz="235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atos-isi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(в разделе «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Дополнитель-ная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информация»).</a:t>
            </a:r>
          </a:p>
          <a:p>
            <a:pPr marL="0" indent="0" algn="just">
              <a:buNone/>
            </a:pP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02433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ПРИМЕЧАНИЕ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Процентное  значение  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признаков, 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отража-ющих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выраженность негативн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й 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составляющей состояния, по отношению к настоящему состоянию в целом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определяет   меру  проявления 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конструктивного поведения:</a:t>
            </a:r>
            <a:b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выраженность 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менее   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20%, 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обусловливает  высокую  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меру проявления конструктивного поведения;</a:t>
            </a:r>
            <a:b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 более 33%  обусловливает низкую 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меру </a:t>
            </a:r>
            <a:r>
              <a:rPr lang="ru-RU" sz="23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проя-вления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конструктивного поведения</a:t>
            </a:r>
            <a:r>
              <a:rPr lang="ru-RU" sz="23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.*</a:t>
            </a:r>
            <a:endParaRPr lang="ru-RU" sz="235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81127"/>
            <a:ext cx="7920880" cy="1193169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 ПОЛЬЗОВАНИЕ </a:t>
            </a:r>
            <a:b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УСТАНОВОК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064" y="1268760"/>
            <a:ext cx="8786874" cy="5472608"/>
          </a:xfrm>
          <a:solidFill>
            <a:srgbClr val="FFFFCC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Управленческие установки 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00" b="1" u="sng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Освоение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практического  применения  одаренности  личностными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преимуществами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управленческих    установок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на  основе методических средств.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Эти средства раскрывают как личные преимущества, обусловленные ресурсами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   установок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так и специфику пользования данными ресурсами.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Настоящие ресурсы проявляются,  преимущественно,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управ-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ленческими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установками, интегрированными 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блоки, в их числе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1.6.1.1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установок,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ориентирующих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стратегический  анализ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0" indent="0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1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endParaRPr lang="ru-RU" sz="100" b="1" dirty="0" smtClean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Блок установок,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ориентирующих на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средства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реали-зации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 воздействий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ориентаций блока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сви-детельствует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 направленности на аналитическую работу в  управлении по достижению целей.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выраженности  установок блока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гово-рит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 ориентации  на  достижение  цели посредством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реше-ния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задач.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Приоритетность выраженности установок  блока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харак-теризует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преимущественную ориентацию на использование, для достижения целей, широкого ре­пертуара способов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упра-вленческих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воздействий.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время, попадание на приоритетные места установок, </a:t>
            </a:r>
            <a:endParaRPr lang="ru-RU" sz="215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792088"/>
          </a:xfrm>
          <a:solidFill>
            <a:srgbClr val="FFFFFF"/>
          </a:solidFill>
        </p:spPr>
        <p:txBody>
          <a:bodyPr/>
          <a:lstStyle/>
          <a:p>
            <a:pPr marL="0" lv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Блок установок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ориентирующих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тных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задач.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  <a:solidFill>
            <a:srgbClr val="FFFFCC"/>
          </a:solidFill>
        </p:spPr>
        <p:txBody>
          <a:bodyPr/>
          <a:lstStyle/>
          <a:p>
            <a:pPr marL="0" lvl="0" indent="0" algn="ctr">
              <a:buNone/>
            </a:pPr>
            <a:endParaRPr lang="ru-RU" sz="1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1.6.1.1.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установок,                                  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ориентирующих</a:t>
            </a:r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стратегический  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</a:t>
            </a:r>
            <a:endParaRPr lang="en-US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800" b="1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установок, ориентирующих на стратегический анализ, составляют: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политический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которая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полагает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умение рассматривать каждую со­циальную,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эконо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мическую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техни­ческую проблему в широком поли­тическом контексте;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1.2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макроэкономический анализ­­­,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способность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отчетливо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видеть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об­щую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картину хозяйственной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дея­тельности, идти на оправданный риск­­­;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22413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относящихся к различным блокам, указывает на возможно­сти реализации ресурсов этих установок в управленческой прак­тике, в контексте соответствующих блоков.</a:t>
            </a:r>
          </a:p>
        </p:txBody>
      </p:sp>
    </p:spTree>
    <p:extLst>
      <p:ext uri="{BB962C8B-B14F-4D97-AF65-F5344CB8AC3E}">
        <p14:creationId xmlns:p14="http://schemas.microsoft.com/office/powerpoint/2010/main" val="5188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управленческом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которая предполагает умение побуждать людей тру­диться (действовать) с полной отдачей­­­;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1.4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инструментальное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вовым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нормам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 которая  предполагает способность  не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держиваться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буквы закона, если это наносит ущерб делу.</a:t>
            </a:r>
          </a:p>
          <a:p>
            <a:pPr marL="0" lv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Блок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установок,                                        ориентирующих на </a:t>
            </a:r>
            <a:r>
              <a:rPr lang="ru-RU" b="1" u="sng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 конкретных  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</a:t>
            </a:r>
            <a:endParaRPr lang="en-US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установок, ориентирующих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kern="1200" dirty="0">
                <a:solidFill>
                  <a:srgbClr val="00E7B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решение конкретных  </a:t>
            </a:r>
            <a:r>
              <a:rPr lang="ru-RU" b="1" kern="1200" dirty="0" smtClean="0">
                <a:solidFill>
                  <a:srgbClr val="00E7B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задач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составляют: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1.2.1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креативность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которая предполагает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умение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находить решения в не­стандартных ситуациях;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1.2.2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оперативность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которая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умение быстро реагировать на из­менение хозяйственной (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бытовой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событийной и т. п.) ситуации­­­;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37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780928"/>
            <a:ext cx="8640960" cy="381642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общих умственных способностей.</a:t>
            </a:r>
            <a:endParaRPr lang="ru-RU" b="1" kern="1200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2520280"/>
          </a:xfrm>
          <a:solidFill>
            <a:srgbClr val="FDFFE1"/>
          </a:solidFill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регуляторов </a:t>
            </a:r>
            <a:r>
              <a:rPr lang="ru-RU" sz="24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</a:t>
            </a:r>
            <a: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темперамента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межполушарной асимметрии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типа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личности;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эмоциональной сферы психики; 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эффективность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управленческом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которая предполагает умение побуждать людей тру­диться (действовать) с полной отдачей­­­;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.4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инструментальное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вовым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нормам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 которая  предполагает способность  не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держиваться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буквы закона, если это наносит ущерб делу.</a:t>
            </a:r>
          </a:p>
          <a:p>
            <a:pPr marL="0" lvl="0" indent="0" algn="ctr">
              <a:buNone/>
            </a:pP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Блок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установок, ориентирующих                                  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средства реализации 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 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воздействий</a:t>
            </a:r>
            <a:endParaRPr lang="en-US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endParaRPr lang="en-US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установок, ориентирующих на средства реализации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воздействий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составляют: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3.1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административно-распорядительные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которая предполагает умение правильно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пользо-ваться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своими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правовыми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полномочиями  в  отношениях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умение быстро реагировать на из­менение хозяйственной (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бытовой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событийной и т. п.) ситуации­­­;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6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26469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3.2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правовые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нормы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­­­, которая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предпо-лагает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умение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использовать правовые нормы при решении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сложных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задач­­­;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социально-психологические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 умение найти каждому человеку место  в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трудовом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коллективе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ко­торое более других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соот-ветствует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его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способностям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потребностям­­­;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3.4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неформальной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  умение оказывать воздействие на поведение сотрудников и на их вне­служебные отношения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дополнительно о приоритетности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выра-женности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управленческих ориентаций, представленных в блоках установок. </a:t>
            </a:r>
          </a:p>
          <a:p>
            <a:pPr marL="0" indent="0" algn="ctr">
              <a:buNone/>
            </a:pPr>
            <a:endParaRPr lang="en-US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360040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подчиненными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8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518457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может быть сделан вывод о преимущественной ориентации блока установок:</a:t>
            </a:r>
            <a:r>
              <a:rPr lang="en-US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«На стратегический анализ»;</a:t>
            </a:r>
            <a:r>
              <a:rPr lang="en-US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«На решение конкретных задач»; «На средства реализации управленческих воздействий».</a:t>
            </a:r>
          </a:p>
          <a:p>
            <a:pPr marL="0" lvl="0" indent="0" algn="just">
              <a:buNone/>
            </a:pPr>
            <a:r>
              <a:rPr lang="ru-RU" sz="25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приоритетность блока установок, ориентирующих на стратегический  анализ, в сочетании с высокими показателями установки на креативность свидетель-</a:t>
            </a:r>
            <a:r>
              <a:rPr lang="ru-RU" sz="25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ствует</a:t>
            </a:r>
            <a:r>
              <a:rPr lang="ru-RU" sz="25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 наличии предпосылок  для  участия в  деловых про­ектах.</a:t>
            </a:r>
          </a:p>
          <a:p>
            <a:pPr marL="0" indent="0" algn="just">
              <a:buNone/>
            </a:pPr>
            <a:r>
              <a:rPr lang="ru-RU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инновационная установка в сочетании с  </a:t>
            </a:r>
            <a:r>
              <a:rPr lang="ru-RU" sz="25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кре-ативно­стью</a:t>
            </a:r>
            <a:r>
              <a:rPr lang="en-US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свидетельствует о наличии предпосылок для  участия  в  инновационной деятельности.</a:t>
            </a:r>
            <a:endParaRPr lang="en-US" sz="255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0960" cy="122413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Разброс показателей </a:t>
            </a:r>
            <a:r>
              <a:rPr lang="ru-RU" sz="25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шкал </a:t>
            </a:r>
            <a:r>
              <a:rPr lang="ru-RU" sz="25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пределах 3 баллов (при </a:t>
            </a:r>
            <a:r>
              <a:rPr lang="ru-RU" sz="25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зна-чении</a:t>
            </a:r>
            <a:r>
              <a:rPr lang="ru-RU" sz="25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 выше 5, </a:t>
            </a:r>
            <a:r>
              <a:rPr lang="ru-RU" sz="25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 </a:t>
            </a:r>
            <a:r>
              <a:rPr lang="ru-RU" sz="25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шкалы 8 ниже 6) </a:t>
            </a:r>
            <a:r>
              <a:rPr lang="ru-RU" sz="25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может  </a:t>
            </a:r>
            <a:r>
              <a:rPr lang="ru-RU" sz="255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характе-ризовать</a:t>
            </a:r>
            <a:r>
              <a:rPr lang="ru-RU" sz="255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5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 как в целом, так и его место среди других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6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04867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соответствующей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шка­лы внутри блока, например, в блоке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1.6.1.2 -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свидетельствует о субъективной значи­мости:</a:t>
            </a: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либо творческого отношения к выполняемой работе - шкала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1.6.1.2.5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либо оперативности, как характеристики активной </a:t>
            </a:r>
            <a:r>
              <a:rPr lang="ru-RU" sz="25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дея-тельности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шкала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1.6.1.2.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либо личного участия в управленческой деятельности – 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1.6.1.2.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либо 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строгого соблюдения существующих норм,  </a:t>
            </a:r>
            <a:r>
              <a:rPr lang="ru-RU" sz="25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регла-ментирую­щих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деятельность - шкала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Ранговая позиция соответствующей  шка­лы  внутри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блока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1.6.1.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-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свидетельствует о субъективной значи­мости 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кон-</a:t>
            </a:r>
            <a:r>
              <a:rPr lang="ru-RU" sz="23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кретного</a:t>
            </a:r>
            <a:r>
              <a:rPr lang="ru-RU" sz="23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класса </a:t>
            </a:r>
            <a:r>
              <a:rPr lang="ru-RU" sz="23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средств, используемых в управ­лении.</a:t>
            </a:r>
            <a:endParaRPr lang="ru-RU" sz="235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</a:t>
            </a:r>
            <a:r>
              <a:rPr lang="ru-RU" sz="2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время  важное значение  имеет  ранговая  позиция</a:t>
            </a:r>
            <a:endParaRPr lang="ru-RU" sz="25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764704"/>
            <a:ext cx="8640960" cy="590465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различным блокам, обусловливает ресурс, который 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позволяет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синтези­ровать отдельные установки в 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комплексный блок, сочетающий спе­цифические управленческие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высокие показатели по тем или иным 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конкретным 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шкалам являются предпо­сылкой для положительного 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отношения 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соответствующим ориен­тациям в управленческой деятельности у других (коллег, подчинен­ных) и обусловливают совместимость с ними совпадающими ресурсами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sz="1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Кроме того, важно отметить, что ресурсы управленческих установок хорошо сочетаются с ресурсами характера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 algn="just">
              <a:buNone/>
            </a:pPr>
            <a:endParaRPr lang="ru-RU" sz="1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1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Подробно о</a:t>
            </a:r>
            <a:r>
              <a:rPr lang="en-US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ресурсах характера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пакет</a:t>
            </a:r>
            <a:r>
              <a:rPr lang="en-US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материалов</a:t>
            </a:r>
            <a:r>
              <a:rPr lang="en-US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</a:t>
            </a:r>
            <a:endParaRPr lang="ru-RU" sz="2500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40960" cy="504056"/>
          </a:xfrm>
          <a:solidFill>
            <a:srgbClr val="FFFFFF"/>
          </a:solidFill>
        </p:spPr>
        <p:txBody>
          <a:bodyPr/>
          <a:lstStyle/>
          <a:p>
            <a:pPr algn="just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Попадание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приоритетные  места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шкал,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относящихся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3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715436" cy="648072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семинару-тренингу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 «Пользование ресурсами характера».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характера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сочетании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влеческих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ориентаций  составляют  замечательные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щества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адекватной реализации  этих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ресурсов в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ленческом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функционале (менеджменте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Данные ресурсы обусловливают специфические различия в менеджменте.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А. «Управленцы» - отличаются высокой выраженностью, с одной стороны, более чем двух признаков характера 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ница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между большей и меньшей выраженностью признаков ниже четырех баллов)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другой – более трех установок к управленческой деятельности (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установок превышает пять баллов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группе  «Управленцы» относятся лица, которые имеют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широкий спектр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адаптационных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ориентированных</a:t>
            </a:r>
            <a:endParaRPr lang="ru-RU" sz="2000" b="1" dirty="0">
              <a:solidFill>
                <a:schemeClr val="accent6">
                  <a:lumMod val="75000"/>
                </a:schemeClr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3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88640"/>
            <a:ext cx="8897228" cy="648072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эффективное приспособление к многообразным ситу-</a:t>
            </a:r>
            <a:r>
              <a:rPr lang="ru-RU" sz="25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ациям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Эти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свойства, обусловливают адекватное усвоение ими природы подобных ситуаций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Б. «Универсалы»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отличаются выраженностью, с одной 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стороны 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менее чем трех признаков характера (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разница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между 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большей и меньшей  выраженностью  признаков 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превышает 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балла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с другой – менее четырех установок  к 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управленческой </a:t>
            </a:r>
            <a:r>
              <a:rPr lang="ru-RU" sz="25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(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уста-</a:t>
            </a:r>
            <a:r>
              <a:rPr lang="ru-RU" sz="25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новок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превышает восемь баллов</a:t>
            </a:r>
            <a:r>
              <a:rPr lang="ru-RU" sz="2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5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группу «Универсалы» включаются лица, которые имеют спектр адаптационных свойств ориентированных на эффективное приспособление к определенным </a:t>
            </a:r>
            <a:r>
              <a:rPr lang="ru-RU" sz="25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обсто-ятельствам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Эти свойства, обусловливают адекватное </a:t>
            </a:r>
            <a:r>
              <a:rPr lang="ru-RU" sz="25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усво</a:t>
            </a:r>
            <a:r>
              <a:rPr lang="en-US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5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ение</a:t>
            </a: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ими сущности подобных обстоятельств.</a:t>
            </a:r>
            <a:endParaRPr lang="en-US" sz="25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300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784976" cy="2538684"/>
          </a:xfrm>
          <a:solidFill>
            <a:srgbClr val="FFFFFF"/>
          </a:solidFill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В. «Управленцы/универсалы» - отличаются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выраженностью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одной стороны, более чем двух признаков характера (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зница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между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большей и меньшей выраженностью признаков ниже четырех баллов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с другой – менее трех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равленческой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 превышает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пять баллов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708920"/>
            <a:ext cx="8786874" cy="396044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Г.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«Универсалы/управленцы»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отличаются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стью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одной стороны, менее чем трех признаков характера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разница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между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большей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меньшей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выраженностью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признаков превышает три балла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с другой – более трех уста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новок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управленческой деятельности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выраженность установок превышает пять баллов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время, и вне сочетания с ресурсами характера, ресурсы управленческих ориентаций составляют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замеча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тельные преимущества для их адекватной реализации в управленческом функционале (менеджменте).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ru-RU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AF7F-2C3E-4123-BBF9-155F0CA03BDC}" type="slidenum">
              <a:rPr lang="ru-RU" sz="2000" smtClean="0"/>
              <a:pPr/>
              <a:t>87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15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5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«Универсалы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5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отличаются выраженностью менее четырех установок к управленческой деятельности (</a:t>
            </a:r>
            <a:r>
              <a:rPr lang="ru-RU" sz="25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установок превышает восемь баллов</a:t>
            </a:r>
            <a:r>
              <a:rPr lang="ru-RU" sz="25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5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22413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«Управленцы»  -  </a:t>
            </a:r>
            <a:r>
              <a:rPr lang="ru-RU" sz="2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отличаются </a:t>
            </a:r>
            <a:r>
              <a:rPr lang="ru-RU" sz="2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высокой   выраженностью </a:t>
            </a:r>
            <a:r>
              <a:rPr lang="ru-RU" sz="2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трех установок к управленческой деятельности </a:t>
            </a:r>
            <a:r>
              <a:rPr lang="ru-RU" sz="25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5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где выраженность установок превышает пять баллов</a:t>
            </a:r>
            <a:r>
              <a:rPr lang="ru-RU" sz="25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06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3656"/>
            <a:ext cx="7992888" cy="951088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ПОЛЬЗОВАНИЕ РЕСУРСАМИ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РЕГУЛЯТОРОВ ВЗАИМОДЕЙСТВИЯ</a:t>
            </a:r>
            <a: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800" b="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1"/>
            <a:ext cx="8795580" cy="5472609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b="1" u="sng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.1.</a:t>
            </a:r>
            <a:r>
              <a:rPr lang="ru-RU" b="1" u="sng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Установки-регуляторы </a:t>
            </a:r>
            <a:r>
              <a:rPr lang="ru-RU" b="1" u="sng" kern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власть.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нормативность деятельности.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время.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Установка на достижение обговоренного результата.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минимизацию усилий.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собственные принципы.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“социальное лицо”.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оценку со стороны неформальной группы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Установка на оценку со стороны формальных структур.</a:t>
            </a:r>
          </a:p>
          <a:p>
            <a:pPr marL="0" indent="0">
              <a:buNone/>
            </a:pP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57356" y="5643578"/>
            <a:ext cx="65532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ru-RU" sz="1400" b="1" dirty="0" smtClean="0">
                <a:latin typeface="Trebuchet MS" pitchFamily="34" charset="0"/>
              </a:rPr>
              <a:t>-</a:t>
            </a:r>
            <a:endParaRPr lang="ru-RU" sz="1400" b="1" dirty="0">
              <a:latin typeface="Trebuchet MS" pitchFamily="34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56" y="260648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71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920880" cy="1409193"/>
          </a:xfrm>
          <a:solidFill>
            <a:srgbClr val="FFFFFF"/>
          </a:solidFill>
        </p:spPr>
        <p:txBody>
          <a:bodyPr/>
          <a:lstStyle/>
          <a:p>
            <a:pPr algn="ctr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" kern="12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ВВЕДЕНИЕ </a:t>
            </a:r>
            <a: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ТЕХНОЛОГИЮ </a:t>
            </a:r>
            <a: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ПРОЦЕДУРУ </a:t>
            </a:r>
            <a: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ПОЛЬЗОВАНИЯ ПРОГРАММНЫМ ОБЕСПЕЧЕНИЕМ </a:t>
            </a:r>
            <a:b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ТЕСТИРОВАНИЯ </a:t>
            </a:r>
            <a:r>
              <a:rPr lang="ru-RU" sz="21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ПОСРЕДСТВОМ  ИНТЕРНЕТ-РЕСУРСА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700" b="0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18" y="1556792"/>
            <a:ext cx="8786874" cy="5112568"/>
          </a:xfrm>
          <a:solidFill>
            <a:srgbClr val="FFFFCC"/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ru-RU" sz="1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ru-RU" sz="14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b="1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1.1.1. Введение в Технологию</a:t>
            </a:r>
          </a:p>
          <a:p>
            <a:pPr marL="0" indent="0" algn="ctr">
              <a:lnSpc>
                <a:spcPct val="100000"/>
              </a:lnSpc>
              <a:buNone/>
            </a:pPr>
            <a:endParaRPr lang="ru-RU" sz="800" b="1" u="sng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Освоение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инструментальных средств авторской технологии оптимизации самореализации 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(далее Технология), в формате ее контента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 освоение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курса: «Психологические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преимущества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обеспечивающие успешную самореализацию в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- в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качест-ве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эксклюзивного модуля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профессионального профиля.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Модуль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 получение дополнительной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функ-циональной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компетенции,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которая  дает  возможность: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выявлять     одаренность    совокупностью 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личностных</a:t>
            </a:r>
            <a:endParaRPr lang="ru-RU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269527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5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90465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11. Установка  на  традиции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организации, 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декларируемые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принципы  и  ценности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собственную безопасность, стабильность положения.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безопасность, стабильность положения неформальной общности.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новые горизонты, перспективы, потенциальные достижения.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стабильность в организации.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карьеру.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материальный интерес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 обязательства других (ставка на других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ru-RU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76064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1.10. Установка на причастность к власти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6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9268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стабильность содержания деятельности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Установка на возможность более высоких заработков.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Оценка по указанным шкалам-установкам определяется их выраженностью и  изменяется от 0 до 20 (шкалы обратные):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высоко выраженные установки  проявляются  значениями от 0 до 4 (включительно);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средне выраженные установки –  от  5  до  10  (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включитель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-но); 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слабо выраженные установки –  от 11  до  15  (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включитель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-но);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очень слабо выраженные установки – от 16 до 20  (включи-тельно).*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Все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шкалы  обратные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поэтому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чем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ниже   полученный</a:t>
            </a:r>
            <a:endParaRPr lang="ru-RU" sz="2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19. Установка на стабильность трудовой нагрузки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6120680"/>
          </a:xfrm>
          <a:solidFill>
            <a:srgbClr val="FDFFE1"/>
          </a:solidFill>
        </p:spPr>
        <p:txBody>
          <a:bodyPr/>
          <a:lstStyle/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b="1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.2.</a:t>
            </a:r>
            <a:r>
              <a:rPr lang="ru-RU" b="1" u="sng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Пользование ресурсами регуляторов взаимодействия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Практическое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одаренности личностными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пре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имуществами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регуляторов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производится     на   основе   адекватной интерпретации их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Высоко выраженные установки указывают на высокое ценностное значение установок-регуляторов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ционного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поведения, которое является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источником рассогласования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позиций субъекта поведения и ожиданий его окружения.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обусловливается переживанием субъектом указанных регуляторов организационного поведения как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ализированных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(очень значимых) ценностей.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актуализированность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играет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роль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повышен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ного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мотивационного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фактора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поступков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обусловленных </a:t>
            </a:r>
            <a:endParaRPr lang="ru-RU" b="1" u="sng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выше ранг места.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9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  <a:solidFill>
            <a:srgbClr val="FDFFE1"/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 важно  контролировать в  организационном 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пове-дении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проявление  установок  с  высокой   выраженностью. </a:t>
            </a:r>
            <a: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Ресурсами этих  «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гипермотивированных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  установок  ценно-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стей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важно  пользоваться с особой  осторожностью и для  их  адекватного проявления  применять своего  рода  «правило-ценность»,  которое  предполагает анализ  проявления 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целе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-сообразной силы  (меры)  их  регулирующего  воздействия  с точки зрения: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«полезности»;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«результативности»;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«безопасности»;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«комфортности». </a:t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Систематическое  применение данного правила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способству-ет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снижению  «чрезмерности»  проявления 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гипермотивиро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-ванных» установок-ценностей до адекватной степени.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834978"/>
          </a:xfrm>
          <a:solidFill>
            <a:srgbClr val="FFFFFF"/>
          </a:solidFill>
        </p:spPr>
        <p:txBody>
          <a:bodyPr/>
          <a:lstStyle/>
          <a:p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соответствующими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регуляторами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которые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могут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но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сить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неадекватно выраженный (гротескный) характер.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26469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«взвешенное»  отношение  к  мере выраженности установки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Так, если выраженность установки равна 0, то мера ее аде-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кватного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будет около 10% от «желаемого».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1, то мера ее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будет около 30% от «желаемого».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2, то мера ее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будет около 50% от «желаемого».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3, то мера ее </a:t>
            </a:r>
            <a:r>
              <a:rPr lang="ru-RU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будет около 70% от «желаемого».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выраженность установки равна 4, то мера ее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адекват-ного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проявления будет около 90% от «желаемого».*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Именно соблюдение данного «правила-ценности» дает возможность, например, когда доминирует желание ока-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зывать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влияние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других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людей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и/или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ход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событий 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(то</a:t>
            </a:r>
            <a:endParaRPr lang="ru-RU" sz="2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Применение      такого     «правила-ценности»    способствует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72608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Следует также отметить тесную взаимосвязь избыточной выраженности любой установки, преимущественно, с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прояв-лением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как свойств характера, так и особенностей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лич-ностных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состояний.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приведенном примере это будет проявляться: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ф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ормально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направленны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признаком характера, со свойственной ему тональностью, для которой органичны: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умение хорошо справляться с работой, требующей аккуратности и точности, внимания к частностям;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системная организация исполнения поставленных задач;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способность мобилизовать других на выполнение задач на функциональном (технологическом) уровне;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есть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 установка на власть) оказывать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управленчес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-кое воздействие в</a:t>
            </a:r>
            <a:r>
              <a:rPr lang="ru-RU" sz="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мягкой (адекватной) форме.</a:t>
            </a:r>
          </a:p>
        </p:txBody>
      </p:sp>
    </p:spTree>
    <p:extLst>
      <p:ext uri="{BB962C8B-B14F-4D97-AF65-F5344CB8AC3E}">
        <p14:creationId xmlns:p14="http://schemas.microsoft.com/office/powerpoint/2010/main" val="32069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д) стремление во всем и всюду соблюдать порядок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особенностями личностных состояний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Контро-лирующий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Родитель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важно помнить, что позитивное поведение в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лич-ностном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состоянии Контролирующий Родитель направлено на защиту и поддержку и несет в себе уважение к человеку.</a:t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Выраженность  же  личностного  состояния  Контролирую-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Родитель  Негативный  указывает  на  меру  проявления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дестрструктивного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негативное поведение в личностном состоянии Контролирующий Родитель направлено на игнорирование другой личности и несет в себе превосходство над ней и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проявляется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дестрструктивным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поведением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роли</a:t>
            </a:r>
            <a:endParaRPr lang="ru-RU" sz="2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  <a:solidFill>
            <a:srgbClr val="FFFFFF"/>
          </a:solidFill>
        </p:spPr>
        <p:txBody>
          <a:bodyPr/>
          <a:lstStyle/>
          <a:p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 обеспечивать  неукоснительное  соблюдение  стандартов, </a:t>
            </a:r>
            <a:b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соответствие заданным условиям и 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т.п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Подобным же образом проявляется взаимосвязь избыточной выраженности иных  установок-регуляторов  с  проявлением как особенностей характера,  так и свойств личностных со-стояний. 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лишь изменяются их признаки и свойства. 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когда доминирует стремление     к     личной  безо-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пасности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(в     широком       смысле)     и     прочности    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-его     положения (то  есть проявляется установка на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собст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-венную безопасность,  стабильность  положения),  то 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взаи-мосвязь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будет проявляться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Во-первых, о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пасливы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признаком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характера, со свойствен-ной ему тональностью, для которой органичны:</a:t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осмотрительность, отсутствие прожектерства;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приверженность привычному;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FFFFF"/>
          </a:solidFill>
        </p:spPr>
        <p:txBody>
          <a:bodyPr/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«Преследователь»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(унижает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других,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считая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их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стоящими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ниже себя).</a:t>
            </a:r>
            <a:endParaRPr lang="ru-RU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968552"/>
          </a:xfrm>
          <a:solidFill>
            <a:srgbClr val="FDFFE1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ориентация на мониторинг безопасности возможных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пос-ледствий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предлагаемых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решений;</a:t>
            </a:r>
            <a:endParaRPr lang="en-US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переживание из-за того, что сделано или сказано что-то не то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Во-вторых, особенностями личностных состояний, 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преиму-щественно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Адаптированный Ребенок. 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важно помнить, что  личностное состояние  Ада-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птированный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Ребенок  Позитивный  обусловливает 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следова-ние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правилам, традициям,  которым  приучили  в  детстве  и проявляется послушанием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ыраженность же  личностного  состояния   Адаптированный</a:t>
            </a: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51216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  ответственное   отношение   к   необходимым  и   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доста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b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точным   доказательствам   объективной  целесообразности перемен (с точек зрения: безопасности,  полезности,  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эффек-тивности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комфортности);</a:t>
            </a:r>
          </a:p>
        </p:txBody>
      </p:sp>
    </p:spTree>
    <p:extLst>
      <p:ext uri="{BB962C8B-B14F-4D97-AF65-F5344CB8AC3E}">
        <p14:creationId xmlns:p14="http://schemas.microsoft.com/office/powerpoint/2010/main" val="33044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760640"/>
          </a:xfrm>
          <a:solidFill>
            <a:srgbClr val="FDFFE1"/>
          </a:solidFill>
        </p:spPr>
        <p:txBody>
          <a:bodyPr/>
          <a:lstStyle/>
          <a:p>
            <a:pPr marL="0" indent="0" algn="ctr">
              <a:buNone/>
            </a:pPr>
            <a:endParaRPr lang="ru-RU" sz="8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b="1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marL="0" indent="0" algn="ctr">
              <a:buNone/>
            </a:pPr>
            <a:endParaRPr lang="ru-RU" sz="800" b="1" u="sng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заключение важно отметить, что только средне 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выра-женные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же  установки  (от 5  до  10  включительно)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вают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среднюю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субъективную ценность значений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вок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-регуляторов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среднее   ценностное   значение  выраженности 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установок-регуляторов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организационного  поведения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явля-ется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источником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адекватных  позиций субъекта  поведения  и  ожиданий его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окружения.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обусловливается адекватным переживанием субъектом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указанных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регуляторов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важно использовать в организационном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поведении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b="1" u="sng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Ребенок  Негативный  обусловливает  протестное 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пове-дение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(тихий саботаж и т. п.) … и т. д.</a:t>
            </a:r>
          </a:p>
        </p:txBody>
      </p:sp>
    </p:spTree>
    <p:extLst>
      <p:ext uri="{BB962C8B-B14F-4D97-AF65-F5344CB8AC3E}">
        <p14:creationId xmlns:p14="http://schemas.microsoft.com/office/powerpoint/2010/main" val="25399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183519</TotalTime>
  <Words>16735</Words>
  <Application>Microsoft Office PowerPoint</Application>
  <PresentationFormat>Экран (4:3)</PresentationFormat>
  <Paragraphs>3278</Paragraphs>
  <Slides>194</Slides>
  <Notes>192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194</vt:i4>
      </vt:variant>
    </vt:vector>
  </HeadingPairs>
  <TitlesOfParts>
    <vt:vector size="195" baseType="lpstr">
      <vt:lpstr>Презентация «Обзор проекта»</vt:lpstr>
      <vt:lpstr>                                  АВТОРСКАЯ ТЕХНОЛОГИЯ ОПТИМИЗАЦИИ    САМОРЕАЛИЗАЦИИ  В  ЖИЗНЕДЕЯТЕЛЬНОСТИ  </vt:lpstr>
      <vt:lpstr>   во-вторых, обусловливает  переход  к эффективным  социаль-но-экологическим производственным отношениям.  </vt:lpstr>
      <vt:lpstr>   коучинге, так и в процессе  внедрения  контента Технологии в компании или иной структуре.</vt:lpstr>
      <vt:lpstr>                                  С  О  Д  Е  Р  Ж  А  Н  И  Е                 НАИМЕНОВАНИЕ РАЗДЕЛА                                                     Стр.</vt:lpstr>
      <vt:lpstr>НАИМЕНОВАНИЕ РАЗДЕЛА                                              Стр.    </vt:lpstr>
      <vt:lpstr>НАИМЕНОВАНИЕ РАЗДЕЛА                                              Стр.   </vt:lpstr>
      <vt:lpstr>                           1. ПОЛЬЗОВАНИЕ  ОДАРЕННОСТЬЮ ЛИЧНОСТНЫМИ РЕСУРСАМИ  </vt:lpstr>
      <vt:lpstr>   - управленческих установок;  - регуляторов взаимодействия;  - темперамента;  - межполушарной асимметрии и типа личности;  - эмоциональной сферы психики; </vt:lpstr>
      <vt:lpstr>                           1.1. ВВЕДЕНИЕ В ТЕХНОЛОГИЮ И ПРОЦЕДУРУ  ПОЛЬЗОВАНИЯ ПРОГРАММНЫМ ОБЕСПЕЧЕНИЕМ  ТЕСТИРОВАНИЯ ПОСРЕДСТВОМ  ИНТЕРНЕТ-РЕСУРСА   </vt:lpstr>
      <vt:lpstr>     ресурсов для эффективной реализации персональной жизнен-ной стратегии;</vt:lpstr>
      <vt:lpstr>                                                                          1.1.2. Процедура пользования программным                                                  обеспечением тестирования личностных преимуществ   Процедура пользования программным обеспечением тести-рования личностных преимуществ раскрывается в соответ-ствующих разделах интернет-ресурса. </vt:lpstr>
      <vt:lpstr>. </vt:lpstr>
      <vt:lpstr>.</vt:lpstr>
      <vt:lpstr>                           1.2. ПОЛЬЗОВАНИЕ РЕСУРСАМИ ХАРАКТЕРА   </vt:lpstr>
      <vt:lpstr>     черту других значимо выраженных признаков. Именно  влияние  значимо выраженных  признаков   сообщает  их  комбинации (вместе с главной чертой)   индивидуальность одаренности преимуществами характера.</vt:lpstr>
      <vt:lpstr>   Тем    самым   раскроем   специфические   свойства   ресурсов характера,   включая  и  формирование  навыка  адекватного</vt:lpstr>
      <vt:lpstr> б) выработка решений на основе тщательного анализа; </vt:lpstr>
      <vt:lpstr> внешности, прежде  всего,   присутствует   дисгармоничное,   </vt:lpstr>
      <vt:lpstr> При этом данному признаку свойственна тональность, для </vt:lpstr>
      <vt:lpstr> амплитудой колебаний. Внешний вид. </vt:lpstr>
      <vt:lpstr> Лица  с  доминирующим   целенаправленным   признаком,  с    </vt:lpstr>
      <vt:lpstr> в) отсутствие боязни трудностей.   </vt:lpstr>
      <vt:lpstr> стиля.     </vt:lpstr>
      <vt:lpstr> которой органичны:    </vt:lpstr>
      <vt:lpstr>  Эмоция проявляется взрывообразно.   </vt:lpstr>
      <vt:lpstr>  отдыхе. Лица    с    доминирующим    сопереживающим     признаком    </vt:lpstr>
      <vt:lpstr> конкретному) нуждающемуся  в  понимании,   сочувствии и отдыхе.     </vt:lpstr>
      <vt:lpstr>В  индивидуальном   пространстве   обязательно   присутст-</vt:lpstr>
      <vt:lpstr> решений и т.п.).  Они  и  в  преобразованном пространстве стараются  макси-    </vt:lpstr>
      <vt:lpstr> Стремление  к  пассивному  общению  (лишь  в  привычном    </vt:lpstr>
      <vt:lpstr> Все  предметы,  создающие его  интерьер,  блеклые,  темные,    </vt:lpstr>
      <vt:lpstr> энтузиазмом начинают с нуля  и  обеспечивают  прожиточ-ный минимум в сложных условиях.     </vt:lpstr>
      <vt:lpstr> Стремление к активному  общению  в  любых  обстоятельст-    </vt:lpstr>
      <vt:lpstr> Он   достаточно   ловок,   но  грубоват  в  обращении  с  пред-    </vt:lpstr>
      <vt:lpstr>  ных отношениях с Другой личностью.    </vt:lpstr>
      <vt:lpstr>                           1.3. ПОЛЬЗОВАНИЕ РЕСУРСАМИ МОТИВАЦИИ ВЕДУЩИХ  ЖИЗНЕННЫХ  ЦЕЛЕЙ-ЦЕННОСТЕЙ   </vt:lpstr>
      <vt:lpstr>  является  реализация  персональной   жизненной   стратегии    </vt:lpstr>
      <vt:lpstr> рентабельность своего функционала.   </vt:lpstr>
      <vt:lpstr> 1.3.1.2.2. ЖЦЦ «Уверенность в себе», которая пред- полагает свободу  от внутренних противоречий, сомнений,  обеспе-чиваемую адекватным использованием психологичес-    </vt:lpstr>
      <vt:lpstr> прекрасного в природе и искусстве, признанных в национа-льном и мировом масштабах.  </vt:lpstr>
      <vt:lpstr> б) оптимизация партнерского взаимодействия.     </vt:lpstr>
      <vt:lpstr> предполагает   поддержание  активной  жизнедеятельности </vt:lpstr>
      <vt:lpstr> Поэтому  здесь  важно  особое  внимание  обратить на воз-    </vt:lpstr>
      <vt:lpstr>Ибо    позволяет    определять    ценностное    основание   для </vt:lpstr>
      <vt:lpstr>  А.«Близкого общения» (с родственниками, друзьями и т.п.);   </vt:lpstr>
      <vt:lpstr> социально-психологическое   развитие   межличностных  от-ношений, в том числе   и  партнерских,  субъект-субъектного    </vt:lpstr>
      <vt:lpstr>                    Условные обозначения к рис.1, см. ниже.</vt:lpstr>
      <vt:lpstr>. </vt:lpstr>
      <vt:lpstr>  и  диадным, в других же случаях – через третьих лиц.   </vt:lpstr>
      <vt:lpstr>Презентация PowerPoint</vt:lpstr>
      <vt:lpstr>  </vt:lpstr>
      <vt:lpstr> 2)  зеленый - группа-команда «Каре II»; 3) красный - группа-команда «Каре III»;  4) желтый - группа-команда «Каре IV».  При этом показывается использование особенностей потен-циалов:  а) групповой совместимости (ГС);  б) диадной совместимости (ДС); в) креативной совместимости (КС).</vt:lpstr>
      <vt:lpstr>  б) с одним сотрудником другой команды.    </vt:lpstr>
      <vt:lpstr>  участника,  ядро которой образует то же каре;    </vt:lpstr>
      <vt:lpstr>  обеспечивает:    </vt:lpstr>
      <vt:lpstr>                           1.4. ПОЛЬЗОВАНИЕ РЕСУРСАМИ ИНДИВИДУАЛЬНЫХ СВОЙСТВ ПОВЕДЕНИЯ   </vt:lpstr>
      <vt:lpstr>- в интеллектуальной сфере; - в коммуникативной сфере.    </vt:lpstr>
      <vt:lpstr>эффективных решений;    </vt:lpstr>
      <vt:lpstr>к   достижению оптимального результата.    </vt:lpstr>
      <vt:lpstr> к лидерству.</vt:lpstr>
      <vt:lpstr>1.4.1.3. Преимущества средней  выраженности индивидуальных   свойств  поведения  </vt:lpstr>
      <vt:lpstr> адекватно конкретной ситуации;    </vt:lpstr>
      <vt:lpstr>   стремление к установлению новых  знакомств,  средняя  сте-пень общительности. </vt:lpstr>
      <vt:lpstr> г) выполнять принятое решение, в пределах  допустимой  по-</vt:lpstr>
      <vt:lpstr>                           1.5. ПОЛЬЗОВАНИЕ  РЕСУРСАМИ ЛИЧНОСТНЫХ СОСТОЯНИЙ   </vt:lpstr>
      <vt:lpstr>производные от Ребенка).   </vt:lpstr>
      <vt:lpstr>  адекватное проявление как родительских  состояний,  так  и состояний   ребенка,  отличает  данный  личностный  ресурс от каждого и из них, взятого в отдельности.    </vt:lpstr>
      <vt:lpstr>помочь. </vt:lpstr>
      <vt:lpstr>   реагировать, на происходящее  в  конкретной  ситуации,  по-тенциалом:</vt:lpstr>
      <vt:lpstr> При   этом   коммуникация  ведется   одновременно  на  соци-    </vt:lpstr>
      <vt:lpstr> Позитивное родительское поведение направлено  на  защиту </vt:lpstr>
      <vt:lpstr> В. «Заботливый Родитель  Позитивный»,  ориентированный    </vt:lpstr>
      <vt:lpstr>энергию,  спонтанно  выражать  чувства  и  тем  самым  сни-мать эмоциональное  напряжение,  используя  для  этого  по-зитивное поведение (с соблюдением норм, правил и т.п.).    </vt:lpstr>
      <vt:lpstr>Тем самым  обусловливается формирование Позитивного об-раза собеседника.</vt:lpstr>
      <vt:lpstr>ПРИМЕЧАНИЕ. Процентное  значение  признаков,   отража-ющих   выраженность негативной составляющей состояния, по отношению к настоящему состоянию в целом,  определяет   меру  проявления конструктивного поведения: - выраженность   менее   20%,  обусловливает  высокую  меру проявления конструктивного поведения; - выраженность более 33%  обусловливает низкую меру проя-вления конструктивного поведения.*</vt:lpstr>
      <vt:lpstr>                           1.6. ПОЛЬЗОВАНИЕ  РЕСУРСАМИ УПРАВЛЕНЧЕСКИХ УСТАНОВОК    </vt:lpstr>
      <vt:lpstr>1.6.1.2.   Блок установок,  ориентирующих   на   решение   конкре-тных задач.</vt:lpstr>
      <vt:lpstr>относящихся к различным блокам, указывает на возможно­сти реализации ресурсов этих установок в управленческой прак­тике, в контексте соответствующих блоков.</vt:lpstr>
      <vt:lpstr>умение быстро реагировать на из­менение хозяйственной (бытовой, событийной и т. п.) ситуации­­­; </vt:lpstr>
      <vt:lpstr>умение быстро реагировать на из­менение хозяйственной (бытовой, событийной и т. п.) ситуации­­­; </vt:lpstr>
      <vt:lpstr>подчиненными;</vt:lpstr>
      <vt:lpstr>   Разброс показателей  шкал в пределах 3 баллов (при зна-чении шкал выше 5,  а шкалы 8 ниже 6)  может  характе-ризовать блок как в целом, так и его место среди других.</vt:lpstr>
      <vt:lpstr> В то же время  важное значение  имеет  ранговая  позиция</vt:lpstr>
      <vt:lpstr>Попадание же на  приоритетные  места  шкал,  относящихся</vt:lpstr>
      <vt:lpstr>Презентация PowerPoint</vt:lpstr>
      <vt:lpstr>Презентация PowerPoint</vt:lpstr>
      <vt:lpstr>      В. «Управленцы/универсалы» - отличаются выраженностью, с одной стороны, более чем двух признаков характера (где ра-зница  между  большей и меньшей выраженностью признаков ниже четырех баллов), с другой – менее трех установок  к  уп-равленческой  деятельности  (где   выраженность   установок превышает пять баллов). </vt:lpstr>
      <vt:lpstr>«Управленцы»  -  отличаются   высокой   выраженностью более трех установок к управленческой деятельности  (где выраженность установок превышает пять баллов).</vt:lpstr>
      <vt:lpstr>1.7. ПОЛЬЗОВАНИЕ РЕСУРСАМИ  РЕГУЛЯТОРОВ ВЗАИМОДЕЙСТВИЯ </vt:lpstr>
      <vt:lpstr>  1.10. Установка на причастность к власти.</vt:lpstr>
      <vt:lpstr>19. Установка на стабильность трудовой нагрузки.</vt:lpstr>
      <vt:lpstr>тем выше ранг места. </vt:lpstr>
      <vt:lpstr>соответствующими    регуляторами),    которые    могут    но-сить неадекватно выраженный (гротескный) характер.</vt:lpstr>
      <vt:lpstr>Применение      такого     «правила-ценности»    способствует</vt:lpstr>
      <vt:lpstr>есть проявляется установка на власть) оказывать управленчес-кое воздействие в    мягкой (адекватной) форме.</vt:lpstr>
      <vt:lpstr>г)  обеспечивать  неукоснительное  соблюдение  стандартов,  соответствие заданным условиям и т.п;</vt:lpstr>
      <vt:lpstr>«Преследователь»  (унижает  других,  считая  их  стоящими ниже себя).</vt:lpstr>
      <vt:lpstr>в)   ответственное   отношение   к   необходимым  и   доста- точным   доказательствам   объективной  целесообразности перемен (с точек зрения: безопасности,  полезности,  эффек-тивности, комфортности);</vt:lpstr>
      <vt:lpstr>Ребенок  Негативный  обусловливает  протестное  пове-дение (тихий саботаж и т. п.) … и т. д.</vt:lpstr>
      <vt:lpstr>Поэтому важно использовать в организационном поведении</vt:lpstr>
      <vt:lpstr>1.8. ПОЛЬЗОВАНИЕ  РЕСУРСАМИ ТЕМПЕРАМЕНТА </vt:lpstr>
      <vt:lpstr>«Интровертность-экстравертность»,     «Уравновешенность-неуравновешенность» - изменяется от 1 до 24.* </vt:lpstr>
      <vt:lpstr>А. Холерик: 1 – обидчивый, 2 – неспокойный, 3 – агрессив-ный,     4 – возбудимый,     5 – поддающийся    настроениям,   6  –  импульсивный,   7  –  оптимистический,   8 - активный; </vt:lpstr>
      <vt:lpstr>Б. Сангвиник: 9 – общительный, 10 – открытый,  11 – разго-ворчивый,   12 – доступный,   13 – живой,   14 – беззаботный, 15 - любящий удобства,   16 - инициативный; </vt:lpstr>
      <vt:lpstr>ЭДМ: эмоционально-действенная модальность.</vt:lpstr>
      <vt:lpstr>специфику взаимодействия со средой обитания, отражают:</vt:lpstr>
      <vt:lpstr>личности в реализуемой в нем функции;</vt:lpstr>
      <vt:lpstr>- непосредственное взаимодействие; - опосредованное взаимодействие. </vt:lpstr>
      <vt:lpstr>Именно ресурсы  информационно-психических  свойств  пар</vt:lpstr>
      <vt:lpstr>Презентация PowerPoint</vt:lpstr>
      <vt:lpstr>  </vt:lpstr>
      <vt:lpstr>продуктивно участвовать в групповом взаимодействии.</vt:lpstr>
      <vt:lpstr>При   этом   показывается  использование  особенностей  по-тенциалов:</vt:lpstr>
      <vt:lpstr>пункте   «1»,   с  сотрудниками,  относящимися  к  командам</vt:lpstr>
      <vt:lpstr>которых образуют соответствующие каре;</vt:lpstr>
      <vt:lpstr>возможности Технологии  позволяют,  наряду  с  формирова-</vt:lpstr>
      <vt:lpstr>функционально-ролевых ожиданий, создавать еще одно зна-</vt:lpstr>
      <vt:lpstr>1.9. ПОЛЬЗОВАНИЕ РЕСУРСАМИ МЕЖПО-ЛУШАРНОЙ АСИММЕТРИИ И ТИПА ЛИЧНОСТИ  </vt:lpstr>
      <vt:lpstr>Существует четкое «разделение труда» между ними.</vt:lpstr>
      <vt:lpstr>Тип  личности  проявляется  тем,  что  сообщает  ведущему</vt:lpstr>
      <vt:lpstr>Среднему преобладанию правого полушария, в зависимости</vt:lpstr>
      <vt:lpstr>Ситуативному   преобладанию  левого   или   правого   полу-</vt:lpstr>
      <vt:lpstr>Д. Мягкость и наивность, уступчивость острожному влия-</vt:lpstr>
      <vt:lpstr>настойчивость. </vt:lpstr>
      <vt:lpstr>сообщают  свойствам  межполушарной  асимметрии  специ-</vt:lpstr>
      <vt:lpstr>Получение   чувственных   удовольствий:   еда,  одежда,  ком-</vt:lpstr>
      <vt:lpstr>и экстраверсией (обращенность человека на внешний мир).</vt:lpstr>
      <vt:lpstr>Гуманист,   для   которого   характерно   сочетание  рациона-</vt:lpstr>
      <vt:lpstr>впечатлений) и логики (ориентация на нормы поведения и</vt:lpstr>
      <vt:lpstr>здравый смысл, стремление все упорядочивать) с интуицией</vt:lpstr>
      <vt:lpstr>(хорошая ориентация в пространстве, воля, практичность и</vt:lpstr>
      <vt:lpstr>образное  восприятие)  и  интроверсией  (сосредоточенность </vt:lpstr>
      <vt:lpstr>1.10. ПОЛЬЗОВАНИЕ РЕСУРСАМИ ЭМОЦИОНАЛЬНОЙ СФЕРЫ ПСИХИКИ  </vt:lpstr>
      <vt:lpstr>Оригинальный  стимульный  материал (производство  Швейария),  включающий  специально   подобранные 25 цветов  на  8  цветовых таблицах.</vt:lpstr>
      <vt:lpstr>Интенсивность   ощущения   дискомфорта,  сопутствующего</vt:lpstr>
      <vt:lpstr>Например, если на первом месте  в  этой  комбинации  нахо-</vt:lpstr>
      <vt:lpstr>подразделениях, работающих в особых условиях).</vt:lpstr>
      <vt:lpstr>Комбинация из синего, зеленого, красного и желтого цветов</vt:lpstr>
      <vt:lpstr>Комбинации  из  оттенков  синего  зеленого,  красного  и  же-</vt:lpstr>
      <vt:lpstr>Таким   образом,   получаемое   сочетание   цветов  отражает </vt:lpstr>
      <vt:lpstr>                     </vt:lpstr>
      <vt:lpstr>- d отражают выраженность как ориентации мотивов, так и</vt:lpstr>
      <vt:lpstr>Заключение </vt:lpstr>
      <vt:lpstr>—  мастер  громадного  дарования,  переживающий  богатей-</vt:lpstr>
      <vt:lpstr>Проявляющиеся    актуализированной    востребованностью</vt:lpstr>
      <vt:lpstr>цветом и его оттенками, которые привлекают внимание лиц</vt:lpstr>
      <vt:lpstr> привлекательного,  по  фактору  «удовлетворение  потребно-  </vt:lpstr>
      <vt:lpstr>1.11. ПОЛЬЗОВАНИЕ РЕСУРСАМИ  ОБЩИХ УМСТВЕННЫХ СПОСОБНОСТЕЙ </vt:lpstr>
      <vt:lpstr>привлекательного,  по  фактору  «удовлетворение  потребно-</vt:lpstr>
      <vt:lpstr>посредством    выполнения    графических   задач,   которые </vt:lpstr>
      <vt:lpstr>посредством    выполнения    графических    задач,   которые</vt:lpstr>
      <vt:lpstr>.  </vt:lpstr>
      <vt:lpstr>Б.    В    направлении    выявления    тенденции   перемещения</vt:lpstr>
      <vt:lpstr>Формирование  и  закрепление  навыка  определения  общих</vt:lpstr>
      <vt:lpstr>данной методике задач  обусловливает  закрепление  навыка</vt:lpstr>
      <vt:lpstr>.</vt:lpstr>
      <vt:lpstr>нению «заливками» и «штриховками»  обоих кругов.</vt:lpstr>
      <vt:lpstr>Формирование  и  закрепление  навыка  адекватного  допол-</vt:lpstr>
      <vt:lpstr>В обеих частях  методик  предстоит выбрать   (см.  примеры,</vt:lpstr>
      <vt:lpstr>.</vt:lpstr>
      <vt:lpstr>обусловливается ускорение хода  мысли при  выявлении  сход-</vt:lpstr>
      <vt:lpstr>Настоящая    методическая   процедура   предназначена   для</vt:lpstr>
      <vt:lpstr>В обеих частях методик предстоит разглядеть (см. примеры,</vt:lpstr>
      <vt:lpstr>На последующих картинках данной методики  приведены 16</vt:lpstr>
      <vt:lpstr>.</vt:lpstr>
      <vt:lpstr>б) «вне эллипса» и «вне квадрата», где  эллипс  так  же  зани-</vt:lpstr>
      <vt:lpstr>а) распознания     и продолжения закономерных  тенденций;</vt:lpstr>
      <vt:lpstr>                           2. ОПТИМИЗАЦИЯ ПОЛЬЗОВАНИЯ ПРОФЕС- СИОНАЛЬНО-ЛИЧНОСТНЫМИ РЕСУРСАМИ  </vt:lpstr>
      <vt:lpstr>формации  отношений.</vt:lpstr>
      <vt:lpstr>На последующих картинках данной методики  приведены 16</vt:lpstr>
      <vt:lpstr>Числе  и  так   называемых,  креативных  типических  отно-</vt:lpstr>
      <vt:lpstr>(властным полномочиям).</vt:lpstr>
      <vt:lpstr>уровне, так  и на иных уровнях,  включая   и   международные</vt:lpstr>
      <vt:lpstr>Обеспечивать,   с  учетом   экономических   реалий,   взаимо-</vt:lpstr>
      <vt:lpstr>конфликт руководителя с подчиненными и подпитывает те-</vt:lpstr>
      <vt:lpstr>ресурсов, с  другой  -  возникновение  паразитического   бизне-са  (коррупции и т.п.).</vt:lpstr>
      <vt:lpstr>механизма  социального контроля и способствовать как про-</vt:lpstr>
      <vt:lpstr>2.3. Инструментальная  основа повышения результативности </vt:lpstr>
      <vt:lpstr>функционалам персональной  ответственности  исполните-</vt:lpstr>
      <vt:lpstr>деятельностноориентированной сплоченности.</vt:lpstr>
      <vt:lpstr>Значимость   их   влияния   обусловливается  актуальностью</vt:lpstr>
      <vt:lpstr>Блок  «Критические  показатели»  корректирует БФП  в  це-</vt:lpstr>
      <vt:lpstr>мотивации.</vt:lpstr>
      <vt:lpstr>Например,   с  целью  учета  значимости  и  сложности  работ</vt:lpstr>
      <vt:lpstr>показателей результативности.</vt:lpstr>
      <vt:lpstr>Обеспечение адекватности премиального вознаграждения</vt:lpstr>
      <vt:lpstr>функции  между  сотрудниками,  где  (в  зависимости  от  ка-</vt:lpstr>
      <vt:lpstr>формируется в  условиях взаимной  адаптации  личностного</vt:lpstr>
      <vt:lpstr>-  постоянном   наблюдении  за   соблюдением   норм   корпо-</vt:lpstr>
      <vt:lpstr>- специфику формирования  базового фонда премирования;</vt:lpstr>
      <vt:lpstr>  -  при  пересмотре формата стимулирования и/или размера</vt:lpstr>
      <vt:lpstr>Материалах к  семинару-тренингу  11  «Оптимизация   поль-</vt:lpstr>
      <vt:lpstr>к пользованию Технологией, так как только они  могут  сис-</vt:lpstr>
      <vt:lpstr>результативности.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2515</cp:revision>
  <dcterms:created xsi:type="dcterms:W3CDTF">2012-04-24T08:58:03Z</dcterms:created>
  <dcterms:modified xsi:type="dcterms:W3CDTF">2018-02-17T09:49:31Z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