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611" r:id="rId2"/>
    <p:sldId id="632" r:id="rId3"/>
    <p:sldId id="634" r:id="rId4"/>
    <p:sldId id="635" r:id="rId5"/>
    <p:sldId id="661" r:id="rId6"/>
    <p:sldId id="664" r:id="rId7"/>
    <p:sldId id="665" r:id="rId8"/>
    <p:sldId id="637" r:id="rId9"/>
    <p:sldId id="638" r:id="rId10"/>
    <p:sldId id="666" r:id="rId11"/>
    <p:sldId id="639" r:id="rId12"/>
    <p:sldId id="640" r:id="rId13"/>
    <p:sldId id="650" r:id="rId14"/>
    <p:sldId id="651" r:id="rId15"/>
    <p:sldId id="652" r:id="rId16"/>
    <p:sldId id="653" r:id="rId17"/>
    <p:sldId id="654" r:id="rId18"/>
    <p:sldId id="655" r:id="rId19"/>
    <p:sldId id="656" r:id="rId20"/>
    <p:sldId id="667" r:id="rId21"/>
    <p:sldId id="668" r:id="rId22"/>
    <p:sldId id="669" r:id="rId23"/>
    <p:sldId id="659" r:id="rId24"/>
    <p:sldId id="662" r:id="rId25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E49E867-CD6D-4A01-8320-86BCA05A8355}">
          <p14:sldIdLst>
            <p14:sldId id="611"/>
          </p14:sldIdLst>
        </p14:section>
        <p14:section name="Раздел без заголовка" id="{2F3C7BD6-BDB9-4F12-89F3-C162A0C8320B}">
          <p14:sldIdLst>
            <p14:sldId id="632"/>
            <p14:sldId id="634"/>
            <p14:sldId id="635"/>
            <p14:sldId id="661"/>
            <p14:sldId id="664"/>
            <p14:sldId id="665"/>
            <p14:sldId id="637"/>
            <p14:sldId id="638"/>
            <p14:sldId id="666"/>
            <p14:sldId id="639"/>
            <p14:sldId id="640"/>
            <p14:sldId id="650"/>
            <p14:sldId id="651"/>
            <p14:sldId id="652"/>
            <p14:sldId id="653"/>
            <p14:sldId id="654"/>
            <p14:sldId id="655"/>
            <p14:sldId id="656"/>
            <p14:sldId id="667"/>
            <p14:sldId id="668"/>
            <p14:sldId id="669"/>
            <p14:sldId id="659"/>
            <p14:sldId id="6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FFFF"/>
    <a:srgbClr val="0C9226"/>
    <a:srgbClr val="CC3300"/>
    <a:srgbClr val="FF0000"/>
    <a:srgbClr val="66FFCC"/>
    <a:srgbClr val="00FF99"/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78979" autoAdjust="0"/>
  </p:normalViewPr>
  <p:slideViewPr>
    <p:cSldViewPr>
      <p:cViewPr>
        <p:scale>
          <a:sx n="70" d="100"/>
          <a:sy n="70" d="100"/>
        </p:scale>
        <p:origin x="-324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C7B21DC6-B894-4942-A721-F46688E2DDD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366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14251DB7-7864-44F0-B53B-D7B5A060A81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244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8AF78E6-D6C2-40A7-9C86-86DE6052F0A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31A9A-32A7-48EB-B485-B2D5DC17D00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45E04-A97A-47F6-8C3D-19590B1BA47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8AF7F-2C3E-4123-BBF9-155F0CA03BD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24C6C-1AE4-4B09-8573-F96F410F523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B29354-C6DB-466B-A56C-27697DE792B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FD59E-AD5F-415A-8EFD-DACC141510B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6C4A5-8950-404E-9829-4ED75CF5C79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A0F8C-D45B-4360-A78B-D9BFF370972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EAF95-4D19-40CE-B7DF-F5AAF704B8C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59218-4EDB-404E-935A-A6D1056A450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02B01B74-03CA-4942-AD0F-AC7CC551FFB9}" type="slidenum">
              <a:rPr lang="ru-RU"/>
              <a:pPr/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1155"/>
            <a:ext cx="8141429" cy="1277129"/>
          </a:xfrm>
          <a:solidFill>
            <a:srgbClr val="FDFFE1"/>
          </a:solidFill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СПЕЦИФИКА ОПТИМИЗАЦИИ ПОЛЬЗОВАНИЯ ПРОФЕССИОНАЛЬНО-ЛИЧНОСТНЫМИ РЕСУРСАМИ</a:t>
            </a:r>
            <a:r>
              <a:rPr lang="ru-RU" sz="2000" i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i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 О  Д  Е  Р  Ж  А  Н  И  Е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032231"/>
              </p:ext>
            </p:extLst>
          </p:nvPr>
        </p:nvGraphicFramePr>
        <p:xfrm>
          <a:off x="179512" y="1307717"/>
          <a:ext cx="8829745" cy="534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2995"/>
                <a:gridCol w="956750"/>
              </a:tblGrid>
              <a:tr h="61779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8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ru-RU" sz="1800" b="1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НАИМЕНОВАНИЕ РАЗДЕЛА     </a:t>
                      </a:r>
                      <a:endParaRPr lang="ru-RU" sz="18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="1" u="sng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Стр.</a:t>
                      </a:r>
                      <a:endParaRPr lang="ru-RU" sz="18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04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i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6325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50" b="1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1.</a:t>
                      </a:r>
                      <a:r>
                        <a:rPr lang="ru-RU" sz="1850" b="1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</a:t>
                      </a:r>
                      <a:r>
                        <a:rPr lang="ru-RU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птимизация пользования </a:t>
                      </a:r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ru-RU" sz="20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профессионально-</a:t>
                      </a:r>
                      <a:r>
                        <a:rPr lang="ru-RU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личностными ресурсами</a:t>
                      </a:r>
                      <a:endParaRPr lang="ru-RU" sz="2000" b="1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85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60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5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1.</a:t>
                      </a:r>
                      <a:r>
                        <a:rPr lang="ru-RU" sz="185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 </a:t>
                      </a:r>
                      <a:r>
                        <a:rPr lang="ru-RU" sz="20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Ф</a:t>
                      </a:r>
                      <a:r>
                        <a:rPr lang="ru-RU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илософия  стимулирования персональной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результативности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85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60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50" b="1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1.2</a:t>
                      </a:r>
                      <a:r>
                        <a:rPr lang="ru-RU" sz="1850" b="1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lang="ru-RU" sz="20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</a:t>
                      </a:r>
                      <a:r>
                        <a:rPr lang="ru-RU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нструментальная  основа  повышения  результативности</a:t>
                      </a:r>
                      <a:endParaRPr lang="ru-RU" sz="1850" b="1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85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60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5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ru-RU" sz="185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1.3</a:t>
                      </a:r>
                      <a:r>
                        <a:rPr lang="ru-RU" sz="185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lang="ru-RU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Факторы,</a:t>
                      </a:r>
                      <a:r>
                        <a:rPr lang="ru-RU" sz="20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влияющие  на фонд  премирования</a:t>
                      </a:r>
                      <a:endParaRPr lang="ru-RU" sz="1850" b="1" i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85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17633">
                <a:tc>
                  <a:txBody>
                    <a:bodyPr/>
                    <a:lstStyle/>
                    <a:p>
                      <a:r>
                        <a:rPr lang="ru-RU" sz="1850" b="1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ru-RU" sz="1850" b="1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1.4</a:t>
                      </a:r>
                      <a:r>
                        <a:rPr lang="ru-RU" sz="1850" b="1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lang="ru-RU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Конструирование метрики значений показателей</a:t>
                      </a:r>
                      <a:endParaRPr lang="ru-RU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85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60382">
                <a:tc>
                  <a:txBody>
                    <a:bodyPr/>
                    <a:lstStyle/>
                    <a:p>
                      <a:r>
                        <a:rPr lang="ru-RU" sz="1850" b="1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ru-RU" sz="185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1.5</a:t>
                      </a:r>
                      <a:r>
                        <a:rPr lang="ru-RU" sz="185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lang="ru-RU" sz="20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Цели</a:t>
                      </a:r>
                      <a:r>
                        <a:rPr lang="ru-RU" sz="20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персональной оценки результативности</a:t>
                      </a:r>
                      <a:endParaRPr lang="ru-RU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566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50" b="1" i="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ru-RU" sz="1850" b="1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1.6</a:t>
                      </a:r>
                      <a:r>
                        <a:rPr lang="ru-RU" sz="1850" b="1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lang="ru-RU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Принципы оценки персональной результативности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50" b="1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ru-RU" sz="185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1.7</a:t>
                      </a:r>
                      <a:r>
                        <a:rPr lang="ru-RU" sz="185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lang="ru-RU" sz="20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Алгоритм освоения Технологии и пользования ее контентом</a:t>
                      </a:r>
                      <a:endParaRPr lang="ru-RU" sz="2100" b="1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85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50" b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sz="185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487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100" b="1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5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6" name="Рисунок 5" descr="RGD _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0941" y="404664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20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5976664"/>
          </a:xfrm>
          <a:solidFill>
            <a:srgbClr val="FFFFCC"/>
          </a:solidFill>
        </p:spPr>
        <p:txBody>
          <a:bodyPr/>
          <a:lstStyle/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1.1.2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Философия  стимулирования </a:t>
            </a:r>
          </a:p>
          <a:p>
            <a:pPr lvl="0" algn="ctr">
              <a:buNone/>
              <a:defRPr/>
            </a:pP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персональной результативности с позиции Сотрудника</a:t>
            </a:r>
          </a:p>
          <a:p>
            <a:pPr lvl="0" algn="ctr">
              <a:buNone/>
              <a:defRPr/>
            </a:pPr>
            <a:endParaRPr lang="ru-RU" sz="16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  <a:defRPr/>
            </a:pPr>
            <a:endParaRPr lang="ru-RU" sz="8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  <a:defRPr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Вознаграждение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адекватное выполнению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приоритетоори-ентрующих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показателей результативности.</a:t>
            </a:r>
          </a:p>
          <a:p>
            <a:pPr marL="0" lvl="0" indent="0" algn="just">
              <a:buNone/>
              <a:defRPr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Прозрачность и справедливость выплат премиального воз-награждения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 algn="just">
              <a:buNone/>
              <a:defRPr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Возможность влиять на заработок (свой и сотрудников под-разделения).</a:t>
            </a:r>
          </a:p>
          <a:p>
            <a:pPr marL="0" lvl="0" indent="0" algn="just">
              <a:buNone/>
              <a:defRPr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Возможность личностного, профессионально-личностного и карьерного роста (статусного и/или квалификационного).</a:t>
            </a:r>
          </a:p>
          <a:p>
            <a:pPr lvl="0" algn="ctr">
              <a:buNone/>
              <a:defRPr/>
            </a:pPr>
            <a:endParaRPr lang="ru-RU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360040"/>
          </a:xfrm>
          <a:solidFill>
            <a:srgbClr val="FFFFFF"/>
          </a:solidFill>
        </p:spPr>
        <p:txBody>
          <a:bodyPr/>
          <a:lstStyle/>
          <a:p>
            <a:r>
              <a:rPr lang="ru-RU" sz="1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1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97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42851"/>
            <a:ext cx="7929618" cy="690113"/>
          </a:xfrm>
          <a:solidFill>
            <a:srgbClr val="FFFFFF"/>
          </a:solidFill>
        </p:spPr>
        <p:txBody>
          <a:bodyPr/>
          <a:lstStyle/>
          <a:p>
            <a:pPr algn="ctr"/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1.2. ИНСТРУМЕНТАЛЬНАЯ </a:t>
            </a:r>
            <a:b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ОСНОВА  ПОВЫШЕНИЯ  РЕЗУЛЬТАТИВНОСТИ</a:t>
            </a:r>
            <a:endParaRPr lang="ru-RU" sz="20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768" y="832964"/>
            <a:ext cx="8715436" cy="583639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2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Инструментальную основу Технологии составляет система</a:t>
            </a:r>
            <a:r>
              <a:rPr lang="ru-RU" sz="225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2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при-</a:t>
            </a:r>
            <a:r>
              <a:rPr lang="ru-RU" sz="225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оритето</a:t>
            </a:r>
            <a:r>
              <a:rPr lang="ru-RU" sz="22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-ориентирующих показателей (</a:t>
            </a:r>
            <a:r>
              <a:rPr lang="en-US" sz="22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ru-RU" sz="22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sz="22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стимулирующих </a:t>
            </a:r>
            <a:r>
              <a:rPr lang="ru-RU" sz="22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вы-</a:t>
            </a:r>
            <a:r>
              <a:rPr lang="ru-RU" sz="225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полнение</a:t>
            </a:r>
            <a:r>
              <a:rPr lang="ru-RU" sz="22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показателей, и тем самым обусловливающих </a:t>
            </a:r>
            <a:r>
              <a:rPr lang="ru-RU" sz="225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форми-рование</a:t>
            </a:r>
            <a:r>
              <a:rPr lang="ru-RU" sz="22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единства </a:t>
            </a:r>
            <a:r>
              <a:rPr lang="ru-RU" sz="22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приоритетов в деятельности </a:t>
            </a:r>
            <a:r>
              <a:rPr lang="ru-RU" sz="22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(сплоченности).</a:t>
            </a:r>
          </a:p>
          <a:p>
            <a:pPr marL="0" indent="0" algn="just">
              <a:buNone/>
            </a:pPr>
            <a:r>
              <a:rPr lang="ru-RU" sz="22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показатели, используемые в Технологии обеспечивают:</a:t>
            </a:r>
          </a:p>
          <a:p>
            <a:pPr marL="0" indent="0" algn="just">
              <a:buNone/>
            </a:pPr>
            <a:r>
              <a:rPr lang="ru-RU" sz="22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адекватность </a:t>
            </a:r>
            <a:r>
              <a:rPr lang="ru-RU" sz="22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приоритетов целевой мотивации  должной результативности (реализуется многофакторной системой стимулирования, где метрики </a:t>
            </a:r>
            <a:r>
              <a:rPr lang="ru-RU" sz="225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приоритето</a:t>
            </a:r>
            <a:r>
              <a:rPr lang="ru-RU" sz="22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-ориентирующих показателей содержат дифференцированные стимулы и санкции</a:t>
            </a:r>
            <a:r>
              <a:rPr lang="ru-RU" sz="22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ru-RU" sz="225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2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sz="22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дифференцирование  целей верхнего уровня адекватно функционалам </a:t>
            </a:r>
            <a:r>
              <a:rPr lang="ru-RU" sz="225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персональной ответственности</a:t>
            </a:r>
            <a:r>
              <a:rPr lang="ru-RU" sz="22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исполнителей нижестоящих </a:t>
            </a:r>
            <a:r>
              <a:rPr lang="ru-RU" sz="22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уровней</a:t>
            </a:r>
            <a:r>
              <a:rPr lang="ru-RU" sz="22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(обеспечивается </a:t>
            </a:r>
            <a:r>
              <a:rPr lang="ru-RU" sz="22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адресным </a:t>
            </a:r>
            <a:r>
              <a:rPr lang="ru-RU" sz="225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стимули-рованием</a:t>
            </a:r>
            <a:r>
              <a:rPr lang="ru-RU" sz="22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результативности   работы   сотрудников).</a:t>
            </a:r>
          </a:p>
        </p:txBody>
      </p:sp>
      <p:pic>
        <p:nvPicPr>
          <p:cNvPr id="6" name="Рисунок 5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5338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107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733256"/>
            <a:ext cx="8640960" cy="936104"/>
          </a:xfrm>
          <a:solidFill>
            <a:srgbClr val="FFFFCC"/>
          </a:solidFill>
        </p:spPr>
        <p:txBody>
          <a:bodyPr/>
          <a:lstStyle/>
          <a:p>
            <a:endParaRPr lang="ru-RU" sz="100" b="1" dirty="0" smtClean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ru-RU" sz="21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Подробно об  этом  рассматривалось  слайдах  12-19,  см.  файл  «1.2 </a:t>
            </a:r>
            <a:r>
              <a:rPr lang="ru-RU" sz="210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Специф</a:t>
            </a:r>
            <a:r>
              <a:rPr lang="ru-RU" sz="21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1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свойства </a:t>
            </a:r>
            <a:r>
              <a:rPr lang="ru-RU" sz="21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ресурс. </a:t>
            </a:r>
            <a:r>
              <a:rPr lang="ru-RU" sz="21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мотивации </a:t>
            </a:r>
            <a:r>
              <a:rPr lang="ru-RU" sz="210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ведущ</a:t>
            </a:r>
            <a:r>
              <a:rPr lang="ru-RU" sz="21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1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жизненных </a:t>
            </a:r>
            <a:r>
              <a:rPr lang="ru-RU" sz="21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ценностей».</a:t>
            </a:r>
            <a:endParaRPr lang="ru-RU" sz="2100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877272"/>
          </a:xfrm>
          <a:solidFill>
            <a:srgbClr val="FFFFFF"/>
          </a:solidFill>
        </p:spPr>
        <p:txBody>
          <a:bodyPr/>
          <a:lstStyle/>
          <a:p>
            <a:r>
              <a:rPr lang="ru-RU" sz="225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ru-RU" sz="225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адресное 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25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влияние 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  </a:t>
            </a:r>
            <a:r>
              <a:rPr lang="ru-RU" sz="225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фонд 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премирования  </a:t>
            </a:r>
            <a:r>
              <a:rPr lang="ru-RU" sz="225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(как на его доли, так и в целом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г) </a:t>
            </a:r>
            <a:r>
              <a:rPr lang="ru-RU" sz="22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адекватную оценку результативности, поддерживаемую  </a:t>
            </a:r>
            <a:r>
              <a:rPr lang="ru-RU" sz="225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прог-раммным</a:t>
            </a:r>
            <a:r>
              <a:rPr lang="ru-RU" sz="22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обеспечением  (</a:t>
            </a:r>
            <a:r>
              <a:rPr lang="ru-RU" sz="22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что </a:t>
            </a:r>
            <a:r>
              <a:rPr lang="ru-RU" sz="22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упрощает  пользование   архивом </a:t>
            </a:r>
            <a:r>
              <a:rPr lang="ru-RU" sz="22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оценок</a:t>
            </a:r>
            <a:r>
              <a:rPr lang="ru-RU" sz="22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sz="22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2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том  числе </a:t>
            </a:r>
            <a:r>
              <a:rPr lang="ru-RU" sz="22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для повышения эффективности </a:t>
            </a:r>
            <a:r>
              <a:rPr lang="ru-RU" sz="22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5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исполь-зования</a:t>
            </a:r>
            <a:r>
              <a:rPr lang="ru-RU" sz="22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квалификации сотрудников </a:t>
            </a:r>
            <a:r>
              <a:rPr lang="ru-RU" sz="22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2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их </a:t>
            </a:r>
            <a:r>
              <a:rPr lang="ru-RU" sz="22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функциональной </a:t>
            </a:r>
            <a:r>
              <a:rPr lang="ru-RU" sz="225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дея-тельности</a:t>
            </a:r>
            <a:r>
              <a:rPr lang="ru-RU" sz="22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); </a:t>
            </a:r>
            <a:br>
              <a:rPr lang="ru-RU" sz="22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sz="225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25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5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формирование 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единства  приоритетов  </a:t>
            </a:r>
            <a:r>
              <a:rPr lang="ru-RU" sz="225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функциональной 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5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дея-тельности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на </a:t>
            </a:r>
            <a:r>
              <a:rPr lang="ru-RU" sz="225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всех уровнях управления 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деятельностью </a:t>
            </a:r>
            <a:r>
              <a:rPr lang="ru-RU" sz="225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уровне ее исполнения</a:t>
            </a:r>
            <a:r>
              <a:rPr lang="ru-RU" sz="225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225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 формирование  единства  приоритетов  </a:t>
            </a:r>
            <a:r>
              <a:rPr lang="ru-RU" sz="225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функциональ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-ной деятельности обеспечивает повышение  </a:t>
            </a:r>
            <a:r>
              <a:rPr lang="ru-RU" sz="225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деятельностно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-ори-</a:t>
            </a:r>
            <a:r>
              <a:rPr lang="ru-RU" sz="225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ентированной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сплоченности.</a:t>
            </a:r>
            <a:r>
              <a:rPr lang="ru-RU" sz="225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5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рост </a:t>
            </a:r>
            <a:r>
              <a:rPr lang="ru-RU" sz="22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сплоченности, </a:t>
            </a:r>
            <a:r>
              <a:rPr lang="ru-RU" sz="22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 </a:t>
            </a:r>
            <a:r>
              <a:rPr lang="ru-RU" sz="22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одной стороны</a:t>
            </a:r>
            <a:r>
              <a:rPr lang="ru-RU" sz="22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sz="22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повышает </a:t>
            </a:r>
            <a:r>
              <a:rPr lang="ru-RU" sz="225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качест</a:t>
            </a:r>
            <a:r>
              <a:rPr lang="ru-RU" sz="22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-во </a:t>
            </a:r>
            <a:r>
              <a:rPr lang="ru-RU" sz="22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организации деятельности, </a:t>
            </a:r>
            <a:r>
              <a:rPr lang="ru-RU" sz="22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 </a:t>
            </a:r>
            <a:r>
              <a:rPr lang="ru-RU" sz="22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другой – </a:t>
            </a:r>
            <a:r>
              <a:rPr lang="ru-RU" sz="22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обеспечивает  </a:t>
            </a:r>
            <a:r>
              <a:rPr lang="ru-RU" sz="225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социаль</a:t>
            </a:r>
            <a:r>
              <a:rPr lang="ru-RU" sz="22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-но-психологическое    </a:t>
            </a:r>
            <a:r>
              <a:rPr lang="ru-RU" sz="22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развитие  </a:t>
            </a:r>
            <a:r>
              <a:rPr lang="ru-RU" sz="22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межличностных отношений,  в </a:t>
            </a:r>
            <a:r>
              <a:rPr lang="ru-RU" sz="22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том </a:t>
            </a:r>
            <a:r>
              <a:rPr lang="ru-RU" sz="22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числе  </a:t>
            </a:r>
            <a:r>
              <a:rPr lang="ru-RU" sz="22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партнерских  (субъект-субъектного* качества). </a:t>
            </a:r>
          </a:p>
        </p:txBody>
      </p:sp>
    </p:spTree>
    <p:extLst>
      <p:ext uri="{BB962C8B-B14F-4D97-AF65-F5344CB8AC3E}">
        <p14:creationId xmlns:p14="http://schemas.microsoft.com/office/powerpoint/2010/main" val="18707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4323"/>
            <a:ext cx="7929618" cy="766438"/>
          </a:xfrm>
          <a:solidFill>
            <a:srgbClr val="FFFFFF"/>
          </a:solidFill>
        </p:spPr>
        <p:txBody>
          <a:bodyPr/>
          <a:lstStyle/>
          <a:p>
            <a:pPr algn="ctr"/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 ФАКТОРЫ </a:t>
            </a:r>
            <a: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(БЛОКИ ПОКАЗАТЕЛЕЙ), </a:t>
            </a:r>
            <a:b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ВЛИЯЮЩИЕ НА ФОНД ПРЕМИРОВАНИЯ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937972"/>
            <a:ext cx="8715436" cy="573325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ru-RU" sz="235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Блок 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показателей «В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ыполненный 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объем 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работ» 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(выполнение работ), 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корректирует как 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долю 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базового фонда премирования (БФП), 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 и премию Сотрудника.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ru-RU" sz="2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ru-RU" sz="2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Долевые значения факторов могут изменяться, так как значимость их влияния обусловливается актуальностью факторов (для эффективности функциональной деятельности) и экономическими реалиями.</a:t>
            </a:r>
            <a:endParaRPr lang="ru-RU" sz="22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3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Блок </a:t>
            </a:r>
            <a:r>
              <a:rPr lang="ru-RU" sz="23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показателей </a:t>
            </a:r>
            <a:r>
              <a:rPr lang="ru-RU" sz="23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«Заданные параметры», </a:t>
            </a:r>
            <a:r>
              <a:rPr lang="ru-RU" sz="23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корректирует как долю  от БФП (в отдельных случаях БФП целиком), так и премию Сотрудника</a:t>
            </a:r>
            <a:r>
              <a:rPr lang="ru-RU" sz="23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.* </a:t>
            </a:r>
          </a:p>
          <a:p>
            <a:pPr marL="0" indent="0" algn="just">
              <a:buNone/>
            </a:pPr>
            <a:r>
              <a:rPr lang="ru-RU" sz="22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*Данный </a:t>
            </a:r>
            <a:r>
              <a:rPr lang="ru-RU" sz="2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фактор </a:t>
            </a:r>
            <a:r>
              <a:rPr lang="ru-RU" sz="22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дает возможность </a:t>
            </a:r>
            <a:r>
              <a:rPr lang="ru-RU" sz="2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дополнительно </a:t>
            </a:r>
            <a:r>
              <a:rPr lang="ru-RU" sz="220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дифферен-цировать</a:t>
            </a:r>
            <a:r>
              <a:rPr lang="ru-RU" sz="22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приоритетность выполнения отдельных видов работ.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Блок   «</a:t>
            </a:r>
            <a:r>
              <a:rPr lang="ru-RU" sz="2350" b="1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Подцелевые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      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и 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     управленческие      показатели», 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корректирует 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как долю  от БФП, 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так  и  премию   Сотрудника </a:t>
            </a:r>
            <a:endParaRPr lang="ru-RU" sz="2350" b="1" dirty="0">
              <a:solidFill>
                <a:schemeClr val="bg1">
                  <a:lumMod val="50000"/>
                </a:schemeClr>
              </a:solidFill>
              <a:latin typeface="Times New Roman"/>
              <a:ea typeface="Times New Roman"/>
            </a:endParaRPr>
          </a:p>
        </p:txBody>
      </p:sp>
      <p:pic>
        <p:nvPicPr>
          <p:cNvPr id="6" name="Рисунок 5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5338" y="242231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709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6632"/>
            <a:ext cx="8715436" cy="655272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(этот же фактор позволяет дополнительно дифференцировать приоритетность выполнения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соответствующих работ).</a:t>
            </a:r>
            <a:endParaRPr lang="ru-RU" sz="23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ru-RU" sz="2300" b="1" dirty="0" smtClean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Блок </a:t>
            </a:r>
            <a:r>
              <a:rPr lang="ru-RU" sz="23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«</a:t>
            </a:r>
            <a:r>
              <a:rPr lang="ru-RU" sz="2300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Критические  показатели</a:t>
            </a:r>
            <a:r>
              <a:rPr lang="ru-RU" sz="2300" b="1" kern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23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корректирует </a:t>
            </a:r>
            <a:r>
              <a:rPr lang="ru-RU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БФП в целом и тем самым задает главные приоритеты выполнения отдельных видов работ. </a:t>
            </a:r>
            <a:endParaRPr lang="ru-RU" sz="23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ru-RU" sz="2300" b="1" dirty="0" smtClean="0">
                <a:solidFill>
                  <a:srgbClr val="C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Блок </a:t>
            </a:r>
            <a:r>
              <a:rPr lang="ru-RU" sz="2300" b="1" dirty="0">
                <a:solidFill>
                  <a:srgbClr val="C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«</a:t>
            </a:r>
            <a:r>
              <a:rPr lang="ru-RU" sz="2300" b="1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Критические показатели персональные</a:t>
            </a:r>
            <a:r>
              <a:rPr lang="ru-RU" sz="2300" b="1" kern="1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» обусловливает </a:t>
            </a:r>
            <a:r>
              <a:rPr lang="ru-RU" sz="23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возможность </a:t>
            </a:r>
            <a:r>
              <a:rPr lang="ru-RU" sz="23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уменьшения премиального вознаграждения за счет выполнения критических показателей персональных</a:t>
            </a:r>
            <a:r>
              <a:rPr lang="ru-RU" sz="23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.*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ru-RU" sz="2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* Настоящий </a:t>
            </a:r>
            <a:r>
              <a:rPr lang="ru-RU" sz="2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фактор уменьшает  только премию Сотрудника (вычтенная сумма остается в </a:t>
            </a:r>
            <a:r>
              <a:rPr lang="ru-RU" sz="2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Компании). 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</a:rPr>
              <a:t>Приведенные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</a:rPr>
              <a:t>факторы позволяют увеличивать/уменьшать как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</a:rPr>
              <a:t>фонд премирования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</a:rPr>
              <a:t>подразделения, так и премию каждого сотрудника.</a:t>
            </a:r>
          </a:p>
          <a:p>
            <a:pPr marL="0" indent="0" algn="just">
              <a:buNone/>
            </a:pP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Отличительные особенности факторов стимулирования и соотношение их значений обусловливаются конкретными обстоятельствами и раскрываются в положениях о мотивации.</a:t>
            </a:r>
          </a:p>
          <a:p>
            <a:pPr marL="0" indent="0" algn="just">
              <a:spcAft>
                <a:spcPts val="0"/>
              </a:spcAft>
              <a:buNone/>
            </a:pPr>
            <a:endParaRPr lang="ru-RU" sz="2000" b="1" dirty="0">
              <a:solidFill>
                <a:schemeClr val="accent6">
                  <a:lumMod val="75000"/>
                </a:schemeClr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06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42851"/>
            <a:ext cx="8136904" cy="690113"/>
          </a:xfrm>
          <a:solidFill>
            <a:srgbClr val="FFFFFF"/>
          </a:solidFill>
        </p:spPr>
        <p:txBody>
          <a:bodyPr/>
          <a:lstStyle/>
          <a:p>
            <a:pPr algn="ctr"/>
            <a:r>
              <a:rPr lang="en-US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КОНСТРУИРОВАНИЕ </a:t>
            </a:r>
            <a: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МЕТРИКИ ЗНАЧЕНИЙ ПОКАЗАТЕЛЕЙ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22753"/>
            <a:ext cx="8897228" cy="5818615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Конструкции </a:t>
            </a:r>
            <a:r>
              <a:rPr lang="ru-RU" sz="235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приоритетоориентирующих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показателей результативности, как правило, содержат, во-первых, стимулирующие значения, во-вторых, значения, указывающие на возможность уменьшения премиального вознаграждения. </a:t>
            </a:r>
            <a:endParaRPr lang="ru-RU" sz="235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3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Правильное конструирование (модернизация) метрики значений показателей результативности выполняет </a:t>
            </a:r>
            <a:r>
              <a:rPr lang="ru-RU" sz="23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определяющую </a:t>
            </a:r>
            <a:r>
              <a:rPr lang="ru-RU" sz="23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роль в адресном стимулировании результативности функциональной деятельности сотрудников. </a:t>
            </a:r>
          </a:p>
          <a:p>
            <a:pPr marL="0" indent="0" algn="just">
              <a:buNone/>
            </a:pP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конструирования метрик значений показателей результативности 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применяются 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различные приемы. </a:t>
            </a:r>
          </a:p>
          <a:p>
            <a:pPr marL="0" indent="0" algn="just">
              <a:buNone/>
            </a:pPr>
            <a:r>
              <a:rPr lang="ru-RU" sz="23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Например, с целью учета значимости и сложности работ </a:t>
            </a:r>
            <a:r>
              <a:rPr lang="ru-RU" sz="23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применяются </a:t>
            </a:r>
            <a:r>
              <a:rPr lang="ru-RU" sz="23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коэффициенты</a:t>
            </a:r>
            <a:r>
              <a:rPr lang="ru-RU" sz="23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К1 – коэффициент выполнения работы низкой степени значимости;</a:t>
            </a:r>
          </a:p>
          <a:p>
            <a:pPr marL="0" indent="0" algn="just">
              <a:buNone/>
            </a:pPr>
            <a:endParaRPr lang="ru-RU" sz="2300" b="1" dirty="0">
              <a:solidFill>
                <a:schemeClr val="accent5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26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88640"/>
            <a:ext cx="8897228" cy="648072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К2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коэффициент выполнения работы средней степени значимости;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К3 – коэффициент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выполнения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работы высокой степени значимости;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К4 – коэффициент выполнения простой работы;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К5 – коэффициент выполнения работы средней сложности;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К6 – коэффициент выполнения работы высокой сложности.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формирования приоритетности, в достижении высокой результативности используется шкалы значений стимулов и санкций, содержащихся в эмпирических признаках показателей результативности.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процессе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же оптимизации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положений о мотивации метрики показателей совершенствуются с учетом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</a:rPr>
              <a:t>новых обстоятельств 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экономических реалий. </a:t>
            </a:r>
          </a:p>
          <a:p>
            <a:pPr marL="0" indent="0" algn="just">
              <a:buNone/>
            </a:pPr>
            <a:endParaRPr lang="ru-RU" sz="2300" b="1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50760"/>
            <a:ext cx="7964388" cy="909884"/>
          </a:xfrm>
          <a:solidFill>
            <a:srgbClr val="FFFFFF"/>
          </a:solidFill>
        </p:spPr>
        <p:txBody>
          <a:bodyPr/>
          <a:lstStyle/>
          <a:p>
            <a:pPr algn="ctr"/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1.5.  ЦЕЛИ </a:t>
            </a:r>
            <a:r>
              <a:rPr lang="ru-RU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ОЦЕНКИ </a:t>
            </a:r>
            <a:r>
              <a:rPr lang="ru-RU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ПЕРСОНАЛЬНОЙ РЕЗУЛЬТАТИВНОСТИ</a:t>
            </a:r>
            <a:r>
              <a:rPr lang="en-US" sz="2400" b="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700" b="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1124744"/>
            <a:ext cx="8786874" cy="554461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Прежде всего, это улучшение взаимопонимания сотрудников и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руководителей.*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1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Именно это позволяет, за счет уменьшения количества «вводных» сокращать время проведения рабочих совещаний, а </a:t>
            </a:r>
            <a:r>
              <a:rPr lang="ru-RU" sz="215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высвобож</a:t>
            </a:r>
            <a:r>
              <a:rPr lang="ru-RU" sz="215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-дающееся </a:t>
            </a:r>
            <a:r>
              <a:rPr lang="ru-RU" sz="21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время направлять на реализацию стратегии развития).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Адресное стимулирование персональной ответственности за должное выполнение функционала.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Обеспечение адекватности премиального вознаграждения результативности функциональной деятельности.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пользоваться личностным и про-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фессионально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-личностным потенциалами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достижения адекватных результатов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Увеличение   личностного   и   профессионально-личностного</a:t>
            </a:r>
            <a:endParaRPr lang="ru-RU" sz="2200" b="1" dirty="0">
              <a:solidFill>
                <a:srgbClr val="2C531D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400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ru-RU" sz="1400" dirty="0" smtClean="0">
              <a:solidFill>
                <a:schemeClr val="bg2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857356" y="5643578"/>
            <a:ext cx="6553200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ru-RU" sz="1400" b="1" dirty="0" smtClean="0">
                <a:latin typeface="Trebuchet MS" pitchFamily="34" charset="0"/>
              </a:rPr>
              <a:t>-</a:t>
            </a:r>
            <a:endParaRPr lang="ru-RU" sz="1400" b="1" dirty="0">
              <a:latin typeface="Trebuchet MS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AF7F-2C3E-4123-BBF9-155F0CA03BDC}" type="slidenum">
              <a:rPr lang="ru-RU" sz="2000" smtClean="0"/>
              <a:pPr/>
              <a:t>17</a:t>
            </a:fld>
            <a:endParaRPr lang="ru-RU" sz="2000" dirty="0"/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260646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21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784976" cy="1990004"/>
          </a:xfrm>
          <a:solidFill>
            <a:srgbClr val="FFFFFF"/>
          </a:solidFill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потенциалов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в том числе и посредством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адекватного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исполь-зования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архива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оценок результативности.</a:t>
            </a:r>
            <a: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особое внимание важно обратить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 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возможность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по-вышения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эффективности  использования  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квалификации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сотру-</a:t>
            </a:r>
            <a:r>
              <a:rPr lang="ru-RU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дника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его функциональной   деятельности.  </a:t>
            </a:r>
            <a:r>
              <a:rPr lang="en-US" sz="2400" b="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700" b="0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060848"/>
            <a:ext cx="8786874" cy="468052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Предпосылки к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повышению эффективности данной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деятельности создаются посредством анализа архива оценок, направленного на уточнение функционалов сотрудников.   Такой   анализ   позволяет   своевременно перераспределять функции между сотрудниками, где (в зависимости от качества выполняемой деятельности)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производится корректировка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сегментов функционалов сотрудников. 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результатам данного анализа одни сегменты функционала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сотрудника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увеличиваются, а другие – уменьшаются. При этом адекватно квалификации сотрудника, подтвержденной соответствующей оценкой его результативности,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одни      сегменты      его     функционала</a:t>
            </a:r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857356" y="5643578"/>
            <a:ext cx="6553200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ru-RU" sz="1400" b="1" dirty="0" smtClean="0">
                <a:latin typeface="Trebuchet MS" pitchFamily="34" charset="0"/>
              </a:rPr>
              <a:t>-</a:t>
            </a:r>
            <a:endParaRPr lang="ru-RU" sz="1400" b="1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0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544616"/>
          </a:xfrm>
          <a:solidFill>
            <a:srgbClr val="FFFFCC"/>
          </a:solidFill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 такой корректировки его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доход, за счет адекватного премирования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продуктивности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функциональной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дея-тельности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как правило, может только увеличиться.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Важно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также уделить внимание возможности увеличения профессионально-личностного потенциала, который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формируется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условиях взаимной адаптации  личностного потенциала сотрудника и особенностей его функциональной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деятельности.* 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При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этом, чем более личностный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потенциал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соответ-ствует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функционалу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тем скорее сотрудник достигает уровня экспертной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квалификации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тем быстрее растет результативность его функциональной деятельности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792088"/>
          </a:xfrm>
          <a:solidFill>
            <a:srgbClr val="FFFFFF"/>
          </a:solidFill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наполняются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более 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важными 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функциями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а  другие  -  </a:t>
            </a:r>
            <a:r>
              <a:rPr lang="ru-RU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-нее  значимыми  функциями.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69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7868"/>
            <a:ext cx="8107264" cy="924868"/>
          </a:xfrm>
          <a:solidFill>
            <a:srgbClr val="FFFFFF"/>
          </a:solidFill>
        </p:spPr>
        <p:txBody>
          <a:bodyPr/>
          <a:lstStyle/>
          <a:p>
            <a:pPr marL="0" indent="0" algn="ctr">
              <a:lnSpc>
                <a:spcPct val="100000"/>
              </a:lnSpc>
            </a:pPr>
            <a:r>
              <a:rPr lang="ru-RU" sz="2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2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ОПТИМИЗАЦИЯ ПОЛЬЗОВАНИЯ </a:t>
            </a:r>
            <a:br>
              <a:rPr lang="ru-RU" sz="2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ПРОФЕССИОНАЛЬНО-ЛИЧНОСТНЫМИ РЕСУРСАМИ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795580" cy="554461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200" b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пользования </a:t>
            </a:r>
            <a:r>
              <a:rPr lang="ru-RU" sz="2000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профессионально-</a:t>
            </a:r>
            <a:r>
              <a:rPr lang="ru-RU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личностными ресурса-ми, в </a:t>
            </a:r>
            <a:r>
              <a:rPr lang="ru-RU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профессиональной сфере </a:t>
            </a:r>
            <a:r>
              <a:rPr lang="ru-RU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деятельности, </a:t>
            </a:r>
            <a:r>
              <a:rPr lang="ru-RU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обусловливает решение двуединой стратегической задачи, обеспечивающей как социальную защищенность работника и работодателя, так и производство управленческой прибыли.</a:t>
            </a:r>
          </a:p>
          <a:p>
            <a:pPr marL="0" indent="0" algn="just">
              <a:buNone/>
            </a:pP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Эффективному решению  данной задачи способствует выполнение триады подзадач.</a:t>
            </a:r>
          </a:p>
          <a:p>
            <a:pPr marL="0" indent="0" algn="just">
              <a:buNone/>
            </a:pPr>
            <a:r>
              <a:rPr lang="ru-RU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Обеспечение адресного многофакторного стимулирования продуктивной реализации функциональной   деятельности на всех участках работы, что обусловливает как продуктивные партнерские отношения работника с работодателем, так и производственные отношения, уровень развития которых соответствует  социально-экологической  формации  отношений.</a:t>
            </a:r>
          </a:p>
          <a:p>
            <a:pPr marL="0" indent="0" algn="just">
              <a:buNone/>
            </a:pP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Модернизация или конструирование (на основе </a:t>
            </a:r>
            <a:r>
              <a:rPr lang="ru-RU" sz="22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професси-ографического</a:t>
            </a: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анализа) </a:t>
            </a: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функционала  </a:t>
            </a: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рабочих </a:t>
            </a: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мест  </a:t>
            </a: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(должностей),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flipV="1">
            <a:off x="7086600" y="6202681"/>
            <a:ext cx="1905000" cy="45719"/>
          </a:xfrm>
        </p:spPr>
        <p:txBody>
          <a:bodyPr/>
          <a:lstStyle/>
          <a:p>
            <a:r>
              <a:rPr lang="ru-RU" sz="2000" dirty="0" smtClean="0"/>
              <a:t> </a:t>
            </a:r>
            <a:fld id="{E808AF7F-2C3E-4123-BBF9-155F0CA03BDC}" type="slidenum">
              <a:rPr lang="ru-RU" sz="2000" smtClean="0"/>
              <a:pPr/>
              <a:t>2</a:t>
            </a:fld>
            <a:endParaRPr lang="ru-RU" sz="2000" dirty="0"/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22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0875"/>
            <a:ext cx="7964388" cy="909884"/>
          </a:xfrm>
          <a:solidFill>
            <a:srgbClr val="FFFFFF"/>
          </a:solidFill>
        </p:spPr>
        <p:txBody>
          <a:bodyPr/>
          <a:lstStyle/>
          <a:p>
            <a:pPr marL="0" indent="0" algn="ctr"/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 ПРИНЦИПЫ ОЦЕНКИ </a:t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ПЕРСОНАЛЬНОЙ РЕЗУЛЬТАТИВНОСТИ</a:t>
            </a:r>
            <a:r>
              <a:rPr lang="en-US" sz="2400" b="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700" b="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950758"/>
            <a:ext cx="8786874" cy="579061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А. Оценка осуществляется непосредственным руководи-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телем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основана на:</a:t>
            </a:r>
          </a:p>
          <a:p>
            <a:pPr marL="0" lvl="1" indent="0" algn="just">
              <a:spcBef>
                <a:spcPct val="50000"/>
              </a:spcBef>
              <a:buNone/>
            </a:pP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объективных 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данных о личной результативности сот-рудников (вкладе каждого в общий результат</a:t>
            </a: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indent="0" algn="just">
              <a:spcBef>
                <a:spcPct val="50000"/>
              </a:spcBef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постоянном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наблюдении  за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соблюдением   норм   </a:t>
            </a:r>
            <a:r>
              <a:rPr lang="ru-RU" sz="24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корпо-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тивного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поведения сотрудников (бесконфликтность,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соблю-дение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правил внутреннего трудового распорядка, нацелен-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ность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 результат и т. п.).</a:t>
            </a:r>
          </a:p>
          <a:p>
            <a:pPr marL="0" lvl="1" indent="0" algn="just" fontAlgn="auto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Tx/>
              <a:buNone/>
              <a:defRPr/>
            </a:pPr>
            <a:endParaRPr lang="ru-RU" sz="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indent="0" algn="just" fontAlgn="auto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Tx/>
              <a:buNone/>
              <a:defRPr/>
            </a:pPr>
            <a:r>
              <a:rPr lang="ru-RU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Б. Каждый руководитель должен предоставлять </a:t>
            </a:r>
            <a:r>
              <a:rPr lang="ru-RU" sz="240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сотрудни-кам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обратную связь:              </a:t>
            </a:r>
          </a:p>
          <a:p>
            <a:pPr marL="342900" lvl="1" indent="-342900" algn="just" fontAlgn="auto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Tx/>
              <a:buFontTx/>
              <a:buChar char="-"/>
              <a:defRPr/>
            </a:pPr>
            <a:r>
              <a:rPr lang="ru-RU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сообщать результаты оценки;                           </a:t>
            </a:r>
          </a:p>
          <a:p>
            <a:pPr marL="0" lvl="1" indent="0" algn="just">
              <a:spcBef>
                <a:spcPct val="50000"/>
              </a:spcBef>
              <a:buNone/>
            </a:pPr>
            <a:r>
              <a:rPr lang="ru-RU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давать рекомендации и советы по повышению </a:t>
            </a:r>
            <a:r>
              <a:rPr lang="ru-RU" sz="240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результа-тивности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оптимизации квалификации.</a:t>
            </a:r>
          </a:p>
          <a:p>
            <a:pPr marL="0" lvl="1" indent="0" algn="just">
              <a:spcBef>
                <a:spcPct val="50000"/>
              </a:spcBef>
              <a:buNone/>
            </a:pPr>
            <a:endParaRPr lang="ru-RU" sz="24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400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ru-RU" sz="1400" dirty="0" smtClean="0">
              <a:solidFill>
                <a:schemeClr val="bg2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857356" y="5643578"/>
            <a:ext cx="6553200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ru-RU" sz="1400" b="1" dirty="0" smtClean="0">
                <a:latin typeface="Trebuchet MS" pitchFamily="34" charset="0"/>
              </a:rPr>
              <a:t>-</a:t>
            </a:r>
            <a:endParaRPr lang="ru-RU" sz="1400" b="1" dirty="0">
              <a:latin typeface="Trebuchet MS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AF7F-2C3E-4123-BBF9-155F0CA03BDC}" type="slidenum">
              <a:rPr lang="ru-RU" sz="2000" smtClean="0"/>
              <a:pPr/>
              <a:t>20</a:t>
            </a:fld>
            <a:endParaRPr lang="ru-RU" sz="2000" dirty="0"/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1663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5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04656"/>
          </a:xfrm>
          <a:solidFill>
            <a:srgbClr val="FDFFE1"/>
          </a:solidFill>
        </p:spPr>
        <p:txBody>
          <a:bodyPr/>
          <a:lstStyle/>
          <a:p>
            <a:pPr marL="0" indent="0" algn="just">
              <a:lnSpc>
                <a:spcPts val="2200"/>
              </a:lnSpc>
              <a:spcAft>
                <a:spcPts val="900"/>
              </a:spcAft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принципы оценки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персональной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результативности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lnSpc>
                <a:spcPts val="2200"/>
              </a:lnSpc>
              <a:spcAft>
                <a:spcPts val="900"/>
              </a:spcAft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блоки, задействованных показателей;</a:t>
            </a:r>
          </a:p>
          <a:p>
            <a:pPr marL="0" indent="0" algn="just">
              <a:lnSpc>
                <a:spcPts val="2200"/>
              </a:lnSpc>
              <a:spcAft>
                <a:spcPts val="900"/>
              </a:spcAft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показатели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по которым оценивается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фунционал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сотру-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дника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включая и их метрики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ts val="2200"/>
              </a:lnSpc>
              <a:spcAft>
                <a:spcPts val="900"/>
              </a:spcAft>
              <a:buNone/>
            </a:pP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специфику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формирования  базового фонда премирования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ts val="2200"/>
              </a:lnSpc>
              <a:spcAft>
                <a:spcPts val="900"/>
              </a:spcAft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формулу расчета фактического фонда премирования;</a:t>
            </a:r>
          </a:p>
          <a:p>
            <a:pPr algn="just" fontAlgn="auto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Tx/>
              <a:buFontTx/>
              <a:buChar char="-"/>
              <a:defRPr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формулу расчета премии сотрудника.</a:t>
            </a:r>
          </a:p>
          <a:p>
            <a:pPr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Г. Результаты оценки могут быть обжалованы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последовате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льно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у вышестоящего руководителя;</a:t>
            </a:r>
          </a:p>
          <a:p>
            <a:pPr marL="0" indent="0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у вышестоящих  руководителей по восходящей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иерархии управления, включая и первое лицо;</a:t>
            </a:r>
          </a:p>
          <a:p>
            <a:pPr marL="0" indent="0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комиссии по трудовым спорам и т. п.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ts val="2200"/>
              </a:lnSpc>
              <a:spcAft>
                <a:spcPts val="900"/>
              </a:spcAft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spcBef>
                <a:spcPct val="50000"/>
              </a:spcBef>
              <a:buFontTx/>
              <a:buChar char="-"/>
            </a:pPr>
            <a:endParaRPr lang="ru-RU" sz="2050" b="1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504056"/>
          </a:xfrm>
          <a:solidFill>
            <a:srgbClr val="FFFFFF"/>
          </a:solidFill>
        </p:spPr>
        <p:txBody>
          <a:bodyPr/>
          <a:lstStyle/>
          <a:p>
            <a:pPr marL="0" indent="0">
              <a:lnSpc>
                <a:spcPts val="2200"/>
              </a:lnSpc>
              <a:spcAft>
                <a:spcPts val="900"/>
              </a:spcAft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В. Каждый сотрудник должен знать:</a:t>
            </a:r>
          </a:p>
        </p:txBody>
      </p:sp>
    </p:spTree>
    <p:extLst>
      <p:ext uri="{BB962C8B-B14F-4D97-AF65-F5344CB8AC3E}">
        <p14:creationId xmlns:p14="http://schemas.microsoft.com/office/powerpoint/2010/main" val="2114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65312"/>
            <a:ext cx="8640960" cy="600404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при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определении размера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фактического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фонда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преми-рования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подразделения и размера премии для каждого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сотрудника;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для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определения специфики необходимого обучения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принятии решения о карьерном продвижении (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стату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сном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по линии участия в проектах и т. п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.);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пересмотре формата стимулирования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и/или размера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82563" lvl="1" indent="0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должностного оклада и т. п.;</a:t>
            </a:r>
          </a:p>
          <a:p>
            <a:pPr marL="182563" lvl="1" indent="0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при аттестации сотрудников.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 fontAlgn="auto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Tx/>
              <a:buNone/>
              <a:defRPr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04056"/>
          </a:xfrm>
          <a:solidFill>
            <a:srgbClr val="FFFFFF"/>
          </a:solidFill>
        </p:spPr>
        <p:txBody>
          <a:bodyPr/>
          <a:lstStyle/>
          <a:p>
            <a:pPr marL="0" indent="0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Д. Результаты оценки используются:</a:t>
            </a:r>
          </a:p>
        </p:txBody>
      </p:sp>
    </p:spTree>
    <p:extLst>
      <p:ext uri="{BB962C8B-B14F-4D97-AF65-F5344CB8AC3E}">
        <p14:creationId xmlns:p14="http://schemas.microsoft.com/office/powerpoint/2010/main" val="125180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30160"/>
            <a:ext cx="7992888" cy="951088"/>
          </a:xfrm>
          <a:solidFill>
            <a:srgbClr val="FFFFFF"/>
          </a:solidFill>
        </p:spPr>
        <p:txBody>
          <a:bodyPr/>
          <a:lstStyle/>
          <a:p>
            <a:pPr algn="ctr"/>
            <a:r>
              <a:rPr lang="ru-RU" sz="23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1.7. АЛГОРИТМ </a:t>
            </a:r>
            <a:r>
              <a:rPr lang="ru-RU" sz="2300" kern="1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ОСВОЕНИЯ </a:t>
            </a:r>
            <a:r>
              <a:rPr lang="en-US" sz="23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3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ТЕХНОЛОГИИ И </a:t>
            </a:r>
            <a:r>
              <a:rPr lang="ru-RU" sz="2300" kern="1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ПОЛЬЗОВАНИЯ ЕЕ КОНТЕНТОМ</a:t>
            </a:r>
            <a:r>
              <a:rPr lang="ru-RU" sz="20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800" b="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795580" cy="547260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 контенте для  освоения и пользования Технологией  ре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ализовано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документационное обеспечение  оптимизации 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равления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человеческими ресурсами, включая и применение  одаренности личностными  преимуществами.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 повышения  эффективности  освоения  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практичес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кого применения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методических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средств оптимизации пользования одаренностью профессионально-личностными ресурсами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используется механизм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административного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печения  освоения  и пользования Технологией. 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Данный     механизм      раскрывается       в    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методических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Материалах к  семинару-тренингу  11  «Оптимизация 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зования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профессионально-личностными ресурсами», в фай-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«2.2. Оптимизация применения профессионально-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ностных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ресурсов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разделе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проекта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приказа 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0556" y="260648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184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76664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в ходе  подготовки  менеджмента  формируется  на-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вык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выполнения, с одной стороны, двуединой  задачи, 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обеспе-чивающей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как социальную защищенность работника и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рабо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тодателя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так  и капитализацию потенциала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человеческих ресурсов (получение дополнительной прибыли), с другой – ли-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чностной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задачи по оптимизации самореализации в 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-деятельности.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 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системно обеспечивается, с одной стороны, </a:t>
            </a:r>
            <a:r>
              <a:rPr lang="ru-RU" b="1" kern="12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испо-льзование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психологических ресурсов для продуктивного применения   профессионально-личностного  потенциала   в функциональной деятельности персонала, с другой – </a:t>
            </a:r>
            <a:r>
              <a:rPr lang="ru-RU" b="1" kern="12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по-вышение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как эффективности командной работы,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 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от-</a:t>
            </a:r>
            <a:r>
              <a:rPr lang="ru-RU" b="1" kern="12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ветственности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за достижение должной персональной </a:t>
            </a:r>
            <a:r>
              <a:rPr lang="ru-RU" b="1" kern="12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резуль-тативности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504056"/>
          </a:xfrm>
          <a:solidFill>
            <a:srgbClr val="FFFFFF"/>
          </a:solidFill>
        </p:spPr>
        <p:txBody>
          <a:bodyPr/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«Об  административном   обеспечении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внедрения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ru-RU" sz="215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636912"/>
            <a:ext cx="8640960" cy="4032448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endParaRPr lang="ru-RU" sz="100" b="1" dirty="0" smtClean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такое обеспечение согласованности функционально-ролевых ожиданий увеличивает надежность партнерских отношений работника с работодателем.</a:t>
            </a:r>
          </a:p>
          <a:p>
            <a:pPr marL="0" indent="0" algn="just">
              <a:buNone/>
            </a:pPr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Выполнение пунктов 1 и 2 обусловливает значительное повышение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результативности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Эффективное использование </a:t>
            </a:r>
            <a:r>
              <a:rPr lang="ru-RU" sz="2000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профессионально-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личностных </a:t>
            </a: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ресурсов в функционально-ролевом взаимодействии с целью обеспечения согласованности личностно-ролевых ожиданий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 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сообщает командам нового поколения иное качество, которое обусловливает возможность применения личностных ресурсов в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совокупности,      с     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использованием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закономерностей      социальной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ru-RU" sz="20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2736304"/>
          </a:xfrm>
          <a:solidFill>
            <a:srgbClr val="FFFFFF"/>
          </a:solidFill>
        </p:spPr>
        <p:txBody>
          <a:bodyPr/>
          <a:lstStyle/>
          <a:p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учетом реализации стратегии развития Компании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(включая стратегии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развития сегментов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функциональной деятельности),  с  целью  </a:t>
            </a:r>
            <a:r>
              <a:rPr lang="ru-RU" sz="20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обеспече-ния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согласованности 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функционально-ролевых 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ожиданий  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как 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  уровнях 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выполнения задач функций и операций, так и 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уровнях 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алгоритмов их 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реализации;</a:t>
            </a:r>
            <a:b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делегирования полномочий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ведущим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исполнителям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  принятие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решений  в нештатных ситуациях как по приоритетности выполнения задач функций и операций, так и по алгоритмам их реализации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0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221088"/>
            <a:ext cx="8640960" cy="2448272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endParaRPr lang="ru-RU" sz="100" b="1" dirty="0" smtClean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</a:t>
            </a: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такой подход к повышению согласованности личностно-ролевых ожиданий способствует росту надежности партнерских отношений </a:t>
            </a: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работника </a:t>
            </a: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работодателем и дальнейшему </a:t>
            </a: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повыше-</a:t>
            </a:r>
            <a:r>
              <a:rPr lang="ru-RU" sz="22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нию</a:t>
            </a: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результативности. </a:t>
            </a:r>
            <a:endParaRPr lang="ru-RU" sz="2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Кроме </a:t>
            </a:r>
            <a:r>
              <a:rPr lang="ru-RU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того, пользование Технологией </a:t>
            </a:r>
            <a:r>
              <a:rPr lang="ru-RU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обусловливает  </a:t>
            </a:r>
            <a:r>
              <a:rPr lang="ru-RU" sz="22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дефавори-тизацию</a:t>
            </a:r>
            <a:r>
              <a:rPr lang="ru-RU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задает   правильный    </a:t>
            </a:r>
            <a:r>
              <a:rPr lang="ru-RU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вектор </a:t>
            </a:r>
            <a:r>
              <a:rPr lang="ru-RU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власти     (</a:t>
            </a:r>
            <a:r>
              <a:rPr lang="ru-RU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властным 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248472"/>
          </a:xfrm>
          <a:solidFill>
            <a:srgbClr val="FFFFFF"/>
          </a:solidFill>
        </p:spPr>
        <p:txBody>
          <a:bodyPr/>
          <a:lstStyle/>
          <a:p>
            <a:r>
              <a:rPr lang="ru-RU" sz="21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гравитации.*  </a:t>
            </a:r>
            <a:r>
              <a:rPr lang="ru-RU" sz="21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1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1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ru-RU" sz="21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Подробно об  этом  рассматривалось  слайдах  12-19,  см.  файл  «1.2 </a:t>
            </a:r>
            <a: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Специфические  свойства  ресурсов  мотивации  ведущих  </a:t>
            </a:r>
            <a:r>
              <a:rPr lang="ru-RU" sz="21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жизненных ценностей</a:t>
            </a:r>
            <a: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».</a:t>
            </a:r>
            <a:r>
              <a:rPr lang="ru-RU" sz="21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1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1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 </a:t>
            </a:r>
            <a:r>
              <a:rPr lang="ru-RU" sz="21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раскрывается </a:t>
            </a:r>
            <a:r>
              <a:rPr lang="ru-RU" sz="21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привлекательная  сторона</a:t>
            </a:r>
            <a:r>
              <a:rPr lang="ru-RU" sz="21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1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 </a:t>
            </a:r>
            <a:r>
              <a:rPr lang="ru-RU" sz="21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том </a:t>
            </a:r>
            <a:r>
              <a:rPr lang="ru-RU" sz="21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числе  и </a:t>
            </a:r>
            <a:r>
              <a:rPr lang="ru-RU" sz="21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 называемых, креативных типических отношений.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этих отношениях партнеры </a:t>
            </a:r>
            <a:r>
              <a:rPr lang="ru-RU" sz="21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могут  </a:t>
            </a:r>
            <a:r>
              <a:rPr lang="ru-RU" sz="21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открывать </a:t>
            </a:r>
            <a:r>
              <a:rPr lang="ru-RU" sz="21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для  </a:t>
            </a:r>
            <a:r>
              <a:rPr lang="ru-RU" sz="21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себя </a:t>
            </a:r>
            <a:r>
              <a:rPr lang="ru-RU" sz="21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адекват-ное</a:t>
            </a:r>
            <a:r>
              <a:rPr lang="ru-RU" sz="21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прочтение ресурсов, свойственных данным отношениям. </a:t>
            </a:r>
            <a:r>
              <a:rPr lang="ru-RU" sz="21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1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1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Понимание специфики ресурсной </a:t>
            </a:r>
            <a: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стороны  соответствующих  </a:t>
            </a:r>
            <a:r>
              <a:rPr lang="ru-RU" sz="21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отно-шений</a:t>
            </a:r>
            <a: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условий (природы) их возникновения, с одной стороны, </a:t>
            </a:r>
            <a:r>
              <a:rPr lang="ru-RU" sz="21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позво-ляет</a:t>
            </a:r>
            <a: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ценностно относиться к данным </a:t>
            </a:r>
            <a: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преимуществам  и </a:t>
            </a:r>
            <a:r>
              <a:rPr lang="ru-RU" sz="21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адекватно использовать их в совместной деятельности, с другой – </a:t>
            </a:r>
            <a: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делает  меж-личностные </a:t>
            </a:r>
            <a:r>
              <a:rPr lang="ru-RU" sz="21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отношения толерантными и продуктивными.</a:t>
            </a:r>
            <a:endParaRPr lang="ru-RU" sz="21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4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373216"/>
            <a:ext cx="8640960" cy="1296144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endParaRPr lang="ru-RU" sz="100" b="1" dirty="0" smtClean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1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планетарном уровне этот переход продлится значительное время, на уровне же Компании такой переход, при использовании средств Технологии, может быть осуществлен в считанные месяцы</a:t>
            </a:r>
            <a:r>
              <a:rPr lang="ru-RU" sz="21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1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328592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полномочиям</a:t>
            </a:r>
            <a:r>
              <a:rPr lang="ru-RU" sz="225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br>
              <a:rPr lang="ru-RU" sz="225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Вектор  </a:t>
            </a:r>
            <a:r>
              <a:rPr lang="ru-RU" sz="225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получает вид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ru-RU" sz="225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«власть – бюрократия (менеджмент) – 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ре-</a:t>
            </a:r>
            <a:r>
              <a:rPr lang="ru-RU" sz="225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зультативность</a:t>
            </a:r>
            <a:r>
              <a:rPr lang="ru-RU" sz="225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 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что   </a:t>
            </a:r>
            <a:r>
              <a:rPr lang="ru-RU" sz="225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  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равно   </a:t>
            </a:r>
            <a:r>
              <a:rPr lang="ru-RU" sz="225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власть  </a:t>
            </a:r>
            <a:r>
              <a:rPr lang="ru-RU" sz="225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бюрократия  –  фа-</a:t>
            </a:r>
            <a:r>
              <a:rPr lang="ru-RU" sz="225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воритизм</a:t>
            </a:r>
            <a:r>
              <a:rPr lang="ru-RU" sz="225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 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  фаворитизм является  питательной  средой  как   для нецелевого использования </a:t>
            </a:r>
            <a:r>
              <a:rPr lang="ru-RU" sz="225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рабочего времени, 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 и для </a:t>
            </a:r>
            <a:r>
              <a:rPr lang="ru-RU" sz="225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мно-гообразных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5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 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коррупции.*</a:t>
            </a:r>
            <a:r>
              <a:rPr lang="ru-RU" sz="2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В историческом контексте бюрократия поддерживает вектор </a:t>
            </a:r>
            <a:r>
              <a:rPr lang="ru-RU" sz="21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вла-сти</a:t>
            </a:r>
            <a: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преимущественно, на фаворитизм, что крайне  неэффективно  и тормозит  прогрессивное развитие человечества. Поэтому наше  </a:t>
            </a:r>
            <a:r>
              <a:rPr lang="ru-RU" sz="21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вре-мя</a:t>
            </a:r>
            <a: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потребовало создания адекватного инструментального  средства, обусловливающего   переход  к  социально-экологическим   </a:t>
            </a:r>
            <a:r>
              <a:rPr lang="ru-RU" sz="21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производст</a:t>
            </a:r>
            <a: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-венным отношениям, где отношения высокого уровня  социально-пси-</a:t>
            </a:r>
            <a:r>
              <a:rPr lang="ru-RU" sz="21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хологического</a:t>
            </a:r>
            <a: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развития  (партнерские)  санируют  конфликтные  от-ношения между субъектам этих  отношений   как   на   </a:t>
            </a:r>
            <a:r>
              <a:rPr lang="ru-RU" sz="21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межличност</a:t>
            </a:r>
            <a: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-ном  уровне, так  и на иных уровнях,  включая  и  международные  от-ношения. </a:t>
            </a:r>
            <a:endParaRPr lang="ru-RU" sz="21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1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920880" cy="1152128"/>
          </a:xfrm>
          <a:solidFill>
            <a:srgbClr val="FFFFFF"/>
          </a:solidFill>
        </p:spPr>
        <p:txBody>
          <a:bodyPr/>
          <a:lstStyle/>
          <a:p>
            <a:pPr algn="ctr"/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1.1. ФИЛОСОФИЯ  СТИМУЛИРОВАНИЯ               ПЕРСОНАЛЬНОЙ  РЕЗУЛЬТАТИВНОСТИ</a:t>
            </a:r>
            <a: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700" b="0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1340768"/>
            <a:ext cx="8786874" cy="5400600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endParaRPr lang="ru-RU" sz="8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1.1.1. 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Философия  стимулирования </a:t>
            </a: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персональной результативности с позиции Компании</a:t>
            </a: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8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ct val="20000"/>
              </a:spcBef>
              <a:buNone/>
              <a:defRPr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Платить за </a:t>
            </a:r>
            <a:r>
              <a:rPr lang="ru-RU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результативность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(основной постулат: </a:t>
            </a:r>
            <a:r>
              <a:rPr lang="ru-RU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систем-</a:t>
            </a:r>
            <a:r>
              <a:rPr lang="ru-RU" b="1" kern="12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ное</a:t>
            </a:r>
            <a:r>
              <a:rPr lang="ru-RU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достижение высокой результативности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функциональной деятельности, прямо связанной с персональной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ответст-венностью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за результат на всех уровнях управления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деяте-льностью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уровне ее исполнения). </a:t>
            </a:r>
          </a:p>
          <a:p>
            <a:pPr marL="0" indent="0" algn="just">
              <a:spcBef>
                <a:spcPct val="20000"/>
              </a:spcBef>
              <a:buNone/>
              <a:defRPr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Поощрять: выполнение показателей результативности, повышение интенсивности труда, мастерство, командную работу и т. п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spcBef>
                <a:spcPct val="20000"/>
              </a:spcBef>
              <a:buNone/>
              <a:defRPr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Обеспечивать,   с  учетом   экономических   реалий, 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зависимость доходов работников и прибыли работодателя, так и сбалансированность их партнерских отношений на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всех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857356" y="5643578"/>
            <a:ext cx="6553200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ru-RU" sz="1400" b="1" dirty="0" smtClean="0">
                <a:latin typeface="Trebuchet MS" pitchFamily="34" charset="0"/>
              </a:rPr>
              <a:t>-</a:t>
            </a:r>
            <a:endParaRPr lang="ru-RU" sz="1400" b="1" dirty="0">
              <a:latin typeface="Trebuchet MS" pitchFamily="34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332656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817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solidFill>
            <a:srgbClr val="FDFFE1"/>
          </a:solidFill>
        </p:spPr>
        <p:txBody>
          <a:bodyPr/>
          <a:lstStyle/>
          <a:p>
            <a:pPr marL="0" indent="0" algn="just">
              <a:spcBef>
                <a:spcPct val="20000"/>
              </a:spcBef>
              <a:buNone/>
              <a:defRPr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Осуществлять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профилактику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фаворитизма.</a:t>
            </a:r>
          </a:p>
          <a:p>
            <a:pPr marL="0" indent="0" algn="just">
              <a:spcBef>
                <a:spcPct val="20000"/>
              </a:spcBef>
              <a:buNone/>
              <a:defRPr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адекватное стимулирование:</a:t>
            </a:r>
          </a:p>
          <a:p>
            <a:pPr marL="0" indent="0" algn="just">
              <a:spcBef>
                <a:spcPct val="20000"/>
              </a:spcBef>
              <a:buNone/>
              <a:defRPr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А. Определяет вектор власти как: «власть – бюрократия (менеджмент) – результативность»  (вместо:  «власть – бюрократия –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фаворитизм»).</a:t>
            </a:r>
          </a:p>
          <a:p>
            <a:pPr marL="0" indent="0" algn="just">
              <a:spcBef>
                <a:spcPct val="20000"/>
              </a:spcBef>
              <a:buNone/>
              <a:defRPr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Б. «Сводит на нет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субъективность предпочтений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-делении премиального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поощрения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позиционную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фликтность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ct val="20000"/>
              </a:spcBef>
              <a:buNone/>
              <a:defRPr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В. Системно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поддерживает оптимальное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функционирова-ние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подразделений.</a:t>
            </a:r>
          </a:p>
          <a:p>
            <a:pPr marL="0" indent="0" algn="just">
              <a:spcBef>
                <a:spcPct val="20000"/>
              </a:spcBef>
              <a:buNone/>
              <a:defRPr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Размывает материальную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основу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фаворитизма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который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снижает сплоченность, обусловливает позиционный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конф-ликт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руководителя с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подчиненными и подпитывает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теку-честь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кадров (как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правило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увольняются специалисты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экс-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пертной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квалификации*), уменьшает кадровый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потенциал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spcBef>
                <a:spcPct val="20000"/>
              </a:spcBef>
              <a:buNone/>
              <a:defRPr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ct val="20000"/>
              </a:spcBef>
              <a:buNone/>
              <a:defRPr/>
            </a:pPr>
            <a:endParaRPr lang="ru-RU" dirty="0"/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04056"/>
          </a:xfrm>
          <a:solidFill>
            <a:srgbClr val="FFFFFF"/>
          </a:solidFill>
        </p:spPr>
        <p:txBody>
          <a:bodyPr/>
          <a:lstStyle/>
          <a:p>
            <a:pPr marL="0" indent="0">
              <a:spcBef>
                <a:spcPct val="20000"/>
              </a:spcBef>
              <a:defRPr/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участках функциональной деятельности. </a:t>
            </a:r>
          </a:p>
        </p:txBody>
      </p:sp>
    </p:spTree>
    <p:extLst>
      <p:ext uri="{BB962C8B-B14F-4D97-AF65-F5344CB8AC3E}">
        <p14:creationId xmlns:p14="http://schemas.microsoft.com/office/powerpoint/2010/main" val="37007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92688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реальном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времени, и замысла решения задачи, и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опти-мального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варианта  ее выполнения,  и  технологии 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реали-зации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этого  варианта  (должное же стимулирование ускоряет становление экспертной квалификации у сотру-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дников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Д. Санирует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(предотвращает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деструктивные отношения, повышает корпоративную культуру, увеличивает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резуль-тативность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 конкурентоспособность,  а   при  наличии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паразитического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бизнеса  разрушает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его.*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данном контексте деструктивные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отношения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обус-ловливают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  одной стороны,   нецелевое  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использование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другой  -  возникновение  паразитического   бизнеса  (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корру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пции и т.п.).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 значительно снижает  конкурентоспособность, 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созда-ет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угрозу экономической безопасности. </a:t>
            </a:r>
          </a:p>
          <a:p>
            <a:pPr marL="0" indent="0" algn="just">
              <a:buNone/>
            </a:pP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  такая   квалификация   обусловливает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рождение,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832648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протестного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поведения сотрудников (социума) на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игно-рирование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менеджментом (бюрократией) выполнения работы по созданию должных  предпосылок к формированию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деятельностноориентированной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сплоченности.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8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Именно,  отчасти,  этим  блокируется  функционирование  механизма  социального  контроля,  преимущественно,   про-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тивостоящего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фаворитизму, включающему и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коррумпи-рованность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800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Поэтому отношения партнерского сотрудничества могли бы системно служить  разблокированию 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функционирования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механизма  социального контроля и способствовать как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про-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филактике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фаворитизма, так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повышению корпоративной культуры.</a:t>
            </a: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1600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648072"/>
          </a:xfrm>
          <a:solidFill>
            <a:srgbClr val="FFFFFF"/>
          </a:solidFill>
        </p:spPr>
        <p:txBody>
          <a:bodyPr/>
          <a:lstStyle/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Здесь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деструктивные   отношения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это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одна  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форм</a:t>
            </a:r>
            <a:endParaRPr lang="ru-RU" sz="215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 «Обзор проекта»">
  <a:themeElements>
    <a:clrScheme name="ms_pptprojoverview_tp01018456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ms_pptprojoverview_tp01018456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s_pptprojoverview_tp01018456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rojoverview_tp01018456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rojoverview_tp01018456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«Обзор проекта»</Template>
  <TotalTime>159625</TotalTime>
  <Words>1906</Words>
  <Application>Microsoft Office PowerPoint</Application>
  <PresentationFormat>Экран (4:3)</PresentationFormat>
  <Paragraphs>210</Paragraphs>
  <Slides>24</Slides>
  <Notes>23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Презентация «Обзор проекта»</vt:lpstr>
      <vt:lpstr>СПЕЦИФИКА ОПТИМИЗАЦИИ ПОЛЬЗОВАНИЯ ПРОФЕССИОНАЛЬНО-ЛИЧНОСТНЫМИ РЕСУРСАМИ С  О  Д  Е  Р  Ж  А  Н  И  Е       </vt:lpstr>
      <vt:lpstr>1. ОПТИМИЗАЦИЯ ПОЛЬЗОВАНИЯ  ПРОФЕССИОНАЛЬНО-ЛИЧНОСТНЫМИ РЕСУРСАМИ</vt:lpstr>
      <vt:lpstr>с учетом реализации стратегии развития Компании (включая стратегии развития сегментов функциональной деятельности),  с  целью  обеспече-ния:  а) согласованности функционально-ролевых ожиданий  как  на  уровнях выполнения задач функций и операций, так и на уровнях алгоритмов их реализации; б) делегирования полномочий  «ведущим  исполнителям»  на  принятие решений  в нештатных ситуациях как по приоритетности выполнения задач функций и операций, так и по алгоритмам их реализации.</vt:lpstr>
      <vt:lpstr>гравитации.*   * Подробно об  этом  рассматривалось  слайдах  12-19,  см.  файл  «1.2 Специфические  свойства  ресурсов  мотивации  ведущих  жизненных ценностей». При этом  раскрывается  привлекательная  сторона,  в  том  числе  и так называемых, креативных типических отношений. В этих отношениях партнеры могут  открывать  для  себя  адекват-ное прочтение ресурсов, свойственных данным отношениям.  Понимание специфики ресурсной  стороны  соответствующих  отно-шений и условий (природы) их возникновения, с одной стороны, позво-ляет ценностно относиться к данным  преимуществам  и адекватно использовать их в совместной деятельности, с другой – делает  меж-личностные отношения толерантными и продуктивными.</vt:lpstr>
      <vt:lpstr>полномочиям). Вектор  получает вид:  «власть – бюрократия (менеджмент) – ре-зультативность»,  что   не   равно   «власть  –  бюрократия  –  фа-воритизм»,  где  фаворитизм является  питательной  средой  как   для нецелевого использования рабочего времени, так и для мно-гообразных форм коррупции.* * В историческом контексте бюрократия поддерживает вектор вла-сти, преимущественно, на фаворитизм, что крайне  неэффективно  и тормозит  прогрессивное развитие человечества. Поэтому наше  вре-мя потребовало создания адекватного инструментального  средства, обусловливающего   переход  к  социально-экологическим   производст-венным отношениям, где отношения высокого уровня  социально-пси-хологического развития  (партнерские)  санируют  конфликтные  от-ношения между субъектам этих  отношений   как   на   межличност-ном  уровне, так  и на иных уровнях,  включая  и  международные  от-ношения. </vt:lpstr>
      <vt:lpstr>                           1.1. ФИЛОСОФИЯ  СТИМУЛИРОВАНИЯ               ПЕРСОНАЛЬНОЙ  РЕЗУЛЬТАТИВНОСТИ  </vt:lpstr>
      <vt:lpstr>участках функциональной деятельности. </vt:lpstr>
      <vt:lpstr>Именно   такая   квалификация   обусловливает  рождение,  в</vt:lpstr>
      <vt:lpstr>Здесь    деструктивные   отношения – это    одна    из    форм</vt:lpstr>
      <vt:lpstr>.</vt:lpstr>
      <vt:lpstr>1.2. ИНСТРУМЕНТАЛЬНАЯ  ОСНОВА  ПОВЫШЕНИЯ  РЕЗУЛЬТАТИВНОСТИ</vt:lpstr>
      <vt:lpstr>в)  адресное   влияние  на  фонд  премирования  (как на его доли, так и в целом); г) адекватную оценку результативности, поддерживаемую  прог-раммным   обеспечением  (что  упрощает  пользование   архивом оценок,  в  том  числе и для повышения эффективности  исполь-зования квалификации сотрудников в их  функциональной дея-тельности);  д) формирование  единства  приоритетов  функциональной  дея-тельности  на всех уровнях управления деятельностью и уровне ее исполнения. При этом  формирование  единства  приоритетов  функциональ-ной деятельности обеспечивает повышение  деятельностно-ори-ентированной сплоченности. Именно рост сплоченности,  с одной стороны,  повышает качест-во организации деятельности, с  другой – обеспечивает  социаль-но-психологическое    развитие  межличностных отношений,  в том числе  и партнерских  (субъект-субъектного* качества). </vt:lpstr>
      <vt:lpstr>1.3. ФАКТОРЫ (БЛОКИ ПОКАЗАТЕЛЕЙ),  ВЛИЯЮЩИЕ НА ФОНД ПРЕМИРОВАНИЯ</vt:lpstr>
      <vt:lpstr>Презентация PowerPoint</vt:lpstr>
      <vt:lpstr>1.4. КОНСТРУИРОВАНИЕ  МЕТРИКИ ЗНАЧЕНИЙ ПОКАЗАТЕЛЕЙ</vt:lpstr>
      <vt:lpstr>Презентация PowerPoint</vt:lpstr>
      <vt:lpstr>      1.5.  ЦЕЛИ ОЦЕНКИ  ПЕРСОНАЛЬНОЙ РЕЗУЛЬТАТИВНОСТИ </vt:lpstr>
      <vt:lpstr>      потенциалов, в том числе и посредством адекватного исполь-зования архива оценок результативности. При этом особое внимание важно обратить на  возможность  по-вышения эффективности  использования  квалификации сотру-дника в его функциональной   деятельности.   </vt:lpstr>
      <vt:lpstr>наполняются  более  важными   функциями,  а  другие  -  ме-нее  значимыми  функциями.*</vt:lpstr>
      <vt:lpstr>      1.6. ПРИНЦИПЫ ОЦЕНКИ  ПЕРСОНАЛЬНОЙ РЕЗУЛЬТАТИВНОСТИ </vt:lpstr>
      <vt:lpstr>В. Каждый сотрудник должен знать:</vt:lpstr>
      <vt:lpstr>Д. Результаты оценки используются:</vt:lpstr>
      <vt:lpstr>1.7. АЛГОРИТМ ОСВОЕНИЯ  ТЕХНОЛОГИИ И ПОЛЬЗОВАНИЯ ЕЕ КОНТЕНТОМ </vt:lpstr>
      <vt:lpstr>«Об  административном   обеспечении  внедрения  и  пользо-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проекта</dc:title>
  <dc:creator>Татьяна</dc:creator>
  <cp:lastModifiedBy>RePack by SPecialiST</cp:lastModifiedBy>
  <cp:revision>2258</cp:revision>
  <dcterms:created xsi:type="dcterms:W3CDTF">2012-04-24T08:58:03Z</dcterms:created>
  <dcterms:modified xsi:type="dcterms:W3CDTF">2018-02-04T12:44:36Z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TC010184561049</vt:lpwstr>
  </property>
</Properties>
</file>