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611" r:id="rId2"/>
    <p:sldId id="632" r:id="rId3"/>
    <p:sldId id="617" r:id="rId4"/>
    <p:sldId id="633" r:id="rId5"/>
    <p:sldId id="621" r:id="rId6"/>
    <p:sldId id="634" r:id="rId7"/>
    <p:sldId id="635" r:id="rId8"/>
    <p:sldId id="618" r:id="rId9"/>
    <p:sldId id="636" r:id="rId10"/>
    <p:sldId id="622" r:id="rId11"/>
    <p:sldId id="623" r:id="rId12"/>
    <p:sldId id="637" r:id="rId13"/>
    <p:sldId id="638" r:id="rId14"/>
    <p:sldId id="639" r:id="rId15"/>
    <p:sldId id="640" r:id="rId16"/>
    <p:sldId id="641" r:id="rId17"/>
    <p:sldId id="642" r:id="rId18"/>
    <p:sldId id="643" r:id="rId19"/>
    <p:sldId id="644" r:id="rId20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E49E867-CD6D-4A01-8320-86BCA05A8355}">
          <p14:sldIdLst>
            <p14:sldId id="611"/>
          </p14:sldIdLst>
        </p14:section>
        <p14:section name="Раздел без заголовка" id="{2F3C7BD6-BDB9-4F12-89F3-C162A0C8320B}">
          <p14:sldIdLst>
            <p14:sldId id="632"/>
            <p14:sldId id="617"/>
            <p14:sldId id="633"/>
            <p14:sldId id="621"/>
            <p14:sldId id="634"/>
            <p14:sldId id="635"/>
            <p14:sldId id="618"/>
            <p14:sldId id="636"/>
            <p14:sldId id="622"/>
            <p14:sldId id="623"/>
            <p14:sldId id="637"/>
            <p14:sldId id="638"/>
            <p14:sldId id="639"/>
            <p14:sldId id="640"/>
            <p14:sldId id="641"/>
            <p14:sldId id="642"/>
            <p14:sldId id="643"/>
            <p14:sldId id="64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FFFFF"/>
    <a:srgbClr val="0C9226"/>
    <a:srgbClr val="CC3300"/>
    <a:srgbClr val="FF0000"/>
    <a:srgbClr val="66FFCC"/>
    <a:srgbClr val="00FF99"/>
    <a:srgbClr val="FF33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78979" autoAdjust="0"/>
  </p:normalViewPr>
  <p:slideViewPr>
    <p:cSldViewPr>
      <p:cViewPr>
        <p:scale>
          <a:sx n="70" d="100"/>
          <a:sy n="70" d="100"/>
        </p:scale>
        <p:origin x="-324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C7B21DC6-B894-4942-A721-F46688E2DDD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366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/>
            </a:lvl1pPr>
          </a:lstStyle>
          <a:p>
            <a:endParaRPr lang="ru-RU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/>
            </a:lvl1pPr>
          </a:lstStyle>
          <a:p>
            <a:fld id="{14251DB7-7864-44F0-B53B-D7B5A060A81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2447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1DB7-7864-44F0-B53B-D7B5A060A81B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2057400"/>
            <a:ext cx="6705600" cy="1447800"/>
          </a:xfrm>
        </p:spPr>
        <p:txBody>
          <a:bodyPr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09800" y="3581400"/>
            <a:ext cx="6400800" cy="17526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8AF78E6-D6C2-40A7-9C86-86DE6052F0A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431A9A-32A7-48EB-B485-B2D5DC17D00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00850" y="1066800"/>
            <a:ext cx="165735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828800" y="1066800"/>
            <a:ext cx="4819650" cy="4953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45E04-A97A-47F6-8C3D-19590B1BA47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8AF7F-2C3E-4123-BBF9-155F0CA03BD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D24C6C-1AE4-4B09-8573-F96F410F523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1336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721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B29354-C6DB-466B-A56C-27697DE792B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FD59E-AD5F-415A-8EFD-DACC141510B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16C4A5-8950-404E-9829-4ED75CF5C79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A0F8C-D45B-4360-A78B-D9BFF370972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8EAF95-4D19-40CE-B7DF-F5AAF704B8C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59218-4EDB-404E-935A-A6D1056A450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66800"/>
            <a:ext cx="6629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2057400"/>
            <a:ext cx="6324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828800" y="62484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3048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02B01B74-03CA-4942-AD0F-AC7CC551FFB9}" type="slidenum">
              <a:rPr lang="ru-RU"/>
              <a:pPr/>
              <a:t>‹#›</a:t>
            </a:fld>
            <a:endParaRPr 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379" y="111155"/>
            <a:ext cx="8115562" cy="1733669"/>
          </a:xfrm>
          <a:solidFill>
            <a:srgbClr val="FDFFE1"/>
          </a:solidFill>
        </p:spPr>
        <p:txBody>
          <a:bodyPr/>
          <a:lstStyle/>
          <a:p>
            <a:pPr algn="ctr"/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СПЕЦИФИЧЕСКИЕ СВОЙСТВА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РЕСУРСОВ МОТИВАЦИИ 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ВЕДУЩИХ 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ЖИЗНЕННЫХ ЦЕЛЕЙ И ИХ ПРОЯВЛЕНИЕ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u="sng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 О  Д  Е  Р  Ж  А  Н  И  Е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259882"/>
              </p:ext>
            </p:extLst>
          </p:nvPr>
        </p:nvGraphicFramePr>
        <p:xfrm>
          <a:off x="179512" y="1988840"/>
          <a:ext cx="8829745" cy="467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2995"/>
                <a:gridCol w="956750"/>
              </a:tblGrid>
              <a:tr h="69306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22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lang="ru-RU" sz="2200" b="1" u="sng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НАИМЕНОВАНИЕ РАЗДЕЛА     </a:t>
                      </a:r>
                      <a:endParaRPr lang="ru-RU" sz="22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800" b="1" u="sng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u="sng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Стр.</a:t>
                      </a:r>
                      <a:endParaRPr lang="ru-RU" sz="18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388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200" b="1" i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1302957">
                <a:tc>
                  <a:txBody>
                    <a:bodyPr/>
                    <a:lstStyle/>
                    <a:p>
                      <a:r>
                        <a:rPr lang="ru-RU" sz="2200" b="1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2200" b="1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2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r>
                        <a:rPr lang="ru-RU" sz="2200" b="1" i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Основные сферы</a:t>
                      </a:r>
                      <a:r>
                        <a:rPr lang="en-US" sz="2200" b="1" i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200" b="1" i="0" u="none" strike="noStrike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жизнедеятельности</a:t>
                      </a:r>
                      <a:endParaRPr lang="en-US" sz="2200" b="1" i="0" u="none" strike="noStrike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</a:t>
                      </a:r>
                      <a:r>
                        <a:rPr lang="ru-RU" sz="22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1.1. </a:t>
                      </a:r>
                      <a:r>
                        <a:rPr lang="ru-RU" sz="2200" b="1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Профессиональная сфера жизнедеятельности</a:t>
                      </a:r>
                      <a:endParaRPr lang="ru-RU" sz="2200" b="1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22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</a:t>
                      </a:r>
                      <a:r>
                        <a:rPr lang="ru-RU" sz="22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1.2. </a:t>
                      </a:r>
                      <a:r>
                        <a:rPr lang="ru-RU" sz="2200" b="1" kern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</a:t>
                      </a:r>
                      <a:r>
                        <a:rPr lang="ru-RU" sz="2200" b="1" i="0" u="none" strike="noStrike" kern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нутриличностная</a:t>
                      </a:r>
                      <a:r>
                        <a:rPr lang="ru-RU" sz="2200" b="1" i="0" u="none" strike="noStrike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сфера жизнедеятельности</a:t>
                      </a:r>
                      <a:endParaRPr lang="ru-RU" sz="22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22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</a:t>
                      </a:r>
                      <a:r>
                        <a:rPr lang="ru-RU" sz="22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1.3. М</a:t>
                      </a:r>
                      <a:r>
                        <a:rPr lang="ru-RU" sz="2200" b="1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ежличностная сфера жизнедеятельности</a:t>
                      </a:r>
                      <a:endParaRPr lang="ru-RU" sz="2200" b="1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6930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i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lang="en-US" sz="2200" b="1" i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ru-RU" sz="2200" b="1" i="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lang="ru-RU" sz="22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200" b="1" i="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</a:t>
                      </a:r>
                      <a:r>
                        <a:rPr lang="en-US" sz="2200" b="1" i="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собенности</a:t>
                      </a:r>
                      <a:r>
                        <a:rPr lang="en-US" sz="22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2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приоритетности в </a:t>
                      </a:r>
                      <a:r>
                        <a:rPr lang="ru-RU" sz="22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реализации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персональной жизненной стратегии</a:t>
                      </a:r>
                      <a:endParaRPr lang="ru-RU" sz="2200" b="1" i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2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22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6930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i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3.</a:t>
                      </a:r>
                      <a:r>
                        <a:rPr lang="ru-RU" sz="2200" b="1" i="0" u="none" strike="noStrike" kern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Специфика и</a:t>
                      </a:r>
                      <a:r>
                        <a:rPr lang="ru-RU" sz="2200" b="1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спользования ресурсов круга общения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i="0" u="none" strike="no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для достижения ведущих жизненных целей-ценностей</a:t>
                      </a:r>
                      <a:r>
                        <a:rPr lang="ru-RU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ru-RU" sz="2200" b="1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2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4782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u-RU" sz="1050" b="1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050" b="1" dirty="0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ru-RU" sz="1800" b="1" dirty="0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pic>
        <p:nvPicPr>
          <p:cNvPr id="6" name="Рисунок 5" descr="RGD _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0941" y="548680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205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42852"/>
            <a:ext cx="8035256" cy="1053900"/>
          </a:xfrm>
          <a:solidFill>
            <a:srgbClr val="FFFFFF"/>
          </a:solid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ru-RU" sz="2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200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СПЕЦИФИКА ИСПОЛЬЗОВАНИЯ </a:t>
            </a:r>
            <a:br>
              <a:rPr lang="ru-RU" sz="2200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РЕСУРСОВ КРУГА ОБЩЕНИЯ ДЛЯ ДОСТИЖЕНИЯ     </a:t>
            </a:r>
            <a:br>
              <a:rPr lang="ru-RU" sz="2200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ВЕДУЩИХ ЖИЗНЕННЫХ ЦЕЛЕЙ-ЦЕННОСТЕЙ</a:t>
            </a:r>
            <a:r>
              <a:rPr lang="ru-RU" sz="2200" kern="12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630" y="1340768"/>
            <a:ext cx="8697705" cy="5328592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Собственный круг общения личности составляют, как правило, око­ло двух десятков человек (родственники, друзья, коллеги и т.п.), с кото­рыми личность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-действует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орбитах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«Близкого общения»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родст-венниками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друзьями и т.п.);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«Периодического общения»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 коллегами, сокурсниками и т.п.);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«Событийного общения»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(с участниками событий,    знакомыми  и т.п.); 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«Значимого   общения»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лицами,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обладающими значимыми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возмож-ностями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 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адекватное использование ресурсов настоящего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кру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-га общения заключает в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себе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возможность оптимизации  ре-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зультативности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взаимо­действия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обеспечивающего   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реали-зацию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ПЖС,   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когда     его орбиты ориентируются на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реали-зацию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ЖЦЦ.</a:t>
            </a:r>
            <a:r>
              <a:rPr lang="ru-RU" b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0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332656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726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3356992"/>
            <a:ext cx="8640960" cy="3312368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рост сплоченности,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одной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стороны,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повышает ка-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чество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организации деятельности,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другой –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обеспечивает  социально-психологическое  развитие 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межличност-ных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отношений,  в том числе  и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партнерских, субъект-субъектного качества.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то же время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продуктивное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задействование ресурсов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парт-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нерских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отношений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опосредованных совместной 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деятель-</a:t>
            </a:r>
            <a:r>
              <a:rPr lang="ru-RU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ностью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(стремящихся  к  такому   качеству),   как  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правило, 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b="1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3240360"/>
          </a:xfrm>
          <a:solidFill>
            <a:srgbClr val="FDFFE1"/>
          </a:solidFill>
        </p:spPr>
        <p:txBody>
          <a:bodyPr/>
          <a:lstStyle/>
          <a:p>
            <a:pPr marL="0" indent="0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Более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интенсивное и стабильное общение реализуется на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ор-бите  «Близ­кого общения»,  менее  интенсивное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на  орбите «Событийного общения». </a:t>
            </a:r>
            <a:b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Продуктивное задействование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ресурсов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круга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общения  </a:t>
            </a:r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мо-жет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осуществляться  посред­ством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формирование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единства  приоритетов 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функциональной  деятельности  обеспечивает повышение   </a:t>
            </a:r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деятельностноориентированной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сплоченности (рис. 1).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9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5661248"/>
            <a:ext cx="8640960" cy="1080120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sz="21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предполагают </a:t>
            </a:r>
            <a:r>
              <a:rPr lang="ru-RU" sz="21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сбалансированное задействование ресурсов, </a:t>
            </a:r>
            <a:r>
              <a:rPr lang="ru-RU" sz="2100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применяе-мых</a:t>
            </a:r>
            <a:r>
              <a:rPr lang="ru-RU" sz="21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реализации совпадающих интересов. При этом данные </a:t>
            </a:r>
            <a:r>
              <a:rPr lang="ru-RU" sz="2000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инте-ресы</a:t>
            </a:r>
            <a:r>
              <a:rPr lang="ru-RU" sz="20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совпадают </a:t>
            </a:r>
            <a:r>
              <a:rPr lang="ru-RU" sz="2000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просоциальной</a:t>
            </a:r>
            <a:r>
              <a:rPr lang="ru-RU" sz="20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направленностью (см. рис. 1, вектор «+»).</a:t>
            </a:r>
            <a:endParaRPr lang="ru-RU" sz="2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5582517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1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1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1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1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1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1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1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осуществляется </a:t>
            </a:r>
            <a:r>
              <a:rPr lang="ru-RU" sz="21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путем использования возможностей </a:t>
            </a:r>
            <a:r>
              <a:rPr lang="ru-RU" sz="21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субъект-</a:t>
            </a:r>
            <a:r>
              <a:rPr lang="ru-RU" sz="2100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субъе</a:t>
            </a:r>
            <a:r>
              <a:rPr lang="ru-RU" sz="21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100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ктных</a:t>
            </a:r>
            <a:r>
              <a:rPr lang="ru-RU" sz="21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21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отношений, </a:t>
            </a:r>
            <a:r>
              <a:rPr lang="ru-RU" sz="21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ответственной   взаимозависимости,</a:t>
            </a:r>
            <a:r>
              <a:rPr lang="ru-RU" sz="21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которые</a:t>
            </a: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Условные обозначения </a:t>
            </a:r>
            <a:r>
              <a:rPr lang="ru-RU" sz="2200" u="sng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рис.1, </a:t>
            </a:r>
            <a:r>
              <a:rPr lang="ru-RU" sz="2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см. ниже.</a:t>
            </a:r>
            <a:endParaRPr lang="ru-RU" sz="2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60" y="908720"/>
            <a:ext cx="6065837" cy="428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32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365104"/>
            <a:ext cx="8640960" cy="2376264"/>
          </a:xfrm>
          <a:solidFill>
            <a:srgbClr val="FFFFFF"/>
          </a:solidFill>
        </p:spPr>
        <p:txBody>
          <a:bodyPr/>
          <a:lstStyle/>
          <a:p>
            <a:endParaRPr lang="ru-RU" sz="8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1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Особую </a:t>
            </a:r>
            <a:r>
              <a:rPr lang="ru-RU" sz="21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роль  </a:t>
            </a:r>
            <a:r>
              <a:rPr lang="ru-RU" sz="21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здесь </a:t>
            </a:r>
            <a:r>
              <a:rPr lang="ru-RU" sz="21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играют   ресурсы   информационно-</a:t>
            </a:r>
            <a:r>
              <a:rPr lang="ru-RU" sz="215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психичес</a:t>
            </a:r>
            <a:r>
              <a:rPr lang="ru-RU" sz="21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-ких </a:t>
            </a:r>
            <a:r>
              <a:rPr lang="ru-RU" sz="21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свойств темперамента. </a:t>
            </a:r>
            <a:br>
              <a:rPr lang="ru-RU" sz="21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1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 ресурсы  </a:t>
            </a:r>
            <a:r>
              <a:rPr lang="ru-RU" sz="21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информационно-психических </a:t>
            </a:r>
            <a:r>
              <a:rPr lang="ru-RU" sz="21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свойств  пар </a:t>
            </a:r>
            <a:r>
              <a:rPr lang="ru-RU" sz="215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подти-пов</a:t>
            </a:r>
            <a:r>
              <a:rPr lang="ru-RU" sz="21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21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темперамента дают  возможность эффективно  </a:t>
            </a:r>
            <a:r>
              <a:rPr lang="ru-RU" sz="21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использовать </a:t>
            </a:r>
            <a:r>
              <a:rPr lang="ru-RU" sz="21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командной  </a:t>
            </a:r>
            <a:r>
              <a:rPr lang="ru-RU" sz="21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работе (</a:t>
            </a:r>
            <a:r>
              <a:rPr lang="ru-RU" sz="21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совместной  деятельности)  </a:t>
            </a:r>
            <a:r>
              <a:rPr lang="ru-RU" sz="21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проявление </a:t>
            </a:r>
            <a:r>
              <a:rPr lang="ru-RU" sz="215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законо</a:t>
            </a:r>
            <a:r>
              <a:rPr lang="ru-RU" sz="21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-мерностей </a:t>
            </a:r>
            <a:r>
              <a:rPr lang="ru-RU" sz="21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социальной   гравитации (</a:t>
            </a:r>
            <a:r>
              <a:rPr lang="ru-RU" sz="21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рис. </a:t>
            </a:r>
            <a:r>
              <a:rPr lang="ru-RU" sz="21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 и 3).</a:t>
            </a:r>
            <a:endParaRPr lang="ru-RU" sz="2150" b="1" dirty="0">
              <a:solidFill>
                <a:schemeClr val="accent5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92488"/>
          </a:xfrm>
          <a:solidFill>
            <a:srgbClr val="FFFFFF"/>
          </a:solidFill>
        </p:spPr>
        <p:txBody>
          <a:bodyPr/>
          <a:lstStyle/>
          <a:p>
            <a:pPr algn="just"/>
            <a:r>
              <a:rPr lang="ru-RU" sz="1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000" i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310779"/>
              </p:ext>
            </p:extLst>
          </p:nvPr>
        </p:nvGraphicFramePr>
        <p:xfrm>
          <a:off x="251520" y="116632"/>
          <a:ext cx="6324599" cy="450367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24899"/>
                <a:gridCol w="5399700"/>
              </a:tblGrid>
              <a:tr h="38164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b="1" cap="all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0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b="1" cap="all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800" b="1" cap="all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b="1" cap="all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endParaRPr lang="ru-RU" sz="18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b="1" cap="all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</a:t>
                      </a:r>
                      <a:endParaRPr lang="ru-RU" sz="18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8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  II, </a:t>
                      </a:r>
                      <a:r>
                        <a:rPr lang="ru-RU" sz="1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III,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II,  -III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265" marR="66265" marT="0" marB="0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b="1" cap="all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</a:t>
                      </a:r>
                      <a:r>
                        <a:rPr lang="ru-RU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росоциальная</a:t>
                      </a:r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направленность деятельности (II, III, IV)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ru-RU" sz="1800" b="1" cap="all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lang="ru-RU" sz="1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социальная </a:t>
                      </a:r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направленность деятельности (-II, </a:t>
                      </a:r>
                      <a:endParaRPr lang="ru-RU" sz="18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III)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ru-RU" sz="1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Отсутствие </a:t>
                      </a:r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совместной деятельности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ru-RU" sz="1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Возрастающая </a:t>
                      </a:r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эффективность совместной деятельности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IV     </a:t>
                      </a:r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Уровни социально-психологического развития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8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6265" marR="66265" marT="0" marB="0">
                    <a:blipFill>
                      <a:blip r:embed="rId3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04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256584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о-первых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с сотрудниками, относящимися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к 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группам-командам,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ядра которых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образуют аналогичные каре, где сотрудники, принадлежащие к одной паре могут продуктивно участвовать в групповом взаимодействии, используя потенциал групповой совместимости, с сотрудниками, относящимися к оставшимся трем  парам (см. рис 2, выделено курсивом и рис. 3, выделено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курсивом и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цветом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*). </a:t>
            </a:r>
          </a:p>
          <a:p>
            <a:pPr marL="0" indent="0" algn="just">
              <a:buNone/>
            </a:pPr>
            <a:r>
              <a:rPr lang="ru-RU" sz="21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 Цвета  </a:t>
            </a:r>
            <a:r>
              <a:rPr lang="ru-RU" sz="2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заливок, в модели обозначают принадлежность тех или иных пар подтипов темперамента к группам-командам, относящимся к соответствующим каре: </a:t>
            </a:r>
            <a:endParaRPr lang="ru-RU" sz="2100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1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ru-RU" sz="2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синий - группа-команда </a:t>
            </a:r>
            <a:r>
              <a:rPr lang="ru-RU" sz="21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«Каре </a:t>
            </a:r>
            <a:r>
              <a:rPr lang="en-US" sz="21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1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»; </a:t>
            </a:r>
          </a:p>
          <a:p>
            <a:pPr marL="0" indent="0" algn="just">
              <a:buNone/>
            </a:pPr>
            <a:r>
              <a:rPr lang="ru-RU" sz="21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2)  </a:t>
            </a:r>
            <a:r>
              <a:rPr lang="ru-RU" sz="2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зеленый - группа-команда «Каре </a:t>
            </a:r>
            <a:r>
              <a:rPr lang="en-US" sz="21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ru-RU" sz="21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»;   </a:t>
            </a:r>
          </a:p>
          <a:p>
            <a:pPr marL="0" indent="0" algn="just">
              <a:buNone/>
            </a:pPr>
            <a:r>
              <a:rPr lang="ru-RU" sz="21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ru-RU" sz="21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красный - группа-команда «Каре </a:t>
            </a:r>
            <a:r>
              <a:rPr lang="en-US" sz="21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III</a:t>
            </a:r>
            <a:r>
              <a:rPr lang="ru-RU" sz="21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»; 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1512168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Данная  </a:t>
            </a:r>
            <a:r>
              <a:rPr lang="ru-RU" sz="23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эффективность</a:t>
            </a:r>
            <a:r>
              <a:rPr lang="ru-RU" sz="23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в  </a:t>
            </a:r>
            <a:r>
              <a:rPr lang="ru-RU" sz="23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одних </a:t>
            </a:r>
            <a:r>
              <a:rPr lang="ru-RU" sz="23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случаях</a:t>
            </a:r>
            <a:r>
              <a:rPr lang="ru-RU" sz="23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3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определяется   </a:t>
            </a:r>
            <a:r>
              <a:rPr lang="ru-RU" sz="23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непо-средственным</a:t>
            </a:r>
            <a:r>
              <a:rPr lang="ru-RU" sz="23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взаимодействием  как  </a:t>
            </a:r>
            <a:r>
              <a:rPr lang="ru-RU" sz="23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групповым, </a:t>
            </a:r>
            <a:r>
              <a:rPr lang="ru-RU" sz="23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  </a:t>
            </a:r>
            <a:r>
              <a:rPr lang="ru-RU" sz="23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3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диад-</a:t>
            </a:r>
            <a:r>
              <a:rPr lang="ru-RU" sz="23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ным</a:t>
            </a:r>
            <a:r>
              <a:rPr lang="ru-RU" sz="23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в других же случаях – через третьих лиц. </a:t>
            </a:r>
            <a: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sz="23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этом продуктивное</a:t>
            </a:r>
            <a:r>
              <a:rPr lang="ru-RU" sz="225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взаимодействие </a:t>
            </a:r>
            <a:r>
              <a:rPr lang="ru-RU" sz="225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может осуществляться</a:t>
            </a:r>
            <a:r>
              <a:rPr lang="ru-RU" sz="225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sz="225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56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772816"/>
            <a:ext cx="8640960" cy="4968552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о-вторых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избирательно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взаимодействовать:</a:t>
            </a:r>
          </a:p>
          <a:p>
            <a:pPr marL="0" indent="0" algn="just">
              <a:buNone/>
            </a:pP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 Непосредственно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сотрудниками, относящимися к двум </a:t>
            </a:r>
            <a:r>
              <a:rPr lang="ru-RU" sz="230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дру-гим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командам (ядра которых образуют соответствующие каре), где  участники  взаимодействия,  входящие  в  одну  пару могут продуктивно сотрудничать в </a:t>
            </a:r>
            <a:r>
              <a:rPr lang="ru-RU" sz="230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диадном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взаимодействии, </a:t>
            </a:r>
            <a:r>
              <a:rPr lang="ru-RU" sz="230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исполь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-зуя потенциал </a:t>
            </a:r>
            <a:r>
              <a:rPr lang="ru-RU" sz="230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диадной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совместимости:</a:t>
            </a:r>
          </a:p>
          <a:p>
            <a:pPr marL="0" indent="0" algn="just">
              <a:buNone/>
            </a:pP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 с двумя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сотрудниками 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одной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команды;</a:t>
            </a:r>
          </a:p>
          <a:p>
            <a:pPr marL="0" indent="0" algn="just">
              <a:buNone/>
            </a:pP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с одним сотрудником другой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команды.</a:t>
            </a:r>
          </a:p>
          <a:p>
            <a:pPr marL="0" indent="0" algn="just">
              <a:buNone/>
            </a:pP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 Опосредованно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то есть через  сотрудников, указанных в пункте «1)», с сотрудниками, относящимися к командам (ядра которых образуют соответствующие каре), где эти сотрудники,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входящие   в  одну   пару  (относящуюся  к  иному  каре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могут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1656184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1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21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желтый - группа-команда «Каре </a:t>
            </a:r>
            <a:r>
              <a:rPr lang="en-US" sz="21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ru-RU" sz="21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».</a:t>
            </a:r>
            <a:r>
              <a:rPr lang="ru-RU" sz="21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1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1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этом показывается использование особенностей потенциалов: </a:t>
            </a:r>
            <a:br>
              <a:rPr lang="ru-RU" sz="21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1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 </a:t>
            </a:r>
            <a:r>
              <a:rPr lang="ru-RU" sz="21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групповой совместимости (ГС); </a:t>
            </a:r>
            <a:br>
              <a:rPr lang="ru-RU" sz="21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1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</a:t>
            </a:r>
            <a:r>
              <a:rPr lang="ru-RU" sz="2100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диадной</a:t>
            </a:r>
            <a:r>
              <a:rPr lang="ru-RU" sz="21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совместимости (ДС);</a:t>
            </a:r>
            <a:br>
              <a:rPr lang="ru-RU" sz="21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1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в) </a:t>
            </a:r>
            <a:r>
              <a:rPr lang="ru-RU" sz="21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креативной совместимости (КС).</a:t>
            </a:r>
          </a:p>
        </p:txBody>
      </p:sp>
    </p:spTree>
    <p:extLst>
      <p:ext uri="{BB962C8B-B14F-4D97-AF65-F5344CB8AC3E}">
        <p14:creationId xmlns:p14="http://schemas.microsoft.com/office/powerpoint/2010/main" val="141197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A0F8C-D45B-4360-A78B-D9BFF370972C}" type="slidenum">
              <a:rPr lang="ru-RU" smtClean="0"/>
              <a:pPr/>
              <a:t>16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769376"/>
              </p:ext>
            </p:extLst>
          </p:nvPr>
        </p:nvGraphicFramePr>
        <p:xfrm>
          <a:off x="107506" y="116637"/>
          <a:ext cx="8928989" cy="66824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6980"/>
                <a:gridCol w="556980"/>
                <a:gridCol w="556980"/>
                <a:gridCol w="556980"/>
                <a:gridCol w="556980"/>
                <a:gridCol w="557940"/>
                <a:gridCol w="557940"/>
                <a:gridCol w="561794"/>
                <a:gridCol w="557940"/>
                <a:gridCol w="557940"/>
                <a:gridCol w="557940"/>
                <a:gridCol w="557940"/>
                <a:gridCol w="557940"/>
                <a:gridCol w="558905"/>
                <a:gridCol w="558905"/>
                <a:gridCol w="558905"/>
              </a:tblGrid>
              <a:tr h="526956">
                <a:tc gridSpan="1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ГРУППЫ-КОМАНДЫ, ВЗАИМОДЕЙСТВУЮЩИЕ НА БАЗЕ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ИНФОРМАЦИОННО-ПСИХИЧЕСКИХ СВОЙСТВ ТЕМПЕРАМЕНТА</a:t>
                      </a:r>
                      <a:endParaRPr lang="ru-RU" sz="1600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26530"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</a:t>
                      </a:r>
                      <a:r>
                        <a:rPr lang="ru-RU" sz="1400" i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потенциалом групповой </a:t>
                      </a:r>
                      <a:r>
                        <a:rPr lang="ru-RU" sz="1400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совместимости и образующие </a:t>
                      </a:r>
                      <a:r>
                        <a:rPr lang="ru-RU" sz="1400" i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группу-команду</a:t>
                      </a:r>
                      <a:r>
                        <a:rPr lang="ru-RU" sz="1400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ядро которой составляет «Каре I»</a:t>
                      </a:r>
                      <a:endParaRPr lang="ru-RU" sz="1400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</a:t>
                      </a:r>
                      <a:r>
                        <a:rPr lang="ru-RU" sz="1400" b="1" i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потенциалом групповой </a:t>
                      </a: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совместимости и </a:t>
                      </a:r>
                      <a:r>
                        <a:rPr lang="ru-RU" sz="1400" b="1" i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образующие группу-команду</a:t>
                      </a: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ядро которой составляет «Каре II»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6467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28182"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</a:t>
                      </a:r>
                      <a:r>
                        <a:rPr lang="ru-RU" sz="1100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потенциалом </a:t>
                      </a:r>
                      <a:r>
                        <a:rPr lang="ru-RU" sz="1100" dirty="0" err="1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диадной</a:t>
                      </a:r>
                      <a:r>
                        <a:rPr lang="ru-RU" sz="1100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совместимости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 соответствующей </a:t>
                      </a:r>
                      <a:r>
                        <a:rPr lang="ru-RU" sz="1100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парой, входящей в каре </a:t>
                      </a:r>
                      <a:endParaRPr lang="ru-RU" sz="1100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потенциалом </a:t>
                      </a:r>
                      <a:r>
                        <a:rPr lang="ru-RU" sz="1100" b="1" dirty="0" err="1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диадной</a:t>
                      </a: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совместимости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 соответствующей парой, входящей в каре </a:t>
                      </a:r>
                      <a:endParaRPr lang="ru-RU" sz="11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66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66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8182"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потенциалом </a:t>
                      </a: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креативной </a:t>
                      </a:r>
                      <a:r>
                        <a:rPr lang="ru-RU" sz="11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совместимости </a:t>
                      </a:r>
                      <a:endParaRPr lang="ru-RU" sz="1100" b="1" dirty="0" smtClean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 соответствующей </a:t>
                      </a:r>
                      <a:r>
                        <a:rPr lang="ru-RU" sz="11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парой, входящей в каре </a:t>
                      </a:r>
                      <a:endParaRPr lang="ru-RU" sz="11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потенциалом </a:t>
                      </a: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креативной </a:t>
                      </a:r>
                      <a:r>
                        <a:rPr lang="ru-RU" sz="11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совместимости </a:t>
                      </a:r>
                      <a:endParaRPr lang="ru-RU" sz="1100" b="1" dirty="0" smtClean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 соответствующей </a:t>
                      </a:r>
                      <a:r>
                        <a:rPr lang="ru-RU" sz="11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парой, входящей в каре</a:t>
                      </a:r>
                      <a:endParaRPr lang="ru-RU" sz="11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66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66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66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66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66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26530"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потенциалом </a:t>
                      </a:r>
                      <a:r>
                        <a:rPr lang="ru-RU" sz="1400" b="1" i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групповой </a:t>
                      </a: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совместимости и образующие </a:t>
                      </a:r>
                      <a:r>
                        <a:rPr lang="ru-RU" sz="1400" b="1" i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группу-команду</a:t>
                      </a: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ядро которой составляет «Каре III»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</a:t>
                      </a:r>
                      <a:r>
                        <a:rPr lang="ru-RU" sz="1400" b="1" i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потенциалом групповой </a:t>
                      </a: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совместимости и образующие </a:t>
                      </a:r>
                      <a:r>
                        <a:rPr lang="ru-RU" sz="1400" b="1" i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группу-команду</a:t>
                      </a: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ядро которой составляет «Каре IV»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6648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5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5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57571"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потенциалом </a:t>
                      </a:r>
                      <a:r>
                        <a:rPr lang="ru-RU" sz="1100" b="1" dirty="0" err="1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диадной</a:t>
                      </a: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1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совместимости </a:t>
                      </a:r>
                      <a:endParaRPr lang="ru-RU" sz="1100" b="1" dirty="0" smtClean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 соответствующей </a:t>
                      </a:r>
                      <a:r>
                        <a:rPr lang="ru-RU" sz="11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парой, входящей в каре </a:t>
                      </a:r>
                      <a:endParaRPr lang="ru-RU" sz="11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потенциалом </a:t>
                      </a:r>
                      <a:r>
                        <a:rPr lang="ru-RU" sz="1100" b="1" dirty="0" err="1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диадной</a:t>
                      </a: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совместимости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 соответствующей парой, входящей в каре </a:t>
                      </a:r>
                      <a:endParaRPr lang="ru-RU" sz="11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66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866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8182"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потенциалом креативной совместимости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 соответствующей парой, входящей в каре </a:t>
                      </a:r>
                      <a:endParaRPr lang="ru-RU" sz="11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Пары, обладающие потенциалом креативной совместимости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 соответствующей парой, входящей в каре </a:t>
                      </a:r>
                      <a:endParaRPr lang="ru-RU" sz="11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66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866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790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790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790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200" b="1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cap="all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200" b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95310">
                <a:tc gridSpan="1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dirty="0" smtClean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dirty="0" smtClean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dirty="0" smtClean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dirty="0" smtClean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 smtClean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b="1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РИС. 2 </a:t>
                      </a:r>
                      <a:r>
                        <a:rPr lang="ru-RU" sz="1500" b="1" dirty="0" smtClean="0">
                          <a:solidFill>
                            <a:schemeClr val="bg2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МОДЕЛЬ ПРИМЕНЕНИЯ ЗАКОНОМЕРНОСТЕЙ СОЦИАЛЬНОЙ  ГРАВИТАЦИИ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250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9867" marR="29867" marT="0" marB="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15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6381328"/>
            <a:ext cx="8784976" cy="360040"/>
          </a:xfrm>
          <a:solidFill>
            <a:srgbClr val="FFFFFF"/>
          </a:solidFill>
        </p:spPr>
        <p:txBody>
          <a:bodyPr/>
          <a:lstStyle/>
          <a:p>
            <a:pPr marL="0" indent="0" algn="ctr">
              <a:buNone/>
            </a:pPr>
            <a:r>
              <a:rPr lang="ru-RU" sz="15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РИС. </a:t>
            </a:r>
            <a:r>
              <a:rPr lang="ru-RU" sz="1500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3 МОДЕЛЬ ПРИМЕНЕНИЯ ЗАКОНОМЕРНОСТЕЙ СОЦИАЛЬНОЙ  ГРАВИТАЦИИ</a:t>
            </a:r>
            <a:endParaRPr lang="ru-RU" sz="1500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328592"/>
          </a:xfrm>
          <a:solidFill>
            <a:srgbClr val="FFFFFF"/>
          </a:solidFill>
        </p:spPr>
        <p:txBody>
          <a:bodyPr/>
          <a:lstStyle/>
          <a:p>
            <a:pPr marL="0" indent="0"/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173538" y="2057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115661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* Цвета  заливок  обозначают принадлежность тех или иных пар подтипов темперамента к группам-командам (синий - группа-команда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зеленый - группа-команда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II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красный - группа-команда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III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желтый - группа-команда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IV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).</a:t>
            </a:r>
            <a:endParaRPr kumimoji="0" 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** При этом показывается использование потенциалов групповой совместимости (ГС), </a:t>
            </a:r>
            <a:r>
              <a:rPr kumimoji="0" lang="ru-RU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диадной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совместимости (ДС) и креативной совместимости (КС).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962607"/>
              </p:ext>
            </p:extLst>
          </p:nvPr>
        </p:nvGraphicFramePr>
        <p:xfrm>
          <a:off x="179512" y="116632"/>
          <a:ext cx="8784971" cy="625419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48072"/>
                <a:gridCol w="637715"/>
                <a:gridCol w="582305"/>
                <a:gridCol w="489007"/>
                <a:gridCol w="582305"/>
                <a:gridCol w="489007"/>
                <a:gridCol w="582305"/>
                <a:gridCol w="489007"/>
                <a:gridCol w="582305"/>
                <a:gridCol w="489007"/>
                <a:gridCol w="582305"/>
                <a:gridCol w="489007"/>
                <a:gridCol w="582305"/>
                <a:gridCol w="408196"/>
                <a:gridCol w="80811"/>
                <a:gridCol w="582305"/>
                <a:gridCol w="489007"/>
              </a:tblGrid>
              <a:tr h="245609"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Группа-команда «Каре </a:t>
                      </a:r>
                      <a:r>
                        <a:rPr lang="en-US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ru-RU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»</a:t>
                      </a:r>
                      <a:endParaRPr lang="ru-RU" sz="1700" b="1" i="1" u="sng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Группа-команда  «Каре </a:t>
                      </a:r>
                      <a:r>
                        <a:rPr lang="en-US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II</a:t>
                      </a:r>
                      <a:r>
                        <a:rPr lang="ru-RU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»</a:t>
                      </a:r>
                      <a:endParaRPr lang="ru-RU" sz="1700" b="1" i="1" u="sng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241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1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9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8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16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2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10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7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15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149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</a:tr>
              <a:tr h="224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i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</a:tr>
              <a:tr h="2149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</a:tr>
              <a:tr h="2149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</a:tr>
              <a:tr h="224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</a:tr>
              <a:tr h="2149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</a:tr>
              <a:tr h="2149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</a:tr>
              <a:tr h="224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</a:tr>
              <a:tr h="224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</a:tr>
              <a:tr h="224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</a:tr>
              <a:tr h="224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</a:tr>
              <a:tr h="224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</a:tr>
              <a:tr h="214907"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Группа-команда   «Каре </a:t>
                      </a:r>
                      <a:r>
                        <a:rPr lang="en-US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III</a:t>
                      </a:r>
                      <a:r>
                        <a:rPr lang="ru-RU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»</a:t>
                      </a:r>
                      <a:endParaRPr lang="ru-RU" sz="1700" b="1" i="1" u="sng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Группа-команда   «Каре </a:t>
                      </a:r>
                      <a:r>
                        <a:rPr lang="en-US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IV</a:t>
                      </a:r>
                      <a:r>
                        <a:rPr lang="ru-RU" sz="1700" b="1" i="1" u="sng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»</a:t>
                      </a:r>
                      <a:endParaRPr lang="ru-RU" sz="1700" b="1" i="1" u="sng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241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3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11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6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14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4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12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5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Пара 13</a:t>
                      </a:r>
                      <a:endParaRPr lang="ru-RU" sz="1400" b="1" i="1" dirty="0"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149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ГС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</a:tr>
              <a:tr h="224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</a:tr>
              <a:tr h="2149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i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</a:tr>
              <a:tr h="2149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ДС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</a:tr>
              <a:tr h="224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</a:tr>
              <a:tr h="2149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FF"/>
                    </a:solidFill>
                  </a:tcPr>
                </a:tc>
              </a:tr>
              <a:tr h="2149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КС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noFill/>
                  </a:tcPr>
                </a:tc>
              </a:tr>
              <a:tr h="224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</a:tr>
              <a:tr h="224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</a:tr>
              <a:tr h="224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</a:tr>
              <a:tr h="224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</a:tr>
              <a:tr h="2241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B7DC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9336" marR="49336" marT="0" marB="0">
                    <a:solidFill>
                      <a:srgbClr val="5FF9B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1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4149080"/>
            <a:ext cx="8640960" cy="2592288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с тремя участниками из другой команды  (ядра  которых 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образуют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соответствующие каре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г) с двумя участниками из третьей команды (ядро  которой 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образует 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соответствующее каре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 этом использование модели</a:t>
            </a:r>
            <a:r>
              <a:rPr lang="ru-RU" sz="23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применения  закономерностей социальной гравитации обусловливает адекватное применение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4176464"/>
          </a:xfrm>
          <a:solidFill>
            <a:srgbClr val="FFFFFF"/>
          </a:solidFill>
        </p:spPr>
        <p:txBody>
          <a:bodyPr/>
          <a:lstStyle/>
          <a:p>
            <a: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продуктивно   сотрудничать  в  групповом взаимодействии, </a:t>
            </a:r>
            <a:r>
              <a:rPr lang="ru-RU" sz="23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</a:t>
            </a:r>
            <a:r>
              <a:rPr lang="ru-RU" sz="23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-пользуя   потенциал  групповой  совместимости   </a:t>
            </a:r>
            <a:r>
              <a:rPr lang="ru-RU" sz="23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команды</a:t>
            </a:r>
            <a:r>
              <a:rPr lang="ru-RU" sz="23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яд-</a:t>
            </a:r>
            <a:r>
              <a:rPr lang="ru-RU" sz="23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ро</a:t>
            </a:r>
            <a:r>
              <a:rPr lang="ru-RU" sz="23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которой </a:t>
            </a:r>
            <a:r>
              <a:rPr lang="ru-RU" sz="23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образует данное </a:t>
            </a:r>
            <a:r>
              <a:rPr lang="ru-RU" sz="23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каре. </a:t>
            </a:r>
            <a:br>
              <a:rPr lang="ru-RU" sz="23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-третьих</a:t>
            </a:r>
            <a: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избирательно </a:t>
            </a: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взаимодействовать,  с  сотрудниками</a:t>
            </a:r>
            <a: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относящимися </a:t>
            </a: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ко  всем   командам   </a:t>
            </a:r>
            <a: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ядра   которых  образуют  соответствующие   </a:t>
            </a:r>
            <a: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каре),  </a:t>
            </a: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где   </a:t>
            </a:r>
            <a: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участники</a:t>
            </a: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входящие   в   одну  </a:t>
            </a:r>
            <a: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пару </a:t>
            </a: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могут </a:t>
            </a:r>
            <a: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продуктивно </a:t>
            </a: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сотрудничать в  </a:t>
            </a:r>
            <a: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креативном </a:t>
            </a:r>
            <a:r>
              <a:rPr lang="ru-RU" sz="23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</a:t>
            </a: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-действии,  </a:t>
            </a:r>
            <a: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используя </a:t>
            </a: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потенциал  креативной  совместимости</a:t>
            </a:r>
            <a: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  </a:t>
            </a:r>
            <a: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 одним из участников, </a:t>
            </a: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принадлежащим  к  команде  </a:t>
            </a:r>
            <a:r>
              <a:rPr lang="ru-RU" sz="23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участ-ника</a:t>
            </a:r>
            <a: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ядро </a:t>
            </a:r>
            <a: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которой образует то же каре; </a:t>
            </a: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с тремя участниками  одной из оставшихся </a:t>
            </a: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команд</a:t>
            </a:r>
            <a: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ядра ко-</a:t>
            </a:r>
            <a:r>
              <a:rPr lang="ru-RU" sz="23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торых</a:t>
            </a:r>
            <a:r>
              <a:rPr lang="ru-RU" sz="23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образуют соответствующие каре; </a:t>
            </a:r>
          </a:p>
        </p:txBody>
      </p:sp>
    </p:spTree>
    <p:extLst>
      <p:ext uri="{BB962C8B-B14F-4D97-AF65-F5344CB8AC3E}">
        <p14:creationId xmlns:p14="http://schemas.microsoft.com/office/powerpoint/2010/main" val="12502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476672"/>
            <a:ext cx="8640960" cy="6192688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r>
              <a:rPr lang="ru-RU" sz="22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Таким образом, инструментальные возможности Технологии </a:t>
            </a:r>
            <a:r>
              <a:rPr lang="ru-RU" sz="225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по-зволяют</a:t>
            </a:r>
            <a:r>
              <a:rPr lang="ru-RU" sz="22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наряду с формированием единства приоритетов </a:t>
            </a:r>
            <a:r>
              <a:rPr lang="ru-RU" sz="225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фун-кциональной</a:t>
            </a:r>
            <a:r>
              <a:rPr lang="ru-RU" sz="22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деятельности и согласованности функционально-ролевых ожиданий, создавать еще одно значимое условие </a:t>
            </a:r>
            <a:r>
              <a:rPr lang="ru-RU" sz="225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эффе-ктивной</a:t>
            </a:r>
            <a:r>
              <a:rPr lang="ru-RU" sz="22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командной работы, которое </a:t>
            </a:r>
            <a:r>
              <a:rPr lang="ru-RU" sz="22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обеспечивает: а) </a:t>
            </a:r>
            <a:r>
              <a:rPr lang="ru-RU" sz="225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согласо-ванность</a:t>
            </a:r>
            <a:r>
              <a:rPr lang="ru-RU" sz="22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5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личностно-ролевых ожиданий в команде любого </a:t>
            </a:r>
            <a:r>
              <a:rPr lang="ru-RU" sz="225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формата; </a:t>
            </a:r>
            <a:r>
              <a:rPr lang="ru-RU" sz="22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равные </a:t>
            </a:r>
            <a:r>
              <a:rPr lang="ru-RU" sz="225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возможности продуктивной совместной </a:t>
            </a:r>
            <a:r>
              <a:rPr lang="ru-RU" sz="22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деятельности (см</a:t>
            </a:r>
            <a:r>
              <a:rPr lang="ru-RU" sz="225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рис</a:t>
            </a:r>
            <a:r>
              <a:rPr lang="ru-RU" sz="22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3,  выделено </a:t>
            </a:r>
            <a:r>
              <a:rPr lang="ru-RU" sz="225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цветом</a:t>
            </a:r>
            <a:r>
              <a:rPr lang="ru-RU" sz="22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25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каждому участнику </a:t>
            </a:r>
            <a:r>
              <a:rPr lang="ru-RU" sz="22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командного  </a:t>
            </a:r>
            <a:r>
              <a:rPr lang="ru-RU" sz="225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взаимодействия</a:t>
            </a:r>
            <a:r>
              <a:rPr lang="ru-RU" sz="22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25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2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2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целом это способствует созданию в социуме адекватных условий для реализации </a:t>
            </a:r>
            <a:r>
              <a:rPr lang="ru-RU" sz="22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ПЖС </a:t>
            </a:r>
            <a:r>
              <a:rPr lang="ru-RU" sz="22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 только в профессиональной сфере, а и во </a:t>
            </a:r>
            <a:r>
              <a:rPr lang="ru-RU" sz="225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внутриличностной</a:t>
            </a:r>
            <a:r>
              <a:rPr lang="ru-RU" sz="22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и межличностной  сферах </a:t>
            </a:r>
            <a:r>
              <a:rPr lang="ru-RU" sz="22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жизнедеятельности  </a:t>
            </a:r>
            <a:r>
              <a:rPr lang="ru-RU" sz="22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человека. </a:t>
            </a:r>
            <a:endParaRPr lang="ru-RU" sz="225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2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Тем </a:t>
            </a:r>
            <a:r>
              <a:rPr lang="ru-RU" sz="22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самым обусловливается возможность применения </a:t>
            </a:r>
            <a:r>
              <a:rPr lang="ru-RU" sz="22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лично-</a:t>
            </a:r>
            <a:r>
              <a:rPr lang="ru-RU" sz="225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стных</a:t>
            </a:r>
            <a:r>
              <a:rPr lang="ru-RU" sz="22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ресурсов с целью оптимизация самореализации</a:t>
            </a:r>
            <a:r>
              <a:rPr lang="ru-RU" sz="22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250" dirty="0"/>
              <a:t> </a:t>
            </a:r>
            <a:r>
              <a:rPr lang="ru-RU" sz="22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Более подробно данные </a:t>
            </a:r>
            <a:r>
              <a:rPr lang="ru-RU" sz="22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ресурсы </a:t>
            </a:r>
            <a:r>
              <a:rPr lang="ru-RU" sz="22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раскрываются </a:t>
            </a:r>
            <a:r>
              <a:rPr lang="ru-RU" sz="225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250" b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последующих </a:t>
            </a:r>
            <a:r>
              <a:rPr lang="ru-RU" sz="22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занятиях.</a:t>
            </a:r>
          </a:p>
          <a:p>
            <a:pPr marL="0" indent="0" algn="just">
              <a:buNone/>
            </a:pPr>
            <a:endParaRPr lang="ru-RU" sz="2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225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2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40960" cy="432048"/>
          </a:xfrm>
          <a:solidFill>
            <a:srgbClr val="FFFFFF"/>
          </a:solidFill>
        </p:spPr>
        <p:txBody>
          <a:bodyPr/>
          <a:lstStyle/>
          <a:p>
            <a:pPr algn="just"/>
            <a:r>
              <a:rPr lang="ru-RU" sz="23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интеллектуального </a:t>
            </a:r>
            <a:r>
              <a:rPr lang="ru-RU" sz="23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потенциала</a:t>
            </a:r>
            <a:r>
              <a:rPr lang="ru-RU" sz="225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483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7868"/>
            <a:ext cx="8107264" cy="924868"/>
          </a:xfrm>
          <a:solidFill>
            <a:srgbClr val="FFFFFF"/>
          </a:solidFill>
        </p:spPr>
        <p:txBody>
          <a:bodyPr/>
          <a:lstStyle/>
          <a:p>
            <a:r>
              <a:rPr lang="en-US" sz="23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sz="23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ОСНОВНЫЕ СФЕРЫ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ЖИЗНЕДЕЯТЕЛЬНОСТИ</a:t>
            </a:r>
            <a:r>
              <a:rPr lang="en-US" sz="24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400" kern="12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96752"/>
            <a:ext cx="8795580" cy="5472608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Вектором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приложения одаренности личностными ресурсами является реализация персональной жизненной стратегии (ПЖС) в профессиональной сфере, </a:t>
            </a:r>
            <a:r>
              <a:rPr lang="ru-RU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внутриличностной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и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меж-личностной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сферах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жизнедеятельности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см. рис.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flipV="1">
            <a:off x="7086600" y="6202681"/>
            <a:ext cx="1905000" cy="45719"/>
          </a:xfrm>
        </p:spPr>
        <p:txBody>
          <a:bodyPr/>
          <a:lstStyle/>
          <a:p>
            <a:r>
              <a:rPr lang="ru-RU" sz="2000" dirty="0" smtClean="0"/>
              <a:t> </a:t>
            </a:r>
            <a:fld id="{E808AF7F-2C3E-4123-BBF9-155F0CA03BDC}" type="slidenum">
              <a:rPr lang="ru-RU" sz="2000" smtClean="0"/>
              <a:pPr/>
              <a:t>2</a:t>
            </a:fld>
            <a:endParaRPr lang="ru-RU" sz="2000" dirty="0"/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142852"/>
            <a:ext cx="688316" cy="690113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08920"/>
            <a:ext cx="4968552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21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39963" y="142852"/>
            <a:ext cx="8035256" cy="780351"/>
          </a:xfrm>
          <a:solidFill>
            <a:srgbClr val="FFFFFF"/>
          </a:solidFill>
        </p:spPr>
        <p:txBody>
          <a:bodyPr/>
          <a:lstStyle/>
          <a:p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ru-RU" sz="2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1.1. </a:t>
            </a:r>
            <a:r>
              <a:rPr lang="ru-RU" sz="2200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ПРОФЕССИОНАЛЬНАЯ </a:t>
            </a:r>
            <a:r>
              <a:rPr lang="en-US" sz="2200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ru-RU" sz="2200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СФЕРА ЖИЗНЕДЕЯТЕЛЬНОСТИ</a:t>
            </a:r>
            <a:endParaRPr lang="ru-RU" sz="2200" kern="1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351" y="1052736"/>
            <a:ext cx="8786874" cy="5616624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r>
              <a:rPr lang="ru-RU" sz="2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профессиональной сфере жизнедеятельности реализуются ведущие жизненные цели-ценности (ЖЦЦ</a:t>
            </a:r>
            <a:r>
              <a:rPr lang="ru-RU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): </a:t>
            </a:r>
            <a:endParaRPr lang="ru-RU" sz="22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2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1.1.1. </a:t>
            </a:r>
            <a:r>
              <a:rPr lang="ru-RU" sz="22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«Интересная работа», </a:t>
            </a:r>
            <a:r>
              <a:rPr lang="ru-RU" sz="2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которая предполагает устойчивый интерес к работе как к процессу, способствующему повышению квалификации и практическому выполнению работы на уровне экспертной </a:t>
            </a:r>
            <a:r>
              <a:rPr lang="ru-RU" sz="2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квалификации</a:t>
            </a:r>
            <a:r>
              <a:rPr lang="ru-RU" sz="22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sz="2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1.1.2</a:t>
            </a:r>
            <a:r>
              <a:rPr lang="ru-RU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«Материально  </a:t>
            </a:r>
            <a:r>
              <a:rPr lang="ru-RU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обеспеченная  </a:t>
            </a:r>
            <a:r>
              <a:rPr lang="ru-RU" sz="2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жизнь», </a:t>
            </a:r>
            <a:r>
              <a:rPr lang="ru-RU" sz="2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которая предполагает стремление к минимизации  материальных трудностей, в том числе и путем увеличения вклада в результативность функциональной деятельности, повышая рентабельность своего </a:t>
            </a:r>
            <a:r>
              <a:rPr lang="ru-RU" sz="2200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фукционала</a:t>
            </a:r>
            <a:r>
              <a:rPr lang="ru-RU" sz="22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2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2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1.1.3</a:t>
            </a:r>
            <a:r>
              <a:rPr lang="ru-RU" sz="22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2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«Творчество», </a:t>
            </a:r>
            <a:r>
              <a:rPr lang="ru-RU" sz="2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которая предполагает созидательное отношение к функциональной деятельности, повышающее мастерство до уровня экспертной квалификации и закрепляемое технологиями (процедурами, методами и т.п</a:t>
            </a:r>
            <a:r>
              <a:rPr lang="ru-RU" sz="2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.).</a:t>
            </a:r>
            <a:r>
              <a:rPr lang="ru-RU" sz="22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2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142852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291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39963" y="142852"/>
            <a:ext cx="8035256" cy="780351"/>
          </a:xfrm>
          <a:solidFill>
            <a:srgbClr val="FFFFFF"/>
          </a:solidFill>
        </p:spPr>
        <p:txBody>
          <a:bodyPr/>
          <a:lstStyle/>
          <a:p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ru-RU" sz="2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1.2.</a:t>
            </a:r>
            <a:r>
              <a:rPr lang="ru-RU" sz="2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ВНУТРЛИЧНОСТ</a:t>
            </a:r>
            <a:r>
              <a:rPr lang="ru-RU" sz="2200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НАЯ </a:t>
            </a:r>
            <a:r>
              <a:rPr lang="en-US" sz="2200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ru-RU" sz="2200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СФЕРА ЖИЗНЕДЕЯТЕЛЬНОСТИ</a:t>
            </a:r>
            <a:endParaRPr lang="ru-RU" sz="2200" kern="1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351" y="1052736"/>
            <a:ext cx="8786874" cy="5616624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 </a:t>
            </a:r>
            <a:r>
              <a:rPr lang="ru-RU" sz="23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внутрличностной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сфере жизнедеятельности реализуются: </a:t>
            </a:r>
          </a:p>
          <a:p>
            <a:pPr marL="0" indent="0" algn="just">
              <a:buNone/>
            </a:pP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1.2.1</a:t>
            </a:r>
            <a:r>
              <a:rPr lang="ru-RU" sz="23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ЖЦЦ </a:t>
            </a:r>
            <a:r>
              <a:rPr lang="ru-RU" sz="23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«Познание», </a:t>
            </a:r>
            <a:r>
              <a:rPr lang="ru-RU" sz="23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которая предполагает: </a:t>
            </a:r>
            <a:endParaRPr lang="ru-RU" sz="2300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3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23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)стремление </a:t>
            </a:r>
            <a:r>
              <a:rPr lang="ru-RU" sz="23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расширению своего  образования, кругозора, общей культуры; </a:t>
            </a:r>
            <a:endParaRPr lang="ru-RU" sz="2300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3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sz="23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)повышение </a:t>
            </a:r>
            <a:r>
              <a:rPr lang="ru-RU" sz="23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интеллектуального потенциала; </a:t>
            </a:r>
            <a:endParaRPr lang="ru-RU" sz="2300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3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23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)создание </a:t>
            </a:r>
            <a:r>
              <a:rPr lang="ru-RU" sz="23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предпосылок к получению </a:t>
            </a:r>
            <a:r>
              <a:rPr lang="ru-RU" sz="23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профессиональной </a:t>
            </a:r>
            <a:r>
              <a:rPr lang="ru-RU" sz="2300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квалифи-кации</a:t>
            </a:r>
            <a:r>
              <a:rPr lang="ru-RU" sz="23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3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ее повышению до экспертного </a:t>
            </a:r>
            <a:r>
              <a:rPr lang="ru-RU" sz="23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уровня.</a:t>
            </a:r>
          </a:p>
          <a:p>
            <a:pPr marL="0" indent="0" algn="just">
              <a:buNone/>
            </a:pP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1.2.2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ЖЦЦ 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3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Уверенность  в  себе</a:t>
            </a:r>
            <a:r>
              <a:rPr lang="ru-RU" sz="23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», </a:t>
            </a:r>
            <a:r>
              <a:rPr lang="ru-RU" sz="23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которая предполагает </a:t>
            </a:r>
            <a:r>
              <a:rPr lang="ru-RU" sz="2300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свобо-ду</a:t>
            </a:r>
            <a:r>
              <a:rPr lang="ru-RU" sz="23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3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  внутренних  противоречий, сомнений, обеспечиваемую адекватным использованием психологических механизмов решения </a:t>
            </a:r>
            <a:r>
              <a:rPr lang="ru-RU" sz="2300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фрустрирующих</a:t>
            </a:r>
            <a:r>
              <a:rPr lang="ru-RU" sz="23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конфликтных и кризисных ситуаций, способствующих корректному обоснованию приоритетности задач, требующих решения в реальном </a:t>
            </a:r>
            <a:r>
              <a:rPr lang="ru-RU" sz="23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масштабе времени. </a:t>
            </a:r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142852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651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5085184"/>
            <a:ext cx="8640960" cy="1584176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1.2.5.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ЖЦЦ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«Здоровье»,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которая предполагает ориентацию на усвоение (принятие) ценностей, способствующих физическому и психическому здоровью, признанных в национальном и мировом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масштабах.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4968552"/>
          </a:xfrm>
          <a:solidFill>
            <a:srgbClr val="FDFFE1"/>
          </a:solidFill>
        </p:spPr>
        <p:txBody>
          <a:bodyPr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1.2.3. ЖЦЦ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Свобода как независимость в поступках и действиях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»,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которая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предполагает:</a:t>
            </a:r>
            <a:b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8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 адекватное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следование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конвенциальным  </a:t>
            </a:r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общечеловечес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-ким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национальным и групповым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нормам;</a:t>
            </a:r>
            <a:b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8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создание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предпосылок к произвольной ориентации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 ре-</a:t>
            </a:r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ализацию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жизненно важных интересов во всех сферах своей жизненной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стратегии.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1.2.4.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ЖЦЦ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Красота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природы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искусства», которая  пред-полагает   ориентацию  на  усвоение  (принятие)  ценностей  прекрасного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природе и искусстве, признанных в </a:t>
            </a:r>
            <a:r>
              <a:rPr lang="ru-RU" sz="2400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национа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-льном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мировом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масштабах. </a:t>
            </a:r>
            <a:b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4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14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36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39963" y="142852"/>
            <a:ext cx="8035256" cy="780351"/>
          </a:xfrm>
          <a:solidFill>
            <a:srgbClr val="FFFFFF"/>
          </a:solidFill>
        </p:spPr>
        <p:txBody>
          <a:bodyPr/>
          <a:lstStyle/>
          <a:p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ru-RU" sz="2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1.3.</a:t>
            </a:r>
            <a:r>
              <a:rPr lang="ru-RU" sz="2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МЕЖЛИЧНОСТ</a:t>
            </a:r>
            <a:r>
              <a:rPr lang="ru-RU" sz="2200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НАЯ </a:t>
            </a:r>
            <a:r>
              <a:rPr lang="en-US" sz="2200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kern="12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ru-RU" sz="2200" kern="12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СФЕРА ЖИЗНЕДЕЯТЕЛЬНОСТИ</a:t>
            </a:r>
            <a:endParaRPr lang="ru-RU" sz="2200" kern="12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351" y="1052736"/>
            <a:ext cx="8786874" cy="5616624"/>
          </a:xfrm>
          <a:solidFill>
            <a:srgbClr val="FFFFCC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межличностной сфере жизнедеятельности реализуются: 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1.3.1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ЖЦЦ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«Любовь»,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которая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предполагает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ориентацию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духовную и физическую взаимосвязь с любимым человеком, где значимо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доминирют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ru-RU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симпатия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близость, уважение, поддержка, стремление </a:t>
            </a:r>
            <a:endParaRPr lang="ru-RU" b="1" i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минимизации </a:t>
            </a:r>
            <a:r>
              <a:rPr lang="ru-RU" b="1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дистантности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 социальных и духовных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ценностях;</a:t>
            </a:r>
          </a:p>
          <a:p>
            <a:pPr marL="0" indent="0" algn="just">
              <a:buNone/>
            </a:pP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</a:t>
            </a:r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оптимизация партнерского </a:t>
            </a:r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взаимодействия. 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1.3.2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ЖЦЦ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«Счастливая семейная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жизнь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»,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которая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предполагает:</a:t>
            </a:r>
          </a:p>
          <a:p>
            <a:pPr marL="0" indent="0" algn="just">
              <a:buNone/>
            </a:pP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ориентацию на адекватное отношение к составу семьи, симпатию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близость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уважение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поддержку,  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стремление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к</a:t>
            </a:r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142852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9641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581128"/>
            <a:ext cx="8640960" cy="2016224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1.3.4.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ЖЦЦ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«Активная,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деятельную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жизнь»,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которая предполагает поддержание активной жизнедеятельности во всех ее сферах, оптимизируя с учетом </a:t>
            </a:r>
            <a:r>
              <a:rPr lang="ru-RU" b="1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дистантности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адекватной орбитам общения</a:t>
            </a:r>
            <a:r>
              <a:rPr lang="ru-RU" b="1" i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i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партнерское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взаимодействие по реализации целей-ценностей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4320480"/>
          </a:xfrm>
          <a:solidFill>
            <a:srgbClr val="FDFFE1"/>
          </a:solidFill>
        </p:spPr>
        <p:txBody>
          <a:bodyPr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сближению в социальных и духовных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ценностях;</a:t>
            </a:r>
            <a:b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8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оптимизацию партнерского взаимодействия, с учетом </a:t>
            </a:r>
            <a:r>
              <a:rPr lang="ru-RU" sz="2400" i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дистантности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соответствующей орбитам </a:t>
            </a:r>
            <a:r>
              <a:rPr lang="ru-RU" sz="2400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общения.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0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0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1.3.3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ЖЦЦ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аличие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хороших и верных друзей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»,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которая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предполагает:</a:t>
            </a:r>
            <a:b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8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а)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ориентацию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адекватную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близость, уважение, поддержку, стремление к сближению в социальных и духовных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ценностях;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8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б)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оптимизацию партнерского взаимодействия, с учетом </a:t>
            </a:r>
            <a:r>
              <a:rPr lang="ru-RU" sz="2400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дистантности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адекватной орбитам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общения.</a:t>
            </a:r>
            <a:r>
              <a:rPr lang="ru-RU" sz="14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14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15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42852"/>
            <a:ext cx="8035256" cy="780351"/>
          </a:xfrm>
          <a:solidFill>
            <a:srgbClr val="FFFFFF"/>
          </a:solid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kern="12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0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ru-RU" sz="205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5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5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5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5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sz="205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СОБЕННОСТИ </a:t>
            </a:r>
            <a:r>
              <a:rPr lang="ru-RU" sz="205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ПРИОРИТЕТНОСТИ В</a:t>
            </a:r>
            <a:r>
              <a:rPr lang="en-US" sz="205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5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5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50" kern="12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РЕАЛИЗАЦИИ ПЕРСОНАЛЬНОЙ ЖИЗНЕННОЙ СТРАТЕГИИ</a:t>
            </a:r>
            <a:endParaRPr lang="ru-RU" sz="2050" b="0" i="1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351" y="1052736"/>
            <a:ext cx="8786874" cy="5616624"/>
          </a:xfrm>
          <a:solidFill>
            <a:srgbClr val="FFFFCC"/>
          </a:solidFill>
        </p:spPr>
        <p:txBody>
          <a:bodyPr/>
          <a:lstStyle/>
          <a:p>
            <a:pPr marL="0" indent="0">
              <a:buNone/>
            </a:pPr>
            <a:r>
              <a:rPr lang="ru-RU" sz="22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Сложившийся    ранг   </a:t>
            </a:r>
            <a:r>
              <a:rPr lang="ru-RU" sz="22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ЖЦЦ </a:t>
            </a:r>
            <a:r>
              <a:rPr lang="ru-RU" sz="225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важно учитывать  при определении   очередности  разработки (реализации)  перспективных </a:t>
            </a:r>
            <a:r>
              <a:rPr lang="ru-RU" sz="225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программ, способствующих  их  достижению.  Именно  он  играет  ключевую роль в определении приоритетности ЖЦЦ при </a:t>
            </a:r>
            <a:r>
              <a:rPr lang="ru-RU" sz="225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50" b="1" kern="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реализации ПЖС.</a:t>
            </a:r>
            <a:endParaRPr lang="ru-RU" sz="225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2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 </a:t>
            </a:r>
            <a:r>
              <a:rPr lang="ru-RU" sz="225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первую  очередь  уделяется  </a:t>
            </a:r>
            <a:r>
              <a:rPr lang="ru-RU" sz="22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внимание   разработке   </a:t>
            </a:r>
            <a:r>
              <a:rPr lang="ru-RU" sz="2250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перспекти-вных</a:t>
            </a:r>
            <a:r>
              <a:rPr lang="ru-RU" sz="22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25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программ, способствующих достижению </a:t>
            </a:r>
            <a:r>
              <a:rPr lang="ru-RU" sz="22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ЖЦЦ,  оценки  ко-</a:t>
            </a:r>
            <a:r>
              <a:rPr lang="ru-RU" sz="2250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торых</a:t>
            </a:r>
            <a:r>
              <a:rPr lang="ru-RU" sz="22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проявляются   </a:t>
            </a:r>
            <a:r>
              <a:rPr lang="ru-RU" sz="225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высокими  </a:t>
            </a:r>
            <a:r>
              <a:rPr lang="ru-RU" sz="22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значениями  </a:t>
            </a:r>
            <a:r>
              <a:rPr lang="ru-RU" sz="225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2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указывают  на  вы-</a:t>
            </a:r>
            <a:r>
              <a:rPr lang="ru-RU" sz="2250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сокую</a:t>
            </a:r>
            <a:r>
              <a:rPr lang="ru-RU" sz="22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мотивацию</a:t>
            </a:r>
            <a:r>
              <a:rPr lang="ru-RU" sz="225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2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Поэтому  </a:t>
            </a:r>
            <a:r>
              <a:rPr lang="ru-RU" sz="225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здесь  важно  особое  </a:t>
            </a:r>
            <a:r>
              <a:rPr lang="ru-RU" sz="22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внимание  </a:t>
            </a:r>
            <a:r>
              <a:rPr lang="ru-RU" sz="2250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обра-тить</a:t>
            </a:r>
            <a:r>
              <a:rPr lang="ru-RU" sz="22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5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возможность  задействования для реализации </a:t>
            </a:r>
            <a:r>
              <a:rPr lang="ru-RU" sz="22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этих про-грамм  </a:t>
            </a:r>
            <a:r>
              <a:rPr lang="ru-RU" sz="225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как  личностных </a:t>
            </a:r>
            <a:r>
              <a:rPr lang="ru-RU" sz="22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ресурсов</a:t>
            </a:r>
            <a:r>
              <a:rPr lang="ru-RU" sz="225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2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так  и  </a:t>
            </a:r>
            <a:r>
              <a:rPr lang="ru-RU" sz="225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ресурсов </a:t>
            </a:r>
            <a:r>
              <a:rPr lang="ru-RU" sz="22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50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межличност-ного</a:t>
            </a:r>
            <a:r>
              <a:rPr lang="ru-RU" sz="22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5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взаимодействия</a:t>
            </a:r>
            <a:r>
              <a:rPr lang="ru-RU" sz="225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sz="800" b="1" i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" b="1" i="1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25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 вторую очередь уделяется  внимание  разработке  </a:t>
            </a:r>
            <a:r>
              <a:rPr lang="ru-RU" sz="225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перспектив-</a:t>
            </a:r>
            <a:r>
              <a:rPr lang="ru-RU" sz="2250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ных</a:t>
            </a:r>
            <a:r>
              <a:rPr lang="ru-RU" sz="225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25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программ,  способствующих  достижению  целей-ценно­стей,  оценки  </a:t>
            </a:r>
            <a:r>
              <a:rPr lang="ru-RU" sz="225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которых  </a:t>
            </a:r>
            <a:r>
              <a:rPr lang="ru-RU" sz="225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проявляются </a:t>
            </a:r>
            <a:r>
              <a:rPr lang="ru-RU" sz="225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средними  значениями</a:t>
            </a:r>
            <a:r>
              <a:rPr lang="ru-RU" sz="225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25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указываю-</a:t>
            </a:r>
            <a:r>
              <a:rPr lang="ru-RU" sz="2250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щими</a:t>
            </a:r>
            <a:r>
              <a:rPr lang="ru-RU" sz="225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5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умеренную мотивацию. </a:t>
            </a:r>
            <a:r>
              <a:rPr lang="ru-RU" sz="23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3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3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 descr="RGD _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6776" y="142852"/>
            <a:ext cx="688316" cy="690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505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3501008"/>
            <a:ext cx="8640960" cy="3168352"/>
          </a:xfrm>
          <a:solidFill>
            <a:srgbClr val="FFFFFF"/>
          </a:solidFill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Ибо позволяет определять ценностное основание  для   </a:t>
            </a:r>
            <a:r>
              <a:rPr lang="ru-RU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сба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-лансированной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реализации целей персональной жизненной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стратегии, исходя из актуально значимых приоритетов.</a:t>
            </a:r>
          </a:p>
          <a:p>
            <a:pPr marL="0" indent="0" algn="just">
              <a:buNone/>
            </a:pPr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Именно поэтому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астоящее ценностное основание 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обуслов-ливает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совпадение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партнерских интересов в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жизне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-деятельности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а выраженность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мотивации данных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устано-вок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определяет согласованность функционально-ролевого взаимодействия в ходе реализации целевых программ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3384376"/>
          </a:xfrm>
          <a:solidFill>
            <a:srgbClr val="FDFFE1"/>
          </a:solidFill>
        </p:spPr>
        <p:txBody>
          <a:bodyPr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третью  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очередь  уделяется 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внимание  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разработке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перс-</a:t>
            </a:r>
            <a:r>
              <a:rPr lang="ru-RU" sz="24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пективных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программ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способствующих  достижению  целей-ценно­стей,  оценка 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которых 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проявляются  низкими  </a:t>
            </a:r>
            <a:r>
              <a:rPr lang="ru-RU" sz="2400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значе-ниями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свидетельствующими о низкой мотивации. </a:t>
            </a:r>
            <a: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1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1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Учет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выраженности мотивации ЖЦЦ дает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возможность  </a:t>
            </a:r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по-строения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стратегии  сбалансированной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реализации   </a:t>
            </a:r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перспе-ктивных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программ во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всех 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сферах жизнедеятельности и </a:t>
            </a:r>
            <a:r>
              <a:rPr lang="ru-RU" sz="2400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спо-собствует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достижению оптимальной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самореализации</a:t>
            </a:r>
            <a:r>
              <a:rPr lang="ru-RU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14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14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200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ru-RU" sz="200" u="sng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53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езентация «Обзор проекта»">
  <a:themeElements>
    <a:clrScheme name="ms_pptprojoverview_tp01018456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ms_pptprojoverview_tp01018456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s_pptprojoverview_tp01018456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projoverview_tp01018456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projoverview_tp01018456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«Обзор проекта»</Template>
  <TotalTime>158162</TotalTime>
  <Words>1955</Words>
  <Application>Microsoft Office PowerPoint</Application>
  <PresentationFormat>Экран (4:3)</PresentationFormat>
  <Paragraphs>797</Paragraphs>
  <Slides>19</Slides>
  <Notes>17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Презентация «Обзор проекта»</vt:lpstr>
      <vt:lpstr>СПЕЦИФИЧЕСКИЕ СВОЙСТВА  РЕСУРСОВ МОТИВАЦИИ ВЕДУЩИХ   ЖИЗНЕННЫХ ЦЕЛЕЙ И ИХ ПРОЯВЛЕНИЕ С  О  Д  Е  Р  Ж  А  Н  И  Е       </vt:lpstr>
      <vt:lpstr>      1. ОСНОВНЫЕ СФЕРЫ ЖИЗНЕДЕЯТЕЛЬНОСТИ </vt:lpstr>
      <vt:lpstr>                                                         1.1. ПРОФЕССИОНАЛЬНАЯ                             СФЕРА ЖИЗНЕДЕЯТЕЛЬНОСТИ</vt:lpstr>
      <vt:lpstr>                                                         1.2. ВНУТРЛИЧНОСТНАЯ                             СФЕРА ЖИЗНЕДЕЯТЕЛЬНОСТИ</vt:lpstr>
      <vt:lpstr> 1.2.3. ЖЦЦ «Свобода как независимость в поступках и действиях», которая предполагает:  а) адекватное следование  конвенциальным  общечеловечес-ким, национальным и групповым нормам;  б) создание предпосылок к произвольной ориентации на  ре-ализацию жизненно важных интересов во всех сферах своей жизненной стратегии.  1.2.4. ЖЦЦ  «Красота  природы и искусства», которая  пред-полагает   ориентацию  на  усвоение  (принятие)  ценностей  прекрасного в природе и искусстве, признанных в национа-льном и мировом масштабах.      </vt:lpstr>
      <vt:lpstr>                                                         1.3. МЕЖЛИЧНОСТНАЯ                             СФЕРА ЖИЗНЕДЕЯТЕЛЬНОСТИ</vt:lpstr>
      <vt:lpstr> сближению в социальных и духовных ценностях;  б) оптимизацию партнерского взаимодействия, с учетом дистантности соответствующей орбитам общения.   1.3.3. ЖЦЦ «Наличие хороших и верных друзей», которая предполагает:  а) ориентацию на адекватную близость, уважение, поддержку, стремление к сближению в социальных и духовных ценностях;  б) оптимизацию партнерского взаимодействия, с учетом дистантности адекватной орбитам общения.    </vt:lpstr>
      <vt:lpstr>                                           2. ОСОБЕННОСТИ ПРИОРИТЕТНОСТИ В  РЕАЛИЗАЦИИ ПЕРСОНАЛЬНОЙ ЖИЗНЕННОЙ СТРАТЕГИИ</vt:lpstr>
      <vt:lpstr>        В третью   очередь  уделяется  внимание   разработке   перс-пективных программ, способствующих  достижению  целей-ценно­стей,  оценка   которых   проявляются  низкими  значе-ниями, свидетельствующими о низкой мотивации.   Учет выраженности мотивации ЖЦЦ дает возможность  по-строения стратегии  сбалансированной реализации   перспе-ктивных программ во всех сферах жизнедеятельности и спо-собствует достижению оптимальной самореализации.    </vt:lpstr>
      <vt:lpstr>                                              3. СПЕЦИФИКА ИСПОЛЬЗОВАНИЯ         РЕСУРСОВ КРУГА ОБЩЕНИЯ ДЛЯ ДОСТИЖЕНИЯ                ВЕДУЩИХ ЖИЗНЕННЫХ ЦЕЛЕЙ-ЦЕННОСТЕЙ </vt:lpstr>
      <vt:lpstr>  Более интенсивное и стабильное общение реализуется на ор-бите  «Близ­кого общения»,  менее  интенсивное  -  на  орбите «Событийного общения».   Продуктивное задействование ресурсов  круга  общения  мо-жет  осуществляться  посред­ством  формирование   единства  приоритетов   функциональной  деятельности  обеспечивает повышение   деятельностноориентированной   сплоченности (рис. 1).     </vt:lpstr>
      <vt:lpstr>   осуществляется путем использования возможностей субъект-субъе-ктных   отношений,  ответственной   взаимозависимости,  которые                 Условные обозначения к рис.1, см. ниже.</vt:lpstr>
      <vt:lpstr>. </vt:lpstr>
      <vt:lpstr>  Данная  эффективность, в  одних случаях,  определяется   непо-средственным  взаимодействием  как  групповым, так  и  диад-ным, в других же случаях – через третьих лиц.  При этом продуктивное взаимодействие может осуществляться:</vt:lpstr>
      <vt:lpstr>4) желтый - группа-команда «Каре IV». При этом показывается использование особенностей потенциалов:  а) групповой совместимости (ГС);  б) диадной совместимости (ДС); в) креативной совместимости (КС).</vt:lpstr>
      <vt:lpstr>Презентация PowerPoint</vt:lpstr>
      <vt:lpstr>  </vt:lpstr>
      <vt:lpstr>   продуктивно   сотрудничать  в  групповом взаимодействии, ис-пользуя   потенциал  групповой  совместимости   команды,  яд-ро которой образует данное каре.  В-третьих, избирательно взаимодействовать,  с  сотрудниками, относящимися  ко  всем   командам   (ядра   которых  образуют  соответствующие   каре),   где   участники,   входящие   в   одну  пару  могут продуктивно сотрудничать в  креативном взаимо-действии,  используя  потенциал  креативной  совместимости:  а)  с одним из участников, принадлежащим  к  команде  участ-ника,  ядро которой образует то же каре;  б) с тремя участниками  одной из оставшихся  команд, ядра ко-торых образуют соответствующие каре; </vt:lpstr>
      <vt:lpstr>интеллектуального потенциала.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проекта</dc:title>
  <dc:creator>Татьяна</dc:creator>
  <cp:lastModifiedBy>RePack by SPecialiST</cp:lastModifiedBy>
  <cp:revision>2258</cp:revision>
  <dcterms:created xsi:type="dcterms:W3CDTF">2012-04-24T08:58:03Z</dcterms:created>
  <dcterms:modified xsi:type="dcterms:W3CDTF">2018-02-08T10:58:54Z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TC010184561049</vt:lpwstr>
  </property>
</Properties>
</file>