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11" r:id="rId2"/>
    <p:sldId id="632" r:id="rId3"/>
    <p:sldId id="645" r:id="rId4"/>
    <p:sldId id="617" r:id="rId5"/>
    <p:sldId id="646" r:id="rId6"/>
    <p:sldId id="647" r:id="rId7"/>
    <p:sldId id="649" r:id="rId8"/>
    <p:sldId id="648" r:id="rId9"/>
    <p:sldId id="650" r:id="rId10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49E867-CD6D-4A01-8320-86BCA05A8355}">
          <p14:sldIdLst>
            <p14:sldId id="611"/>
          </p14:sldIdLst>
        </p14:section>
        <p14:section name="Раздел без заголовка" id="{2F3C7BD6-BDB9-4F12-89F3-C162A0C8320B}">
          <p14:sldIdLst>
            <p14:sldId id="632"/>
            <p14:sldId id="645"/>
            <p14:sldId id="617"/>
            <p14:sldId id="646"/>
            <p14:sldId id="647"/>
            <p14:sldId id="649"/>
            <p14:sldId id="648"/>
            <p14:sldId id="6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FFFF"/>
    <a:srgbClr val="0C9226"/>
    <a:srgbClr val="CC3300"/>
    <a:srgbClr val="FF0000"/>
    <a:srgbClr val="66FFCC"/>
    <a:srgbClr val="00FF99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78979" autoAdjust="0"/>
  </p:normalViewPr>
  <p:slideViewPr>
    <p:cSldViewPr>
      <p:cViewPr>
        <p:scale>
          <a:sx n="70" d="100"/>
          <a:sy n="70" d="100"/>
        </p:scale>
        <p:origin x="-43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7B21DC6-B894-4942-A721-F46688E2DDD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6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14251DB7-7864-44F0-B53B-D7B5A060A81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44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AF78E6-D6C2-40A7-9C86-86DE6052F0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31A9A-32A7-48EB-B485-B2D5DC17D0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45E04-A97A-47F6-8C3D-19590B1BA4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8AF7F-2C3E-4123-BBF9-155F0CA03B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24C6C-1AE4-4B09-8573-F96F410F52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29354-C6DB-466B-A56C-27697DE792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FD59E-AD5F-415A-8EFD-DACC141510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6C4A5-8950-404E-9829-4ED75CF5C79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0F8C-D45B-4360-A78B-D9BFF370972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EAF95-4D19-40CE-B7DF-F5AAF704B8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59218-4EDB-404E-935A-A6D1056A45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2B01B74-03CA-4942-AD0F-AC7CC551FFB9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379" y="111155"/>
            <a:ext cx="8115562" cy="1733669"/>
          </a:xfrm>
          <a:solidFill>
            <a:srgbClr val="FDFFE1"/>
          </a:solidFill>
        </p:spPr>
        <p:txBody>
          <a:bodyPr/>
          <a:lstStyle/>
          <a:p>
            <a:pPr algn="ct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СПЕЦИФИЧЕСКИЕ СВОЙСТВА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ИНДИВИДУАЛЬНЫХ   СВОЙСТВ  ПОВЕДЕНИЯ И ИХ ПРОЯВЛЕНИЕ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О  Д  Е  Р  Ж  А  Н  И  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516004"/>
              </p:ext>
            </p:extLst>
          </p:nvPr>
        </p:nvGraphicFramePr>
        <p:xfrm>
          <a:off x="199394" y="1988840"/>
          <a:ext cx="8829745" cy="4670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2995"/>
                <a:gridCol w="956750"/>
              </a:tblGrid>
              <a:tr h="6930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2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22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РАЗДЕЛА     </a:t>
                      </a:r>
                      <a:endParaRPr lang="ru-RU" sz="22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="1" u="sng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Стр.</a:t>
                      </a:r>
                      <a:endParaRPr lang="ru-RU" sz="18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8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1302957">
                <a:tc>
                  <a:txBody>
                    <a:bodyPr/>
                    <a:lstStyle/>
                    <a:p>
                      <a:r>
                        <a:rPr lang="ru-RU" sz="2200" b="1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2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2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lang="ru-RU" sz="22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И</a:t>
                      </a:r>
                      <a:r>
                        <a:rPr lang="ru-RU" sz="2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ндивидуальные   свойства  поведения </a:t>
                      </a:r>
                    </a:p>
                    <a:p>
                      <a:endParaRPr lang="ru-RU" sz="1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ru-RU" sz="2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1.1. </a:t>
                      </a:r>
                      <a:r>
                        <a:rPr lang="ru-RU" sz="2200" b="1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Преимущества о</a:t>
                      </a:r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чень высокой выраженности    </a:t>
                      </a:r>
                    </a:p>
                    <a:p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личностных  свойств поведения </a:t>
                      </a:r>
                      <a:r>
                        <a:rPr lang="en-US" sz="2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endParaRPr lang="ru-RU" sz="22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22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1.2. </a:t>
                      </a:r>
                      <a:r>
                        <a:rPr lang="ru-RU" sz="2200" b="1" i="0" u="none" strike="noStrik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Преимущества </a:t>
                      </a:r>
                      <a:r>
                        <a:rPr lang="ru-RU" sz="2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высокой выраженности    </a:t>
                      </a:r>
                    </a:p>
                    <a:p>
                      <a:r>
                        <a:rPr lang="ru-RU" sz="2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личностных  свойств поведения </a:t>
                      </a:r>
                    </a:p>
                    <a:p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ru-RU" sz="2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1.3. </a:t>
                      </a:r>
                      <a:r>
                        <a:rPr lang="ru-RU" sz="2200" b="1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Преимущества </a:t>
                      </a:r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средней выраженности    </a:t>
                      </a:r>
                    </a:p>
                    <a:p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личностных  свойств поведения 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8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693062">
                <a:tc>
                  <a:txBody>
                    <a:bodyPr/>
                    <a:lstStyle/>
                    <a:p>
                      <a:r>
                        <a:rPr lang="ru-RU" sz="22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1.4.</a:t>
                      </a:r>
                      <a:r>
                        <a:rPr lang="ru-RU" sz="22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200" b="1" i="0" u="none" strike="noStrik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Преимущества </a:t>
                      </a:r>
                      <a:r>
                        <a:rPr lang="ru-RU" sz="2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низкой выраженности    </a:t>
                      </a:r>
                    </a:p>
                    <a:p>
                      <a:r>
                        <a:rPr lang="ru-RU" sz="2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личностных  свойств поведения 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22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" name="Рисунок 5" descr="RGD 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0941" y="548680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0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35211"/>
            <a:ext cx="8107264" cy="924868"/>
          </a:xfrm>
          <a:solidFill>
            <a:srgbClr val="FFFFFF"/>
          </a:solidFill>
        </p:spPr>
        <p:txBody>
          <a:bodyPr/>
          <a:lstStyle/>
          <a:p>
            <a:r>
              <a:rPr lang="en-US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ИНДИВИДУАЛЬНЫЕ   СВОЙСТВА  ПОВЕДЕНИЯ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400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95580" cy="540060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Освоение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практического  применения  одаренности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личностными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преимуществами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индивидуальных   свойств  поведения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производится  на  основе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методических средств.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Эти средства раскрывают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как личные преимущества, обусловленные ресурсами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индивидуальных   свойств  поведения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 так 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специфику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пользования данными ресурсами.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Настоящие преимущества проявляются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индивидуальными свойствами поведения:</a:t>
            </a:r>
            <a:r>
              <a:rPr lang="ru-RU" dirty="0">
                <a:solidFill>
                  <a:schemeClr val="bg2"/>
                </a:solidFill>
              </a:rPr>
              <a:t/>
            </a:r>
            <a:br>
              <a:rPr lang="ru-RU" dirty="0">
                <a:solidFill>
                  <a:schemeClr val="bg2"/>
                </a:solidFill>
              </a:rPr>
            </a:br>
            <a:r>
              <a:rPr lang="ru-RU" sz="400" dirty="0">
                <a:solidFill>
                  <a:schemeClr val="bg2"/>
                </a:solidFill>
              </a:rPr>
              <a:t/>
            </a:r>
            <a:br>
              <a:rPr lang="ru-RU" sz="400" dirty="0">
                <a:solidFill>
                  <a:schemeClr val="bg2"/>
                </a:solidFill>
              </a:rPr>
            </a:br>
            <a:r>
              <a:rPr lang="ru-RU" sz="400" dirty="0">
                <a:solidFill>
                  <a:schemeClr val="bg2"/>
                </a:solidFill>
              </a:rPr>
              <a:t/>
            </a:r>
            <a:br>
              <a:rPr lang="ru-RU" sz="400" dirty="0">
                <a:solidFill>
                  <a:schemeClr val="bg2"/>
                </a:solidFill>
              </a:rPr>
            </a:br>
            <a:r>
              <a:rPr lang="ru-RU" sz="400" dirty="0">
                <a:solidFill>
                  <a:schemeClr val="bg2"/>
                </a:solidFill>
              </a:rPr>
              <a:t/>
            </a:r>
            <a:br>
              <a:rPr lang="ru-RU" sz="400" dirty="0">
                <a:solidFill>
                  <a:schemeClr val="bg2"/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психомоторной сфере;</a:t>
            </a:r>
          </a:p>
          <a:p>
            <a:pPr marL="0" lv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 интеллектуальной сфере;</a:t>
            </a:r>
          </a:p>
          <a:p>
            <a:pPr marL="0" lv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 коммуникативной сфере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2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3501008"/>
            <a:ext cx="8640960" cy="3168352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Кроме того, значения  выраженности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отдельно   взятых   шкалах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указывает   на   особенности    проявления   ресурса индивидуальных свойств в  психомоторной,   интеллектуальной  и  коммуникативной  сферах  деятельно-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одни отражают  преимущества  в  нахождении  вариантов  эффективных решений;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другие – в выборе оптимального варианта.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3384376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 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 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каждой   сфере   рассматривается   специфика   адекватного применения особенности индивидуального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про-явления     значениями   «вовлеченности»,  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«пластичности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«темпа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» и «эмоциональной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чувствительности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». 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Значения выраженности  </a:t>
            </a:r>
            <a:r>
              <a:rPr lang="ru-RU" sz="2400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шкал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указывает   на   особенности проявления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 индивидуальных свойств в </a:t>
            </a:r>
            <a:r>
              <a:rPr lang="ru-RU" sz="2400" dirty="0" err="1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психомотор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-ной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интеллектуальной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коммуникативной сферах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деятель-</a:t>
            </a:r>
            <a:r>
              <a:rPr lang="ru-RU" sz="2400" dirty="0" err="1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ности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63" y="142852"/>
            <a:ext cx="8035256" cy="780351"/>
          </a:xfrm>
          <a:solidFill>
            <a:srgbClr val="FFFFFF"/>
          </a:solidFill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1.1</a:t>
            </a:r>
            <a:r>
              <a:rPr lang="ru-RU" sz="2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1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ПРЕИМУЩЕСТВА ОЧЕНЬ ВЫСОКОЙ </a:t>
            </a:r>
            <a:r>
              <a:rPr lang="ru-RU" sz="21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ВЫРАЖЕН-    </a:t>
            </a:r>
            <a:br>
              <a:rPr lang="ru-RU" sz="21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100" kern="1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21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 </a:t>
            </a:r>
            <a:r>
              <a:rPr lang="ru-RU" sz="21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НОСТИ </a:t>
            </a:r>
            <a:r>
              <a:rPr lang="ru-RU" sz="21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ИНДИВИДУАЛЬ</a:t>
            </a:r>
            <a:r>
              <a:rPr lang="ru-RU" sz="21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НЫХ СВОЙСТВ ПОВЕДЕНИЯ </a:t>
            </a:r>
            <a:r>
              <a:rPr lang="en-US" sz="21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endParaRPr lang="ru-RU" sz="21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052736"/>
            <a:ext cx="8786874" cy="5544616"/>
          </a:xfrm>
          <a:solidFill>
            <a:srgbClr val="FFFFCC"/>
          </a:solidFill>
        </p:spPr>
        <p:txBody>
          <a:bodyPr/>
          <a:lstStyle/>
          <a:p>
            <a:pPr marL="0" indent="0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Очень  высокие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значения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показателей  выраженности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видуальных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вовлеченности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пластичности, темпа   и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эмоциональной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чувствительности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указывают на обладание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преимуществами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способностях  </a:t>
            </a:r>
            <a:r>
              <a:rPr lang="ru-RU" b="1" i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спонтанно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непроизвольно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ru-RU" sz="1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вовлекаться  в деятельность;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предлагать широкий спектр вариантов решения;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без промедления выполнять принятый вариант решения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ru-RU" sz="1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1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предельно точно выполнять принятое решение, стремясь  к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достижению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оптимального результата.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9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996952"/>
            <a:ext cx="8640960" cy="367240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интеллектуальной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высоким уровнем интеллекту-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альных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возможностей,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повышенной способностью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обучению,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легкостью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умственного побуждения,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постоянным стремлением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деятельности,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сопутствует умственное напряжение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коммуникативной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высокой потребностью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общении,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широким кругом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контактов,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тягой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людям,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легкостью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установлении социальных связей,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лидерству.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2808312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Высокие значения показателей выраженности  личностных  свойств поведения проявляются:</a:t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психомоторной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сфере: высокой потребностью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движении,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(«широкой»  сферой  психомоторной   активности),   жаждой  деятельности, постоянным  стремлением  к  физическим  на-грузкам,  избытком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физических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сил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высокой мышечной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ра-ботоспособностью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63" y="142852"/>
            <a:ext cx="8035256" cy="780351"/>
          </a:xfrm>
          <a:solidFill>
            <a:srgbClr val="FFFFFF"/>
          </a:solidFill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2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ru-RU" sz="22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ПРЕИМУЩЕСТВА ВЫСОКОЙ ВЫРА 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ЖЕННО-    </a:t>
            </a:r>
            <a:b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250" kern="1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СТИ </a:t>
            </a:r>
            <a:r>
              <a:rPr lang="ru-RU" sz="225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2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НДИВИДУАЛЬНЫХ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СВОЙСТВ ПОВЕДЕНИЯ </a:t>
            </a:r>
            <a:r>
              <a:rPr lang="en-US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endParaRPr lang="ru-RU" sz="225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052736"/>
            <a:ext cx="8786874" cy="5616624"/>
          </a:xfrm>
          <a:solidFill>
            <a:srgbClr val="FFFFCC"/>
          </a:solidFill>
        </p:spPr>
        <p:txBody>
          <a:bodyPr/>
          <a:lstStyle/>
          <a:p>
            <a:pPr marL="0" indent="0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Высокие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значения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показателей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ндивидуа-льных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 поведения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вовлеченности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пластичности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те-мпа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эмоциональной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чувствительности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указывают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ладание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преимуществами в способностях активно:</a:t>
            </a:r>
          </a:p>
          <a:p>
            <a:pPr marL="0" indent="0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вовлекаться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деятельность;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предлагать широкий спектр вариантов решения;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без промедления выполнять принятый вариант решения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endParaRPr lang="ru-RU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предельно точно выполнять принятое решение, стремясь  к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достижению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оптимального результата.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активно проявляются во всех сферах (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психомотор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-ной, интеллектуальной,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коммуникативной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73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63" y="142852"/>
            <a:ext cx="8035256" cy="780351"/>
          </a:xfrm>
          <a:solidFill>
            <a:srgbClr val="FFFFFF"/>
          </a:solidFill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 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ПРЕИМУЩЕСТВА СРЕДНЕЙ ВЫРА 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ЖЕННО- </a:t>
            </a:r>
            <a:b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250" kern="1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СТИ </a:t>
            </a:r>
            <a:r>
              <a:rPr lang="ru-RU" sz="22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ИНДИВИДУАЛЬНЫХ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СВОЙСТВ ПОВЕДЕНИЯ </a:t>
            </a:r>
            <a:r>
              <a:rPr lang="en-US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endParaRPr lang="ru-RU" sz="225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052736"/>
            <a:ext cx="8786874" cy="5544616"/>
          </a:xfrm>
          <a:solidFill>
            <a:srgbClr val="FFFFCC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Средние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значения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показателей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альных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поведения  (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вовлеченности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пластичности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темпа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эмоциональной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чувствительности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указывают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обладание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преимуществами в способностях активно:</a:t>
            </a: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вовлекаться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деятельность, однако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случае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целесообраз-ности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контролировать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меру вовлеченности, адекватную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нкретной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ситуации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ru-RU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предлагать широкий спектр вариантов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решения,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однако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случае  целесообразности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эффективно  выбирать  из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предла-гаемых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вариантов  решения,  –  вариант,  адекватный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конк-ретной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ситуации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без промедления выполнять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принятый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вариант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решения,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однако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случае  целесообразности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выполнять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без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спешки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81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3861048"/>
            <a:ext cx="8640960" cy="280831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интеллектуальной сфере: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средний уровень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интеллекту-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альных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возможностей,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средневыраженное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стремление к деятельности, которой присуще умственное напряжение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smtClean="0"/>
              <a:t>т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коммуникативной сфере: нормальная потребность в общении, "средний" круг контактов,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средневыраженное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стремление к установлению новых знакомств,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средняя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степень общительности.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3672408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адекватно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конкретной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ситуации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точно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выполнять принятое решение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стремясь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достиже-нию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оптимального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результата,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однако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случае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целесообра-зности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выполнять его, в пределах допустимой погрешности. </a:t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Высокие значения показателей выраженности  личностных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поведения проявляются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психомоторной сфере: нормальный мышечный тонус, обычная двигательная активность, 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средневыраженное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стремление к физическому напряжению, средняя мышечная работоспособность.</a:t>
            </a:r>
          </a:p>
        </p:txBody>
      </p:sp>
    </p:spTree>
    <p:extLst>
      <p:ext uri="{BB962C8B-B14F-4D97-AF65-F5344CB8AC3E}">
        <p14:creationId xmlns:p14="http://schemas.microsoft.com/office/powerpoint/2010/main" val="9270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63" y="-315416"/>
            <a:ext cx="8035256" cy="1238619"/>
          </a:xfrm>
          <a:solidFill>
            <a:srgbClr val="FFFFFF"/>
          </a:solidFill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22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1.4. 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ПРЕИМУЩЕСТВА НИЗКОЙ ВЫРА 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ЖЕН-</a:t>
            </a:r>
            <a:b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НОСТИ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ИНДИВИДУАЛЬНЫХ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СВОЙСТВ </a:t>
            </a:r>
            <a:r>
              <a:rPr lang="ru-RU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ПОВЕДЕНИЯ </a:t>
            </a:r>
            <a:r>
              <a:rPr lang="en-US" sz="22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endParaRPr lang="ru-RU" sz="225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052736"/>
            <a:ext cx="8786874" cy="5616624"/>
          </a:xfrm>
          <a:solidFill>
            <a:srgbClr val="FFFFCC"/>
          </a:solidFill>
        </p:spPr>
        <p:txBody>
          <a:bodyPr/>
          <a:lstStyle/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Низкие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значения  показателей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индивидуальных 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  поведения (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вовлеченности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пластичности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темпа и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эмо-циональной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чувствительности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указывают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обладание   пре-имуществами в способностях: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произвольно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посредством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волевого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усилия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вовлекаться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деятельность; </a:t>
            </a:r>
            <a:endParaRPr lang="ru-RU" sz="23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эффективно   выбирать  из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предлагаемых 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вариантов 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реше-ния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 вариант, адекватный конкретной ситуации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без спешки   (адекватно  установке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 последовательной 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ре-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ализации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событий») выполнять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принятый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вариант решения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выполнять принятое решение, в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пределах  допустимой 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погре-шности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3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 этом толерантно проявляются во всех сферах деятельности.</a:t>
            </a: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01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«Обзор проекта»">
  <a:themeElements>
    <a:clrScheme name="ms_pptprojoverview_tp01018456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ms_pptprojoverview_tp0101845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overview_tp01018456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rojoverview_tp01018456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overview_tp01018456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«Обзор проекта»</Template>
  <TotalTime>158678</TotalTime>
  <Words>526</Words>
  <Application>Microsoft Office PowerPoint</Application>
  <PresentationFormat>Экран (4:3)</PresentationFormat>
  <Paragraphs>134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Презентация «Обзор проекта»</vt:lpstr>
      <vt:lpstr>СПЕЦИФИЧЕСКИЕ СВОЙСТВА  РЕСУРСОВ ИНДИВИДУАЛЬНЫХ   СВОЙСТВ  ПОВЕДЕНИЯ И ИХ ПРОЯВЛЕНИЕ С  О  Д  Е  Р  Ж  А  Н  И  Е       </vt:lpstr>
      <vt:lpstr>      1. ИНДИВИДУАЛЬНЫЕ   СВОЙСТВА  ПОВЕДЕНИЯ  </vt:lpstr>
      <vt:lpstr> При   этом   в   каждой   сфере   рассматривается   специфика   адекватного применения особенности индивидуального про-явления     значениями   «вовлеченности»,   «пластичности», «темпа» и «эмоциональной чувствительности».            Значения выраженности  шкал   указывает   на   особенности проявления ресурса индивидуальных свойств в психомотор-ной, интеллектуальной и коммуникативной сферах деятель-ности.    </vt:lpstr>
      <vt:lpstr>                                   1.1. ПРЕИМУЩЕСТВА ОЧЕНЬ ВЫСОКОЙ ВЫРАЖЕН-               НОСТИ ИНДИВИДУАЛЬНЫХ СВОЙСТВ ПОВЕДЕНИЯ    </vt:lpstr>
      <vt:lpstr> Высокие значения показателей выраженности  личностных  свойств поведения проявляются:  В психомоторной сфере: высокой потребностью в движении, («широкой»  сферой  психомоторной   активности),   жаждой  деятельности, постоянным  стремлением  к  физическим  на-грузкам,  избытком физических сил, высокой мышечной ра-ботоспособностью.</vt:lpstr>
      <vt:lpstr>                                 1.2. ПРЕИМУЩЕСТВА ВЫСОКОЙ ВЫРА ЖЕННО-           СТИ ИНДИВИДУАЛЬНЫХ СВОЙСТВ ПОВЕДЕНИЯ    </vt:lpstr>
      <vt:lpstr>                                  1.3. ПРЕИМУЩЕСТВА СРЕДНЕЙ ВЫРА ЖЕННО-        СТИ ИНДИВИДУАЛЬНЫХ СВОЙСТВ ПОВЕДЕНИЯ    </vt:lpstr>
      <vt:lpstr> адекватно конкретной ситуации; г) точно выполнять принятое решение, стремясь к достиже-нию оптимального результата, однако в случае  целесообра-зности, выполнять его, в пределах допустимой погрешности.  Высокие значения показателей выраженности  личностных  свойств поведения проявляются: В психомоторной сфере: нормальный мышечный тонус, обычная двигательная активность, средневыраженное стремление к физическому напряжению, средняя мышечная работоспособность.</vt:lpstr>
      <vt:lpstr>                                      1.4. ПРЕИМУЩЕСТВА НИЗКОЙ ВЫРА ЖЕН-   НОСТИ ИНДИВИДУАЛЬНЫХ СВОЙСТВ ПОВЕДЕНИЯ  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Татьяна</dc:creator>
  <cp:lastModifiedBy>RePack by SPecialiST</cp:lastModifiedBy>
  <cp:revision>2277</cp:revision>
  <dcterms:created xsi:type="dcterms:W3CDTF">2012-04-24T08:58:03Z</dcterms:created>
  <dcterms:modified xsi:type="dcterms:W3CDTF">2017-09-17T15:52:05Z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TC010184561049</vt:lpwstr>
  </property>
</Properties>
</file>