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32" r:id="rId2"/>
    <p:sldId id="652" r:id="rId3"/>
    <p:sldId id="645" r:id="rId4"/>
    <p:sldId id="617" r:id="rId5"/>
    <p:sldId id="646" r:id="rId6"/>
    <p:sldId id="653" r:id="rId7"/>
    <p:sldId id="654" r:id="rId8"/>
    <p:sldId id="647" r:id="rId9"/>
    <p:sldId id="657" r:id="rId10"/>
    <p:sldId id="656" r:id="rId11"/>
    <p:sldId id="664" r:id="rId12"/>
    <p:sldId id="663" r:id="rId13"/>
    <p:sldId id="668" r:id="rId14"/>
    <p:sldId id="666" r:id="rId1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49E867-CD6D-4A01-8320-86BCA05A8355}">
          <p14:sldIdLst/>
        </p14:section>
        <p14:section name="Раздел без заголовка" id="{2F3C7BD6-BDB9-4F12-89F3-C162A0C8320B}">
          <p14:sldIdLst>
            <p14:sldId id="632"/>
            <p14:sldId id="652"/>
            <p14:sldId id="645"/>
            <p14:sldId id="617"/>
            <p14:sldId id="646"/>
            <p14:sldId id="653"/>
            <p14:sldId id="654"/>
            <p14:sldId id="647"/>
            <p14:sldId id="657"/>
            <p14:sldId id="656"/>
            <p14:sldId id="664"/>
            <p14:sldId id="663"/>
            <p14:sldId id="668"/>
            <p14:sldId id="6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FFFF"/>
    <a:srgbClr val="0C9226"/>
    <a:srgbClr val="CC3300"/>
    <a:srgbClr val="FF0000"/>
    <a:srgbClr val="66FFCC"/>
    <a:srgbClr val="00FF99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080" autoAdjust="0"/>
  </p:normalViewPr>
  <p:slideViewPr>
    <p:cSldViewPr>
      <p:cViewPr>
        <p:scale>
          <a:sx n="70" d="100"/>
          <a:sy n="70" d="100"/>
        </p:scale>
        <p:origin x="-324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C7B21DC6-B894-4942-A721-F46688E2DDD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66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14251DB7-7864-44F0-B53B-D7B5A060A81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44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8AF78E6-D6C2-40A7-9C86-86DE6052F0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31A9A-32A7-48EB-B485-B2D5DC17D0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45E04-A97A-47F6-8C3D-19590B1BA47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8AF7F-2C3E-4123-BBF9-155F0CA03B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24C6C-1AE4-4B09-8573-F96F410F523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29354-C6DB-466B-A56C-27697DE792B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FD59E-AD5F-415A-8EFD-DACC141510B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6C4A5-8950-404E-9829-4ED75CF5C79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A0F8C-D45B-4360-A78B-D9BFF370972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EAF95-4D19-40CE-B7DF-F5AAF704B8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59218-4EDB-404E-935A-A6D1056A450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2B01B74-03CA-4942-AD0F-AC7CC551FFB9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107264" cy="1512168"/>
          </a:xfrm>
          <a:solidFill>
            <a:srgbClr val="FFFFFF"/>
          </a:solidFill>
        </p:spPr>
        <p:txBody>
          <a:bodyPr/>
          <a:lstStyle/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СПЕЦИФИЧЕСКИЕ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СВОЙСТВА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 </a:t>
            </a:r>
            <a:b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ЛИЧНОСТНЫХ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СОСТОЯНИЙ И ИХ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ПРОЯВЛЕНИЕ</a:t>
            </a:r>
            <a:b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ru-RU" sz="23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</a:t>
            </a:r>
            <a:r>
              <a:rPr lang="ru-RU" sz="2300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  Д  Е  Р  Ж  А  Н  И  Е</a:t>
            </a:r>
            <a:r>
              <a:rPr lang="en-US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400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72816"/>
            <a:ext cx="8795580" cy="4896544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endParaRPr lang="ru-RU" sz="8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НАИМЕНОВАНИЕ РАЗДЕЛА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Стр.</a:t>
            </a:r>
          </a:p>
          <a:p>
            <a:pPr marL="0" indent="0">
              <a:buNone/>
            </a:pPr>
            <a:endParaRPr lang="ru-RU" sz="1100" b="1" kern="1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500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Личностные состояния                                                        2</a:t>
            </a:r>
          </a:p>
          <a:p>
            <a:pPr marL="0" indent="0">
              <a:buNone/>
            </a:pPr>
            <a:endParaRPr lang="ru-RU" sz="1000" b="1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500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</a:t>
            </a:r>
            <a:r>
              <a:rPr lang="ru-RU" sz="2500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Личностное состояние Взрослый </a:t>
            </a:r>
            <a:r>
              <a:rPr lang="ru-RU" sz="2500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4</a:t>
            </a:r>
            <a:endParaRPr lang="ru-RU" sz="2500" b="1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000" b="1" kern="1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500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ru-RU" sz="2500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500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Личностное </a:t>
            </a:r>
            <a:r>
              <a:rPr lang="ru-RU" sz="2500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состояние Родитель </a:t>
            </a:r>
            <a:r>
              <a:rPr lang="ru-RU" sz="2500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8</a:t>
            </a:r>
            <a:endParaRPr lang="ru-RU" sz="2500" b="1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000" b="1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500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</a:t>
            </a:r>
            <a:r>
              <a:rPr lang="ru-RU" sz="2500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500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Личностное </a:t>
            </a:r>
            <a:r>
              <a:rPr lang="ru-RU" sz="2500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состояние Ребенок </a:t>
            </a:r>
            <a:r>
              <a:rPr lang="ru-RU" sz="2500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10</a:t>
            </a:r>
          </a:p>
          <a:p>
            <a:pPr marL="0" indent="0">
              <a:buNone/>
            </a:pPr>
            <a:endParaRPr lang="ru-RU" sz="1000" b="1" kern="1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500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Заключение                                                                               1</a:t>
            </a:r>
            <a:r>
              <a:rPr lang="en-US" sz="2500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25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flipV="1">
            <a:off x="7086600" y="6202681"/>
            <a:ext cx="1905000" cy="45719"/>
          </a:xfrm>
        </p:spPr>
        <p:txBody>
          <a:bodyPr/>
          <a:lstStyle/>
          <a:p>
            <a:r>
              <a:rPr lang="ru-RU" sz="2000" dirty="0" smtClean="0"/>
              <a:t> </a:t>
            </a:r>
            <a:fld id="{E808AF7F-2C3E-4123-BBF9-155F0CA03BDC}" type="slidenum">
              <a:rPr lang="ru-RU" sz="2000" smtClean="0"/>
              <a:pPr/>
              <a:t>1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569963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2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42852"/>
            <a:ext cx="8035256" cy="720080"/>
          </a:xfrm>
          <a:solidFill>
            <a:srgbClr val="FFFFFF"/>
          </a:solid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 ЛИЧНОСТНОЕ СОСТОЯНИЕ РЕБЕНОК </a:t>
            </a:r>
            <a: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8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1052736"/>
            <a:ext cx="8786874" cy="5544616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состояние Ребенка проявляется, если я возвращаюсь к поведению, мыслям и чувствам детства.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оно содержит как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позитивные,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негативные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составляющие состояний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Ребенка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том числе и производных от его состояний.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Позитивная составляющая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Ребенка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позволяет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выплескивать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энергию, спонтанно выражать чувства и тем самым снимать эмоциональное напряжение, используя для этого позитивное поведение (с соблюдением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норм,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правил и т.п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.).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Негативная составляющая Ребенка может проявляться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нецензурированными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желаниями (нарушением правил, традиций и т.п.), несущими угрозу другим людям.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bg2"/>
                </a:solidFill>
              </a:rPr>
              <a:t/>
            </a:r>
            <a:br>
              <a:rPr lang="ru-RU" i="1" dirty="0">
                <a:solidFill>
                  <a:schemeClr val="bg2"/>
                </a:solidFill>
              </a:rPr>
            </a:br>
            <a:r>
              <a:rPr lang="ru-RU" sz="300" i="1" dirty="0">
                <a:solidFill>
                  <a:schemeClr val="bg2"/>
                </a:solidFill>
              </a:rPr>
              <a:t/>
            </a:r>
            <a:br>
              <a:rPr lang="ru-RU" sz="300" i="1" dirty="0">
                <a:solidFill>
                  <a:schemeClr val="bg2"/>
                </a:solidFill>
              </a:rPr>
            </a:br>
            <a:r>
              <a:rPr lang="ru-RU" sz="300" dirty="0">
                <a:solidFill>
                  <a:schemeClr val="bg2"/>
                </a:solidFill>
              </a:rPr>
              <a:t/>
            </a:r>
            <a:br>
              <a:rPr lang="ru-RU" sz="300" dirty="0">
                <a:solidFill>
                  <a:schemeClr val="bg2"/>
                </a:solidFill>
              </a:rPr>
            </a:br>
            <a:r>
              <a:rPr lang="ru-RU" sz="300" dirty="0">
                <a:solidFill>
                  <a:schemeClr val="bg2"/>
                </a:solidFill>
              </a:rPr>
              <a:t/>
            </a:r>
            <a:br>
              <a:rPr lang="ru-RU" sz="300" dirty="0">
                <a:solidFill>
                  <a:schemeClr val="bg2"/>
                </a:solidFill>
              </a:rPr>
            </a:b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95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42852"/>
            <a:ext cx="8035256" cy="837875"/>
          </a:xfrm>
          <a:solidFill>
            <a:srgbClr val="FFFFFF"/>
          </a:solid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З А К Л Ю Ч Е Н И Е</a:t>
            </a:r>
            <a:b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8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27" y="1052735"/>
            <a:ext cx="8786874" cy="5616625"/>
          </a:xfrm>
          <a:solidFill>
            <a:srgbClr val="FFFFCC"/>
          </a:solidFill>
        </p:spPr>
        <p:txBody>
          <a:bodyPr/>
          <a:lstStyle/>
          <a:p>
            <a:pPr marL="0" indent="0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заключение о  признаках  личностных  состояний, которые их характеризуют.</a:t>
            </a:r>
            <a:r>
              <a:rPr lang="ru-RU" sz="23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Эти признаки проявляются,  в  процессе  общения: словами, ин-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тонацией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мимикой  и  демонстрируемым отношением – как не-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гативно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так и позитивно.*</a:t>
            </a:r>
            <a:r>
              <a:rPr lang="ru-RU" sz="23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ru-RU" sz="22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Именно   это   создает  возможность  замещения,  проявляемых признаков негативного поведения позитивными.  Тем  самым  </a:t>
            </a:r>
            <a:r>
              <a:rPr lang="ru-RU" sz="225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обу-словливается</a:t>
            </a:r>
            <a:r>
              <a:rPr lang="ru-RU" sz="22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формирование Позитивного образа собеседника.</a:t>
            </a: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Дополнительно о личностных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состояний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раскрывается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семинаре-тренинге (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коучинге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«Авторская технология 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оптимиза-ции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самореализации в жизнедеятельности – интегратор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совпадающих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интересов».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порядке записи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будет сообщено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анонсе,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 </a:t>
            </a:r>
            <a:r>
              <a:rPr lang="en-US" sz="23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atos-isi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(в разделе </a:t>
            </a:r>
            <a:r>
              <a:rPr lang="ru-RU" sz="23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300" b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Дополнительная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информация»).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76686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709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517232"/>
            <a:ext cx="8640960" cy="108012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endParaRPr lang="ru-RU" sz="1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процентные значения выраженности признаков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негативных     личностных     состояний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производных    от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445224"/>
          </a:xfrm>
          <a:solidFill>
            <a:srgbClr val="FDFFE1"/>
          </a:solidFill>
        </p:spPr>
        <p:txBody>
          <a:bodyPr/>
          <a:lstStyle/>
          <a:p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окрашенности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либо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оттенками уважения  личности,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либо  оттенками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ее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игнорирования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могут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способствовать  форм-</a:t>
            </a:r>
            <a:r>
              <a:rPr lang="ru-RU" sz="24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ированию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 других как Позитивного образа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 Негатив-</a:t>
            </a:r>
            <a:r>
              <a:rPr lang="ru-RU" sz="24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ного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образом,   признаки   личностных 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состояний  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позво-ляют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дифференцировать как   корневые   состояния  (Роди-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тель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Взрослый Ребенок), так и производные.</a:t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Производные от состояния Родитель:</a:t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Контролирующий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Родитель 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Позитивный;</a:t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Контролирующий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Родитель 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Негативный;</a:t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Заботливый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Родитель 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Позитивный;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Заботливый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Родитель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Негативный.*</a:t>
            </a:r>
            <a:r>
              <a:rPr lang="ru-RU" sz="2400" dirty="0"/>
              <a:t/>
            </a:r>
            <a:br>
              <a:rPr lang="ru-RU" sz="2400" dirty="0"/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4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25144"/>
            <a:ext cx="8640960" cy="194421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 же время поведение Негативного Контролирующего Родителя 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направлено на игнорирование другой личности и несет в себе превосходство над 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ней, 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 - Негативного </a:t>
            </a:r>
            <a:r>
              <a:rPr lang="ru-RU" sz="23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Забо-тливого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Родителя 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направлено на игнорирование другой личности и несет в себе </a:t>
            </a:r>
            <a:r>
              <a:rPr lang="ru-RU" sz="23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сверхопеку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над ней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3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653136"/>
          </a:xfrm>
          <a:solidFill>
            <a:srgbClr val="FDFFE1"/>
          </a:solidFill>
        </p:spPr>
        <p:txBody>
          <a:bodyPr/>
          <a:lstStyle/>
          <a:p>
            <a:r>
              <a:rPr lang="ru-RU" sz="21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1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негативных </a:t>
            </a:r>
            <a:r>
              <a:rPr lang="ru-RU" sz="23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личностных  состояний</a:t>
            </a:r>
            <a:r>
              <a:rPr lang="ru-RU" sz="23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производных  от  Родите-ля</a:t>
            </a:r>
            <a:r>
              <a:rPr lang="ru-RU" sz="23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3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определяют меру проявления  конструктивного  поведения.</a:t>
            </a:r>
            <a:br>
              <a:rPr lang="ru-RU" sz="23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Процентное   значение    признаков,    отражающих    выражен-</a:t>
            </a:r>
            <a:r>
              <a:rPr lang="ru-RU" sz="23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ность</a:t>
            </a:r>
            <a:r>
              <a:rPr lang="ru-RU" sz="23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негативного личностного </a:t>
            </a:r>
            <a:r>
              <a:rPr lang="ru-RU" sz="23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состояния,   </a:t>
            </a:r>
            <a:r>
              <a:rPr lang="ru-RU" sz="23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определяет  </a:t>
            </a:r>
            <a:r>
              <a:rPr lang="ru-RU" sz="23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меру </a:t>
            </a:r>
            <a:r>
              <a:rPr lang="ru-RU" sz="23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 конструктивного поведения: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выраженность менее 20%, при отсутствии в поведении </a:t>
            </a:r>
            <a:r>
              <a:rPr lang="ru-RU" sz="23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амби</a:t>
            </a:r>
            <a:r>
              <a:rPr lang="ru-RU" sz="23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-валентных   признаков </a:t>
            </a:r>
            <a:r>
              <a:rPr lang="ru-RU" sz="23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личностного состояния</a:t>
            </a:r>
            <a:r>
              <a:rPr lang="ru-RU" sz="23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обусловливает </a:t>
            </a:r>
            <a:r>
              <a:rPr lang="ru-RU" sz="23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высокую меру проявления конструктивного поведения;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выраженность менее 20</a:t>
            </a:r>
            <a:r>
              <a:rPr lang="ru-RU" sz="23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%,  </a:t>
            </a:r>
            <a:r>
              <a:rPr lang="ru-RU" sz="23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3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наличии  в  </a:t>
            </a:r>
            <a:r>
              <a:rPr lang="ru-RU" sz="23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поведении </a:t>
            </a:r>
            <a:r>
              <a:rPr lang="ru-RU" sz="23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амбива-лентных</a:t>
            </a:r>
            <a:r>
              <a:rPr lang="ru-RU" sz="23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признаков   личностного   </a:t>
            </a:r>
            <a:r>
              <a:rPr lang="ru-RU" sz="23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состояния, </a:t>
            </a:r>
            <a:r>
              <a:rPr lang="ru-RU" sz="23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обусловливает </a:t>
            </a:r>
            <a:r>
              <a:rPr lang="ru-RU" sz="23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среднюю меру проявления конструктивного поведения</a:t>
            </a:r>
            <a:r>
              <a:rPr lang="ru-RU" sz="23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выраженность более 33% </a:t>
            </a:r>
            <a:r>
              <a:rPr lang="ru-RU" sz="23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обусловливает низкую  </a:t>
            </a:r>
            <a:r>
              <a:rPr lang="ru-RU" sz="23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меру </a:t>
            </a:r>
            <a:r>
              <a:rPr lang="ru-RU" sz="23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прояв-ления</a:t>
            </a:r>
            <a:r>
              <a:rPr lang="ru-RU" sz="23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конструктивного поведения</a:t>
            </a:r>
            <a:r>
              <a:rPr lang="ru-RU" sz="23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/>
              <a:t/>
            </a:r>
            <a:br>
              <a:rPr lang="ru-RU" sz="2400" dirty="0"/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417646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endParaRPr lang="ru-RU" sz="1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Естественный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Ребенок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Маленький Законник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Громкий (Негативный);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Адаптированн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ый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Ребенок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Позитивный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Послушный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Адаптированный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Ребенок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Негативный Протестующий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Адаптированный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Ребенок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Творческий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Тихий (Позитив-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ный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Адаптированный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Ребенок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Маленький Законник Тихий (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гативный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ru-RU" sz="20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2232248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Производные от состояния Ребенок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Естественный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Ребенок Позитивный Свободный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Естественный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Ребенок Негативной Свободный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Естественный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Ребенок Творческий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Громкий (Позитивный);</a:t>
            </a:r>
            <a:r>
              <a:rPr lang="ru-RU" sz="2400" dirty="0"/>
              <a:t/>
            </a:r>
            <a:br>
              <a:rPr lang="ru-RU" sz="2400" dirty="0"/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55988"/>
            <a:ext cx="8107264" cy="899431"/>
          </a:xfrm>
          <a:solidFill>
            <a:srgbClr val="FFFFFF"/>
          </a:solidFill>
        </p:spPr>
        <p:txBody>
          <a:bodyPr/>
          <a:lstStyle/>
          <a:p>
            <a:r>
              <a:rPr lang="en-US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8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ЛИЧНОСТНЫЕ СОСТОЯНИЯ</a:t>
            </a:r>
            <a:r>
              <a:rPr lang="en-US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400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95580" cy="540060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Освоение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практического применения одаренности личностны-ми состояниями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производится  на  основе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методических средств.</a:t>
            </a:r>
          </a:p>
          <a:p>
            <a:pPr marL="0" indent="0" algn="just">
              <a:buNone/>
            </a:pP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 указанных средствах раскрываются как личные преимущества, обусловленные ресурсами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личностных 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сос-тояний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так и специфика пользования данными ресурсами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.*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2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Личностное  </a:t>
            </a:r>
            <a:r>
              <a:rPr lang="ru-RU" sz="2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состояние  («Эго-состояние»)  -  это  </a:t>
            </a:r>
            <a:r>
              <a:rPr lang="ru-RU" sz="22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устойчивый  </a:t>
            </a:r>
            <a:r>
              <a:rPr lang="ru-RU" sz="2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набор  чувств и переживаний, непосредственно связанный с соответствующими закрепившимися </a:t>
            </a:r>
            <a:r>
              <a:rPr lang="ru-RU" sz="22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стереотипами   поведения</a:t>
            </a:r>
            <a:r>
              <a:rPr lang="ru-RU" sz="2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  которые     наполняют,     с     одной    стороны</a:t>
            </a:r>
            <a:r>
              <a:rPr lang="ru-RU" sz="22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личностное </a:t>
            </a:r>
            <a:r>
              <a:rPr lang="ru-RU" sz="2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(функциональное) состояние Ро­дителя (включая </a:t>
            </a:r>
            <a:r>
              <a:rPr lang="ru-RU" sz="22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производные     </a:t>
            </a:r>
            <a:r>
              <a:rPr lang="ru-RU" sz="2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     Родителя),     с   другой   —   состояние   </a:t>
            </a:r>
            <a:r>
              <a:rPr lang="ru-RU" sz="22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Взрослого</a:t>
            </a:r>
            <a:r>
              <a:rPr lang="ru-RU" sz="2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</a:t>
            </a:r>
            <a:r>
              <a:rPr lang="ru-RU" sz="22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третьей - Ребенка  </a:t>
            </a:r>
            <a:r>
              <a:rPr lang="ru-RU" sz="2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(включая производные от Ребенка</a:t>
            </a:r>
            <a:r>
              <a:rPr lang="ru-RU" sz="22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ru-RU" sz="2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200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</a:t>
            </a:r>
            <a:r>
              <a:rPr lang="ru-RU" sz="2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поэтому </a:t>
            </a:r>
            <a:r>
              <a:rPr lang="ru-RU" sz="2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личностные </a:t>
            </a:r>
            <a:r>
              <a:rPr lang="ru-RU" sz="2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состояния служат основанием для аргументирования/</a:t>
            </a:r>
            <a:r>
              <a:rPr lang="ru-RU" sz="2200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цензурирования</a:t>
            </a:r>
            <a:r>
              <a:rPr lang="ru-RU" sz="2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личностной </a:t>
            </a:r>
            <a:r>
              <a:rPr lang="ru-RU" sz="2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позиции.</a:t>
            </a:r>
            <a:endParaRPr lang="ru-RU" sz="2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200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flipV="1">
            <a:off x="7086600" y="6202681"/>
            <a:ext cx="1905000" cy="45719"/>
          </a:xfrm>
        </p:spPr>
        <p:txBody>
          <a:bodyPr/>
          <a:lstStyle/>
          <a:p>
            <a:r>
              <a:rPr lang="ru-RU" sz="2000" dirty="0" smtClean="0"/>
              <a:t> </a:t>
            </a:r>
            <a:fld id="{E808AF7F-2C3E-4123-BBF9-155F0CA03BDC}" type="slidenum">
              <a:rPr lang="ru-RU" sz="2000" smtClean="0"/>
              <a:pPr/>
              <a:t>2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260648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21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3717032"/>
            <a:ext cx="8640960" cy="295232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sz="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Адекватное  использование  ресурсов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личностных  состояний 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также 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позволяет: </a:t>
            </a:r>
          </a:p>
          <a:p>
            <a:pPr marL="0" indent="0">
              <a:buNone/>
            </a:pP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 Взвешенно  выбирать   способы проводить  время  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адекватно тем или иным обстоятельствам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Имеются в виду: «</a:t>
            </a:r>
            <a:r>
              <a:rPr lang="en-US" sz="23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Уход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3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бя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en-US" sz="23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Ритуалы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«Времяпровождение», «Приватность».</a:t>
            </a:r>
          </a:p>
          <a:p>
            <a:pPr marL="0" indent="0">
              <a:buNone/>
            </a:pP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Использовать в жизнедеятельности личностные состояния, обусловливающие  позитивное поведение.</a:t>
            </a:r>
            <a:endParaRPr lang="ru-RU" sz="2300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3456384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данные средства рассматриваются  и  в  контексте их  использования  для  коррекции  жестких 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протестных форм поведения, в качестве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специальной инструментальной диагностики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профилактики отклоняющегося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поведения. </a:t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их применение  позволяет  замещать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(точечно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жесткие формы поведения, так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 протестные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позитивным поведением и тем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самым создавать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предпосылки  к   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форми-рованию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самодостаточной личности.*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1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963" y="142852"/>
            <a:ext cx="8035256" cy="780351"/>
          </a:xfrm>
          <a:solidFill>
            <a:srgbClr val="FFFFFF"/>
          </a:solid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1.1</a:t>
            </a:r>
            <a:r>
              <a:rPr lang="ru-RU" sz="2400" kern="1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ЛИЧНОСТНОЕ СОСТОЯНИЕ ВЗРОСЛЫЙ</a:t>
            </a:r>
            <a:r>
              <a:rPr lang="ru-RU" sz="24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……….</a:t>
            </a:r>
            <a:br>
              <a:rPr lang="ru-RU" sz="1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1052736"/>
            <a:ext cx="8786874" cy="5544616"/>
          </a:xfrm>
          <a:solidFill>
            <a:srgbClr val="FFFFCC"/>
          </a:solidFill>
        </p:spPr>
        <p:txBody>
          <a:bodyPr/>
          <a:lstStyle/>
          <a:p>
            <a:pPr marL="0" indent="0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Личностное состояние Взрослый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проявляется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разновидно-стями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«Взрослый Допускающий</a:t>
            </a:r>
            <a:r>
              <a:rPr lang="ru-RU" b="1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»; </a:t>
            </a:r>
            <a:endParaRPr lang="ru-RU" b="1" dirty="0" smtClean="0">
              <a:solidFill>
                <a:schemeClr val="accent5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«Взрослый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Воздерживающийся»;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«Взрослый </a:t>
            </a:r>
            <a:r>
              <a:rPr lang="ru-RU" b="1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Сомневающийся</a:t>
            </a:r>
            <a:r>
              <a:rPr lang="ru-RU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»;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«Взрослый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Принимающий (в тех случаях, когда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гаранти-рованы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«безопасность», «полезность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результативность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комфортность»).* </a:t>
            </a:r>
          </a:p>
          <a:p>
            <a:pPr marL="0" indent="0" algn="just">
              <a:buNone/>
            </a:pP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Именно повышенный ресурс Взрослого, сочетающего в себе адекватное проявление как родительских состояний, так и состояний ребенка,  отличает данный личностный ресурс от каждого и из них, взятого в отдельности.</a:t>
            </a:r>
            <a:endParaRPr lang="ru-RU" sz="23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9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492896"/>
            <a:ext cx="8640960" cy="417646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Деструктивное поведение, в личностных состояниях Счастливчик, Преследователь, Спаситель и Жертва, проявляется неадекватным поведением.</a:t>
            </a: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Преследователь 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унижает других, считая их стоящими ниже себя.</a:t>
            </a:r>
            <a:endParaRPr lang="ru-RU" sz="23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Спаситель 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также считает других ниже себя и полагает, что должен помочь им, так как они не в состоянии себе помочь.</a:t>
            </a: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Жертва сама ощущает свое приниженное положение и ищет своего Спасителя, так как игнорирует свою способность принимать решения и действовать самостоятельно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3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2304256"/>
          </a:xfrm>
          <a:solidFill>
            <a:srgbClr val="FDFFE1"/>
          </a:solidFill>
        </p:spPr>
        <p:txBody>
          <a:bodyPr/>
          <a:lstStyle/>
          <a:p>
            <a:pPr algn="just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Посредством адекватного пользования ресурсами личностного состояния Взрослый, можно крайнюю форму выраженности деструктивного поведения, обусловленного проявлением состояний Счастливчик*, Преследователь*, Спаситель*, Жертва* замещать конструктивным поведением** адекватным конкретной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ситуации.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/>
              <a:t/>
            </a:r>
            <a:br>
              <a:rPr lang="ru-RU" sz="2400" dirty="0"/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96855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** Конструктивное поведение в личностном состоянии Взрослый, с одной стороны, противостоит проявлениям состояний Счастливчик, Преследователь, Спаситель, Жертва, то есть деструктивному (игровому) поведению, с другой - способствует возврату из игрового поведения в конструктивное.</a:t>
            </a: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состояние Взрослый дает возможность адекватно реагировать, на происходящее в конкретной ситуации, потенциалом:</a:t>
            </a: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Взрослого Воздерживающегося (пока) от чего-либо, замещает Преследователя;</a:t>
            </a: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Взрослого Сомневающегося 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чем-либо, замещает Жертву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512168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Указанным </a:t>
            </a:r>
            <a:r>
              <a:rPr lang="ru-RU" sz="23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ролям характерно переключение с одного ролевого поведения на любое другое (из названных).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Счастливчик, как правило, переключается в ролевое поведение Жертвы</a:t>
            </a:r>
            <a:r>
              <a:rPr lang="ru-RU" sz="23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/>
              <a:t/>
            </a:r>
            <a:br>
              <a:rPr lang="ru-RU" sz="2400" dirty="0"/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1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46449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endParaRPr lang="ru-RU" sz="1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в состоянии Взрослый личность избегает участия в «Играх»*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Играющие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как правило, стартуют ролями, которые образуют Драматический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треугольник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(Спаситель, Жертва, Преследователь).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коммуникация ведется одновременно на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соци-альном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психологическом уровнях, где психологический смысл (содержащий скрытый мотив), являясь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интер-претацией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сообщае­мого на социальном уровне, придает коммуникативному взаимодействию характер игры. 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2160240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Взрослого Допускающего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возможность с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чем-либо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согласи-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ться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замещает Спасителя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Взрослого Принимающего (после предварительного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цензури-рования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безопасность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полезность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результативность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удовольствие) что-либо, замещает Счастливчика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91964"/>
            <a:ext cx="8035256" cy="720080"/>
          </a:xfrm>
          <a:solidFill>
            <a:srgbClr val="FFFFFF"/>
          </a:solid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ru-RU" sz="2400" kern="1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ЛИЧНОСТНОЕ СОСТОЯНИЕ РОДИТЕЛЬ </a:t>
            </a:r>
            <a: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8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908720"/>
            <a:ext cx="8786874" cy="5760640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Личностное состояние Родителя проявляется, когда я веду себя, мыслю и чувствую, копируя одного из моих родителей или других людей, которых я воспринимал как родителей. Это, своего рода, заимствованное состояние и адекватные ему закрепившиеся стереотипы поведения.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состояние Родителя содержит как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позитивные,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негативные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составляющие личностных состояний Контролирующего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Родителя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его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ориентацией на результат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Заботливого Родителя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его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ориентацией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безопасность). 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Позитивное родительское поведение направлено на защиту и поддержку и несет в себе уважение к человеку, негативное — направлено на игнорирование другой личности и несет в себе превосходство над ней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образом личностное состояние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Родитель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проявляется</a:t>
            </a:r>
            <a:r>
              <a:rPr lang="ru-RU" sz="300" dirty="0">
                <a:solidFill>
                  <a:schemeClr val="bg2"/>
                </a:solidFill>
              </a:rPr>
              <a:t/>
            </a:r>
            <a:br>
              <a:rPr lang="ru-RU" sz="300" dirty="0">
                <a:solidFill>
                  <a:schemeClr val="bg2"/>
                </a:solidFill>
              </a:rPr>
            </a:br>
            <a:r>
              <a:rPr lang="ru-RU" sz="300" dirty="0">
                <a:solidFill>
                  <a:schemeClr val="bg2"/>
                </a:solidFill>
              </a:rPr>
              <a:t/>
            </a:r>
            <a:br>
              <a:rPr lang="ru-RU" sz="300" dirty="0">
                <a:solidFill>
                  <a:schemeClr val="bg2"/>
                </a:solidFill>
              </a:rPr>
            </a:b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73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3861048"/>
            <a:ext cx="8640960" cy="2808312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«Заботливый Родитель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Позитивный»,  ориентированный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обучение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безопасному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поведению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должной  защищенно-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т.п.; 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«Заботливый Родитель Негативный»,  проявляется  роле-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вым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поведением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«Спаситель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которому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свойственно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игно-рирование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способности другой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заботиться о  себе самой и также несет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себе превосходство над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ней.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3672408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разновидностями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Контролирующий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Родитель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Позитивный», 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ориентиро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-ванный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достижение результата, когда  используется 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пси-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хологическая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поддержка,  которой  сопутствует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уважение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человеку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«Контролирующий  Родитель  Негативный», 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проявляет-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ся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ролевым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поведением «Преследователь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 когда  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преобла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-дает  разрушительное общение,  которому сопутствует 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игно-рирование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другой личности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несет в себе превосходство над ней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«Обзор проекта»">
  <a:themeElements>
    <a:clrScheme name="ms_pptprojoverview_tp01018456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ms_pptprojoverview_tp01018456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_pptprojoverview_tp01018456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rojoverview_tp01018456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joverview_tp01018456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«Обзор проекта»</Template>
  <TotalTime>166718</TotalTime>
  <Words>833</Words>
  <Application>Microsoft Office PowerPoint</Application>
  <PresentationFormat>Экран (4:3)</PresentationFormat>
  <Paragraphs>95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Презентация «Обзор проекта»</vt:lpstr>
      <vt:lpstr>         СПЕЦИФИЧЕСКИЕ СВОЙСТВА РЕСУРСОВ    ЛИЧНОСТНЫХ СОСТОЯНИЙ И ИХ ПРОЯВЛЕНИЕ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С  О  Д  Е  Р  Ж  А  Н  И  Е </vt:lpstr>
      <vt:lpstr>                                  1. ЛИЧНОСТНЫЕ СОСТОЯНИЯ </vt:lpstr>
      <vt:lpstr> При этом данные средства рассматриваются  и  в  контексте их  использования  для  коррекции  жестких   и   протестных форм поведения, в качестве специальной инструментальной диагностики и профилактики отклоняющегося поведения.   Именно их применение  позволяет  замещать  (точечно)  как жесткие формы поведения, так  и  протестные,  позитивным поведением и тем самым создавать предпосылки  к   форми-рованию  самодостаточной личности.*    </vt:lpstr>
      <vt:lpstr>                                 1.1. ЛИЧНОСТНОЕ СОСТОЯНИЕ ВЗРОСЛЫЙ ……….          </vt:lpstr>
      <vt:lpstr> Посредством адекватного пользования ресурсами личностного состояния Взрослый, можно крайнюю форму выраженности деструктивного поведения, обусловленного проявлением состояний Счастливчик*, Преследователь*, Спаситель*, Жертва* замещать конструктивным поведением** адекватным конкретной ситуации..  </vt:lpstr>
      <vt:lpstr> Указанным ролям характерно переключение с одного ролевого поведения на любое другое (из названных). При этом Счастливчик, как правило, переключается в ролевое поведение Жертвы. </vt:lpstr>
      <vt:lpstr> - Взрослого Допускающего возможность с  чем-либо  согласи-ться, замещает Спасителя;  - Взрослого Принимающего (после предварительного цензури-рования  на безопасность,  полезность,  результативность  и удовольствие) что-либо, замещает Счастливчика. </vt:lpstr>
      <vt:lpstr>                                   1.2. ЛИЧНОСТНОЕ СОСТОЯНИЕ РОДИТЕЛЬ  </vt:lpstr>
      <vt:lpstr>разновидностями:  А.  «Контролирующий  Родитель  Позитивный»,  ориентиро-ванный на достижение результата, когда  используется  пси-хологическая  поддержка,  которой  сопутствует уважение к человеку;  Б.  «Контролирующий  Родитель  Негативный»,  проявляет-ся  ролевым поведением «Преследователь»,  когда  преобла-дает  разрушительное общение,  которому сопутствует игно-рирование другой личности и несет в себе превосходство над ней; </vt:lpstr>
      <vt:lpstr>                                   1.3. ЛИЧНОСТНОЕ СОСТОЯНИЕ РЕБЕНОК  </vt:lpstr>
      <vt:lpstr>                                                                                                               З А К Л Ю Ч Е Н И Е  </vt:lpstr>
      <vt:lpstr>окрашенности,  либо  оттенками уважения  личности,  либо  оттенками ее  игнорирования, могут способствовать  форм-ированию у других как Позитивного образа,  так  и  Негатив-ного.             Таким   образом,   признаки   личностных  состояний  позво-ляют   дифференцировать как   корневые   состояния  (Роди-тель, Взрослый Ребенок), так и производные.              Производные от состояния Родитель:           Контролирующий  Родитель  Позитивный;        Контролирующий  Родитель  Негативный;     Заботливый Родитель  Позитивный;     Заботливый Родитель Негативный.* </vt:lpstr>
      <vt:lpstr> негативных личностных  состояний, производных  от  Родите-ля,  определяют меру проявления  конструктивного  поведения. Процентное   значение    признаков,    отражающих    выражен-ность негативного личностного состояния,   определяет   меру проявления конструктивного поведения: - выраженность менее 20%, при отсутствии в поведении амби-валентных   признаков личностного состояния,  обусловливает высокую меру проявления конструктивного поведения; - выраженность менее 20%,  при наличии  в  поведении  амбива-лентных   признаков   личностного   состояния,  обусловливает среднюю меру проявления конструктивного поведения; - выраженность более 33%  обусловливает низкую  меру  прояв-ления конструктивного поведения. </vt:lpstr>
      <vt:lpstr>Производные от состояния Ребенок:  Естественный Ребенок Позитивный Свободный;      Естественный Ребенок Негативной Свободный;    Естественный Ребенок Творческий Громкий (Позитивный);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проекта</dc:title>
  <dc:creator>Татьяна</dc:creator>
  <cp:lastModifiedBy>RePack by SPecialiST</cp:lastModifiedBy>
  <cp:revision>2344</cp:revision>
  <dcterms:created xsi:type="dcterms:W3CDTF">2012-04-24T08:58:03Z</dcterms:created>
  <dcterms:modified xsi:type="dcterms:W3CDTF">2018-02-11T08:46:24Z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TC010184561049</vt:lpwstr>
  </property>
</Properties>
</file>