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11" r:id="rId2"/>
    <p:sldId id="632" r:id="rId3"/>
    <p:sldId id="645" r:id="rId4"/>
    <p:sldId id="660" r:id="rId5"/>
    <p:sldId id="617" r:id="rId6"/>
    <p:sldId id="661" r:id="rId7"/>
    <p:sldId id="666" r:id="rId8"/>
    <p:sldId id="667" r:id="rId9"/>
    <p:sldId id="662" r:id="rId10"/>
    <p:sldId id="665" r:id="rId11"/>
    <p:sldId id="669" r:id="rId12"/>
    <p:sldId id="653" r:id="rId13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49E867-CD6D-4A01-8320-86BCA05A8355}">
          <p14:sldIdLst>
            <p14:sldId id="611"/>
          </p14:sldIdLst>
        </p14:section>
        <p14:section name="Раздел без заголовка" id="{2F3C7BD6-BDB9-4F12-89F3-C162A0C8320B}">
          <p14:sldIdLst>
            <p14:sldId id="632"/>
            <p14:sldId id="645"/>
            <p14:sldId id="660"/>
            <p14:sldId id="617"/>
            <p14:sldId id="661"/>
            <p14:sldId id="666"/>
            <p14:sldId id="667"/>
            <p14:sldId id="662"/>
            <p14:sldId id="665"/>
            <p14:sldId id="669"/>
            <p14:sldId id="6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FFFF"/>
    <a:srgbClr val="0C9226"/>
    <a:srgbClr val="CC3300"/>
    <a:srgbClr val="FF0000"/>
    <a:srgbClr val="66FFCC"/>
    <a:srgbClr val="00FF99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78979" autoAdjust="0"/>
  </p:normalViewPr>
  <p:slideViewPr>
    <p:cSldViewPr>
      <p:cViewPr>
        <p:scale>
          <a:sx n="70" d="100"/>
          <a:sy n="70" d="100"/>
        </p:scale>
        <p:origin x="-32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7B21DC6-B894-4942-A721-F46688E2DD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6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14251DB7-7864-44F0-B53B-D7B5A060A8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4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AF78E6-D6C2-40A7-9C86-86DE6052F0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31A9A-32A7-48EB-B485-B2D5DC17D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45E04-A97A-47F6-8C3D-19590B1BA4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8AF7F-2C3E-4123-BBF9-155F0CA03B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24C6C-1AE4-4B09-8573-F96F410F52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29354-C6DB-466B-A56C-27697DE792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FD59E-AD5F-415A-8EFD-DACC141510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6C4A5-8950-404E-9829-4ED75CF5C7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0F8C-D45B-4360-A78B-D9BFF37097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EAF95-4D19-40CE-B7DF-F5AAF704B8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59218-4EDB-404E-935A-A6D1056A45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2B01B74-03CA-4942-AD0F-AC7CC551FFB9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379" y="111155"/>
            <a:ext cx="8115562" cy="1733669"/>
          </a:xfrm>
          <a:solidFill>
            <a:srgbClr val="FDFFE1"/>
          </a:solidFill>
        </p:spPr>
        <p:txBody>
          <a:bodyPr/>
          <a:lstStyle/>
          <a:p>
            <a:pPr algn="ct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СПЕЦИФИЧЕСКИЕ СВОЙСТВА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УСТАНОВОК-РЕГУЛЯТОРОВ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ВЗАИМОДЕЙСТВИЯ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ИХ ПРОЯВЛЕНИЕ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О  Д  Е  Р  Ж  А  Н  И  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028499"/>
              </p:ext>
            </p:extLst>
          </p:nvPr>
        </p:nvGraphicFramePr>
        <p:xfrm>
          <a:off x="199394" y="1988840"/>
          <a:ext cx="8693086" cy="460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2995"/>
                <a:gridCol w="820091"/>
              </a:tblGrid>
              <a:tr h="93311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2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22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РАЗДЕЛА     </a:t>
                      </a:r>
                      <a:endParaRPr lang="ru-RU" sz="22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="1" u="sng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Стр.</a:t>
                      </a:r>
                      <a:endParaRPr lang="ru-RU" sz="18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752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2351440">
                <a:tc>
                  <a:txBody>
                    <a:bodyPr/>
                    <a:lstStyle/>
                    <a:p>
                      <a:r>
                        <a:rPr lang="ru-RU" sz="2400" b="1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lang="ru-RU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i="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</a:t>
                      </a:r>
                      <a:r>
                        <a:rPr lang="ru-RU" sz="2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становки-регуляторы взаимодействия</a:t>
                      </a:r>
                      <a:endParaRPr lang="ru-RU" sz="24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24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24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400" b="1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2</a:t>
                      </a:r>
                      <a:r>
                        <a:rPr lang="ru-RU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lang="ru-RU" sz="2400" b="1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</a:t>
                      </a:r>
                      <a:r>
                        <a:rPr lang="ru-RU" sz="2400" b="1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ользование </a:t>
                      </a:r>
                      <a:r>
                        <a:rPr lang="ru-RU" sz="24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ресурсами регуляторов    </a:t>
                      </a:r>
                    </a:p>
                    <a:p>
                      <a:r>
                        <a:rPr lang="ru-RU" sz="24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взаимодействия</a:t>
                      </a:r>
                      <a:endParaRPr lang="ru-RU" sz="2400" b="1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24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848693">
                <a:tc>
                  <a:txBody>
                    <a:bodyPr/>
                    <a:lstStyle/>
                    <a:p>
                      <a:r>
                        <a:rPr lang="ru-RU" sz="24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Заключение</a:t>
                      </a:r>
                      <a:endParaRPr lang="ru-RU" sz="24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" name="Рисунок 5" descr="RGD 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0941" y="548680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77072"/>
            <a:ext cx="8640960" cy="259228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Во-первых, о</a:t>
            </a:r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пасливы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признаком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характера,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свойствен-ной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ему тональностью, для которой органичны:</a:t>
            </a:r>
            <a:b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осмотрительность, отсутствие прожектерства;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приверженность привычному;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ответственное   отношение   к   необходимым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доста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точным 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доказательствам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объективной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целесообразности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032448"/>
          </a:xfrm>
          <a:solidFill>
            <a:srgbClr val="FDFFE1"/>
          </a:solidFill>
        </p:spPr>
        <p:txBody>
          <a:bodyPr/>
          <a:lstStyle/>
          <a:p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ниже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себя).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Подобным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 образом проявляется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взаимосвязь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избыточной выраженности иных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установок-регуляторов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проявлением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особенностей характера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и свойств личностных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со-стояний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лишь изменяются их признаки и свойства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апример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когда доминирует стремление     к    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личной  безо- 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пасности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   широком       смысле)     и     прочности     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-его     положения (то  есть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проявляется установка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собст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-венную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безопасность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стабильность  положения),  то  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взаи-мосвязь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будет проявляться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i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780928"/>
            <a:ext cx="8640960" cy="3888432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особенностями личностных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состояний, 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преиму-щественно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важно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помнить,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что  личностное состояние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бенок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Позитивный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обусловливает следование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правилам,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тра-дициям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которым  приучили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детстве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пос-лушанием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Выраженность   же  личностного  состояния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  Нега-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тивный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обусловливает  протестное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поведение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(тихий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сабо-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таж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т. п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.).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2592288"/>
          </a:xfrm>
          <a:solidFill>
            <a:srgbClr val="FDFFE1"/>
          </a:solidFill>
        </p:spPr>
        <p:txBody>
          <a:bodyPr/>
          <a:lstStyle/>
          <a:p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перемен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 точек зрения: безопасности,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полезности,  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эффек-тивности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комфортности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ориентация на мониторинг безопасности возможных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пос-ледствий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предлагаемых решений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д) переживание из-за того, что сделано или сказано что-то не то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34314"/>
            <a:ext cx="8035256" cy="621852"/>
          </a:xfrm>
          <a:solidFill>
            <a:srgbClr val="FFFFFF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 А К Л Ю Ч Е Н И Е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832965"/>
            <a:ext cx="8786874" cy="5836396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заключение важно отметить, что только средне   выраженные 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  установки  (от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  до  10  включительно)  указывают  на  сред-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нюю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субъективную ценность значений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установок-регуляторов.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 среднее   ценностное   значение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вок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-регуляторов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организационного  поведения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является  исто-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чником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адекватных  позиций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субъекта  поведения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ожиданий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его окружения.</a:t>
            </a:r>
            <a:b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обусловливается адекватным переживанием субъектом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ука-занных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регуляторов.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важно использовать в организационном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поведении  ре-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сурсы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данных регуляторов,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особенно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обстоятельствах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когда востребован мягкий (адекватный) стиль оказания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-ких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воздействий.</a:t>
            </a:r>
            <a:endParaRPr lang="ru-RU" sz="23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Сложившийся ранг установок важно учитывать как в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функцио-нальном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взаимодействии и командной работе, так и при </a:t>
            </a:r>
            <a:r>
              <a:rPr lang="ru-RU" sz="2300" b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постро-ении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межличностных отношений в круге общения.</a:t>
            </a: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58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73656"/>
            <a:ext cx="8107264" cy="864096"/>
          </a:xfrm>
          <a:solidFill>
            <a:srgbClr val="FFFFFF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УСТАНОВКИ-РЕГУЛЯТОРЫ    </a:t>
            </a:r>
            <a:b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ВЗАИМОДЕЙСТВИЯ</a:t>
            </a:r>
            <a:endParaRPr lang="en-US" sz="1400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95580" cy="554461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 Установка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власть.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на нормативность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на время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1.4.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на достижение обговоренного результата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1.5.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на минимизацию усилий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на собственные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принципы.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1.7.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на “социальное лицо”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1.8.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на оценку со стороны неформальной группы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1.9.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на оценку со стороны формальных структур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1.10.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на причастность к власти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2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1.12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собственную безопасность, стабильность положения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1.13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безопасность, стабильность положения неформальной общности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1.14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новые горизонты, перспективы, потенциальные достижения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1.15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стабильность в организации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1.16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карьеру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1.17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материальный интерес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1.18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 обязательства других (ставка на других)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1.19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стабильность трудовой нагрузки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008112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1.11.   Установка   на   традиции 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организации,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декларируе-мые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принципы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ценности.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1.21.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на возможность более высоких заработков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Оценка по указанным шкалам-установкам определяется их выраженностью и  изменяется от 0 до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 (шкалы обратные):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высоко выраженные установки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проявляются  значениями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0 до 4 (включительно);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средне выраженные установки –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от  5  до  10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включитель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слабо выраженные установки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15  (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включитель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очень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слабо выраженные установки – от 16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(включи-тельно).*</a:t>
            </a:r>
          </a:p>
          <a:p>
            <a:pPr marL="0" indent="0">
              <a:buNone/>
            </a:pP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Все 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шкалы обратные, поэтому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чем  ниже  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полученный 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балл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тем выше ранг места.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1.20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стабильность содержания деятельности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8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4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ПОЛЬЗОВАНИЕ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 </a:t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РЕГУЛЯТОРОВ ВЗАИМОДЕЙСТВИЯ</a:t>
            </a:r>
            <a:endParaRPr lang="ru-RU" sz="2400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980728"/>
            <a:ext cx="8786874" cy="5760640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Практическое   применение 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одаренности 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личностными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преимуществами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регуляторов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производится 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   основе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адекватной интерпретации их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Высоко выраженные установки указывают на высокое ценностное значение установок-регуляторов организационного поведения, которое является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источником рассогласования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позиций субъекта поведения и ожиданий его окружения.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обусловливается переживанием субъектом указанных регуляторов организационного поведения как актуализированных (очень значимых) ценностей.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актуализированность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играет роль повышенного мотивационного фактора поступков (обусловленных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соответствующими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регуляторами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  которые   могут   носить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9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 важно  контролировать в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организационном 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пове-дении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проявление  установок  с  высокой   выраженностью. 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этих  «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гипермотивированных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 установок  ценно-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стей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важно  пользоваться с особой  осторожностью и для  их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адекватного проявления  применять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своего  рода  «правило-ценность»,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которое  предполагает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проявления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-сообразной силы  (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меры)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их  регулирующего  воздействия  с точки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зрения:</a:t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«полезности»;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«результативности»;</a:t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«безопасности»;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«комфортности». </a:t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Систематическое  применение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данного правила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способству-ет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снижению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«чрезмерности»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проявления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гипермотивиро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-ванных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установок-ценностей до адекватной степени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      такого  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правила-ценности»    способствует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неадекватно выраженный (гротескный) характер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0465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Так, если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выраженность установки равна 0, то мера ее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кватного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 будет около 10% от «желаемого».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выраженность установки равна 1, то мера ее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адекват-ного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 будет около 30% от «желаемого».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выраженность установки равна 2, то мера ее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адекват-ного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 будет около 50% от «желаемого».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выраженность установки равна 3, то мера ее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адекват-ного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 будет около 70% от «желаемого».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выраженность установки равна 4, то мера ее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адекват-ного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 будет около 90% от «желаемого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».*</a:t>
            </a:r>
          </a:p>
          <a:p>
            <a:pPr marL="0" indent="0" algn="just">
              <a:buNone/>
            </a:pP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Именно соблюдение данного «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правила-ценности»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дает возможность, например,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когда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доминирует желание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ока-</a:t>
            </a:r>
            <a:r>
              <a:rPr lang="ru-RU" sz="235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зывать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влияние на других людей и/или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ход  событий  (то  есть</a:t>
            </a:r>
            <a:endParaRPr lang="ru-RU" sz="235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«взвешенное»  отношение  к  мере выраженности установки.</a:t>
            </a:r>
            <a:r>
              <a:rPr lang="ru-RU" sz="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ледует также отметить тесную взаимосвязь избыточной выраженности любой установки, преимущественно, с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прояв-лением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как свойств характера, так 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особенностей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лич-ностных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состояний.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приведенном примере это будет проявляться: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о-первых,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ормально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направленны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признаком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характера,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 свойственной ему тональностью,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которой органичны: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умение хорошо справляться с работой, требующей аккуратности и точности, внимания к частностям;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системная организация исполнения поставленных задач;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способность мобилизовать других на выполнение задач на функциональном (технологическом) уровне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936104"/>
          </a:xfrm>
          <a:solidFill>
            <a:srgbClr val="FDFFE1"/>
          </a:solidFill>
        </p:spPr>
        <p:txBody>
          <a:bodyPr/>
          <a:lstStyle/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 установка на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власть) оказывать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-кое воздействие в</a:t>
            </a:r>
            <a:r>
              <a:rPr lang="ru-RU" sz="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мягкой (адекватной)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форме.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653136"/>
            <a:ext cx="8640960" cy="201622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негативное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поведение в личностном состоянии Контролирующий Родитель направлено на игнорирование другой личности и несет в себе превосходство над ней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дестрструктивным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поведением в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роли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«Преследователь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унижает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других,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считая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их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стоящими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536504"/>
          </a:xfrm>
          <a:solidFill>
            <a:srgbClr val="FDFFE1"/>
          </a:solidFill>
        </p:spPr>
        <p:txBody>
          <a:bodyPr/>
          <a:lstStyle/>
          <a:p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 обеспечивать  неукоснительное  соблюдение  стандартов, </a:t>
            </a:r>
            <a:b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соответствие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заданным условиям и </a:t>
            </a:r>
            <a:r>
              <a:rPr lang="ru-RU" sz="2400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т.п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д) стремление во всем и всюду соблюдать порядок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особенностями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личностных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состояний 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Контро-лирующий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Родитель.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важно помнить, что позитивное поведение в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лич-ностном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состоянии Контролирующий Родитель направлено на защиту и поддержку и несет в себе уважение к человеку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Выраженность  же  личностного  состояния  Контролирую-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щий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Родитель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Негативный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указывает  на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меру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проявления </a:t>
            </a:r>
            <a:r>
              <a:rPr lang="ru-RU" sz="2400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дестрструктивного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поведения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«Обзор проекта»">
  <a:themeElements>
    <a:clrScheme name="ms_pptprojoverview_tp01018456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ms_pptprojoverview_tp0101845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overview_tp01018456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rojoverview_tp01018456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overview_tp01018456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«Обзор проекта»</Template>
  <TotalTime>164325</TotalTime>
  <Words>787</Words>
  <Application>Microsoft Office PowerPoint</Application>
  <PresentationFormat>Экран (4:3)</PresentationFormat>
  <Paragraphs>124</Paragraphs>
  <Slides>12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Презентация «Обзор проекта»</vt:lpstr>
      <vt:lpstr>СПЕЦИФИЧЕСКИЕ СВОЙСТВА  РЕСУРСОВ УСТАНОВОК-РЕГУЛЯТОРОВ  ВЗАИМОДЕЙСТВИЯ И ИХ ПРОЯВЛЕНИЕ С  О  Д  Е  Р  Ж  А  Н  И  Е       </vt:lpstr>
      <vt:lpstr>                                         1. УСТАНОВКИ-РЕГУЛЯТОРЫ                                    ВЗАИМОДЕЙСТВИЯ</vt:lpstr>
      <vt:lpstr>1.11.   Установка   на   традиции   организации,   декларируе-мые принципы  и  ценности.    </vt:lpstr>
      <vt:lpstr>1.20. Установка на стабильность содержания деятельности.    </vt:lpstr>
      <vt:lpstr>                                                2. ПОЛЬЗОВАНИЕ РЕСУРСАМИ                   РЕГУЛЯТОРОВ ВЗАИМОДЕЙСТВИЯ</vt:lpstr>
      <vt:lpstr>неадекватно выраженный (гротескный) характер.    </vt:lpstr>
      <vt:lpstr>«взвешенное»  отношение  к  мере выраженности установки.  </vt:lpstr>
      <vt:lpstr>проявляется установка на власть) оказывать управленчес-кое воздействие в    мягкой (адекватной) форме.   </vt:lpstr>
      <vt:lpstr>г)  обеспечивать  неукоснительное  соблюдение  стандартов,  соответствие заданным условиям и т.п; д) стремление во всем и всюду соблюдать порядок.  Во-вторых, особенностями личностных состояний Контро-лирующий Родитель.  При этом важно помнить, что позитивное поведение в лич-ностном состоянии Контролирующий Родитель направлено на защиту и поддержку и несет в себе уважение к человеку.  Выраженность  же  личностного  состояния  Контролирую-щий Родитель  Негативный  указывает  на  меру  проявления дестрструктивного поведения.   </vt:lpstr>
      <vt:lpstr>ниже себя). Подобным же образом проявляется взаимосвязь избыточной выраженности иных  установок-регуляторов  с  проявлением как особенностей характера,  так и свойств личностных со-стояний.  При этом лишь изменяются их признаки и свойства. Например, когда доминирует стремление     к     личной  безо- пасности    (в     широком       смысле)     и     прочности     сво-его     положения (то  есть проявляется установка на собст-венную безопасность,  стабильность  положения),  то  взаи-мосвязь будет проявляться:</vt:lpstr>
      <vt:lpstr> перемен (с точек зрения: безопасности,  полезности,  эффек-тивности, комфортности);  г) ориентация на мониторинг безопасности возможных пос-ледствий предлагаемых решений;  д) переживание из-за того, что сделано или сказано что-то не то.</vt:lpstr>
      <vt:lpstr>                                                                                                                     З А К Л Ю Ч Е Н И Е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Татьяна</dc:creator>
  <cp:lastModifiedBy>RePack by SPecialiST</cp:lastModifiedBy>
  <cp:revision>2362</cp:revision>
  <dcterms:created xsi:type="dcterms:W3CDTF">2012-04-24T08:58:03Z</dcterms:created>
  <dcterms:modified xsi:type="dcterms:W3CDTF">2018-02-10T17:00:12Z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TC010184561049</vt:lpwstr>
  </property>
</Properties>
</file>