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11" r:id="rId2"/>
    <p:sldId id="632" r:id="rId3"/>
    <p:sldId id="671" r:id="rId4"/>
    <p:sldId id="645" r:id="rId5"/>
    <p:sldId id="672" r:id="rId6"/>
    <p:sldId id="617" r:id="rId7"/>
    <p:sldId id="661" r:id="rId8"/>
    <p:sldId id="666" r:id="rId9"/>
    <p:sldId id="667" r:id="rId10"/>
    <p:sldId id="673" r:id="rId11"/>
    <p:sldId id="674" r:id="rId12"/>
    <p:sldId id="662" r:id="rId13"/>
    <p:sldId id="665" r:id="rId14"/>
    <p:sldId id="669" r:id="rId15"/>
    <p:sldId id="675" r:id="rId16"/>
    <p:sldId id="653" r:id="rId17"/>
    <p:sldId id="677" r:id="rId1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71"/>
            <p14:sldId id="645"/>
            <p14:sldId id="672"/>
            <p14:sldId id="617"/>
            <p14:sldId id="661"/>
            <p14:sldId id="666"/>
            <p14:sldId id="667"/>
            <p14:sldId id="673"/>
            <p14:sldId id="674"/>
            <p14:sldId id="662"/>
            <p14:sldId id="665"/>
            <p14:sldId id="669"/>
            <p14:sldId id="675"/>
            <p14:sldId id="653"/>
            <p14:sldId id="6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43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79" y="245664"/>
            <a:ext cx="8115562" cy="1296144"/>
          </a:xfrm>
          <a:solidFill>
            <a:srgbClr val="FDFFE1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ОСОБЕННОСТИ И СВОЙСТВА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 ТЕМПЕРАМЕНТА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ИХ  ПРОЯВЛЕНИЕ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57997"/>
              </p:ext>
            </p:extLst>
          </p:nvPr>
        </p:nvGraphicFramePr>
        <p:xfrm>
          <a:off x="199394" y="1988840"/>
          <a:ext cx="8693086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820091"/>
              </a:tblGrid>
              <a:tr h="9331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2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18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75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2351440">
                <a:tc>
                  <a:txBody>
                    <a:bodyPr/>
                    <a:lstStyle/>
                    <a:p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</a:t>
                      </a: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ндивидуальные  </a:t>
                      </a: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психодинамические</a:t>
                      </a:r>
                      <a:r>
                        <a:rPr lang="en-US" sz="2400" b="1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особенности </a:t>
                      </a:r>
                    </a:p>
                    <a:p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подтипа темперамента</a:t>
                      </a:r>
                      <a:endParaRPr lang="ru-RU" sz="24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24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24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4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2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нформационно-психические 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ru-RU" sz="24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войства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подтипа темперамента</a:t>
                      </a:r>
                      <a:endParaRPr lang="ru-RU" sz="2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848693">
                <a:tc>
                  <a:txBody>
                    <a:bodyPr/>
                    <a:lstStyle/>
                    <a:p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lang="ru-RU" sz="1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Заключение</a:t>
                      </a:r>
                      <a:endParaRPr lang="ru-RU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548680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F8C-D45B-4360-A78B-D9BFF370972C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82423"/>
              </p:ext>
            </p:extLst>
          </p:nvPr>
        </p:nvGraphicFramePr>
        <p:xfrm>
          <a:off x="107506" y="116637"/>
          <a:ext cx="8928989" cy="668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980"/>
                <a:gridCol w="556980"/>
                <a:gridCol w="556980"/>
                <a:gridCol w="556980"/>
                <a:gridCol w="556980"/>
                <a:gridCol w="557940"/>
                <a:gridCol w="557940"/>
                <a:gridCol w="561794"/>
                <a:gridCol w="557940"/>
                <a:gridCol w="557940"/>
                <a:gridCol w="557940"/>
                <a:gridCol w="557940"/>
                <a:gridCol w="557940"/>
                <a:gridCol w="558905"/>
                <a:gridCol w="558905"/>
                <a:gridCol w="558905"/>
              </a:tblGrid>
              <a:tr h="526956">
                <a:tc gridSpan="1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ГРУППЫ-КОМАНДЫ, ВЗАИМОДЕЙСТВУЮЩИЕ НА БАЗЕ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ИНФОРМАЦИОННО-ПСИХИЧЕСКИХ СВОЙСТВ ТЕМПЕРАМЕНТА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653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I»</a:t>
                      </a:r>
                      <a:endParaRPr lang="ru-RU" sz="1400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образующие 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II»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4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</a:t>
                      </a:r>
                      <a:r>
                        <a:rPr lang="ru-RU" sz="1100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креативной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креативной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653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III»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IV»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7571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креативной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креативной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5310">
                <a:tc gridSpan="1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РИС. 2 </a:t>
                      </a:r>
                      <a:r>
                        <a:rPr lang="ru-RU" sz="15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МОДЕЛЬ ПРИМЕНЕНИЯ ЗАКОНОМЕРНОСТЕЙ СОЦИАЛЬНОЙ  ГРАВИТАЦИИ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5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2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6381328"/>
            <a:ext cx="8784976" cy="360040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r>
              <a:rPr lang="ru-RU" sz="15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15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 МОДЕЛЬ ПРИМЕНЕНИЯ ЗАКОНОМЕРНОСТЕЙ СОЦИАЛЬНОЙ  ГРАВИТАЦИИ</a:t>
            </a:r>
            <a:endParaRPr lang="ru-RU" sz="15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73538" y="205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11566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 Цвета  заливок  обозначают принадлежность тех или иных пар подтипов темперамента к группам-командам (синий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зеленый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красный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желтый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IV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** При этом показывается использование потенциалов групповой совместимости (ГС),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диадной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совместимости (ДС) и креативной совместимости (КС).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64371"/>
              </p:ext>
            </p:extLst>
          </p:nvPr>
        </p:nvGraphicFramePr>
        <p:xfrm>
          <a:off x="179512" y="116632"/>
          <a:ext cx="8784971" cy="62541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8072"/>
                <a:gridCol w="637715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08196"/>
                <a:gridCol w="80811"/>
                <a:gridCol w="582305"/>
                <a:gridCol w="489007"/>
              </a:tblGrid>
              <a:tr h="245609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41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9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8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16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2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10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7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15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14907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IV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41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3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11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6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14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4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12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5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13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9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726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сотрудниками, относящимися  к  группам-командам,  ядра которых образуют аналогичные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сотрудники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принадлежащие к одной паре могут продуктивно участвовать в групповом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взаимодействии.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Здесь эффективно используется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 групповой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местимости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сотрудниками, относящимися к оставшимся трем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парам.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рис 2, выделено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курсивом.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рис. 3, выделено курсивом и цветом.* 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Цвета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заливок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модели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обозначают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принадлежность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 или иных пар подтипов темперамента к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группам-кома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ндам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относящимся к соответствующим каре: </a:t>
            </a:r>
          </a:p>
          <a:p>
            <a:pPr algn="just">
              <a:buFont typeface="Arial" charset="0"/>
              <a:buChar char="•"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36104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продуктивное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 может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ться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зеленый - группа-команда «Каре </a:t>
            </a:r>
            <a:r>
              <a:rPr lang="en-US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  </a:t>
            </a:r>
          </a:p>
          <a:p>
            <a:pPr marL="0" indent="0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3) красный - группа-команда «Каре </a:t>
            </a:r>
            <a:r>
              <a:rPr lang="en-US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  <a:endParaRPr lang="ru-RU" sz="23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4) желтый - группа-команда «Каре </a:t>
            </a:r>
            <a:r>
              <a:rPr lang="en-US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marL="0" indent="0">
              <a:buNone/>
            </a:pP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</a:t>
            </a:r>
            <a:r>
              <a:rPr lang="en-US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показывается</a:t>
            </a:r>
            <a:r>
              <a:rPr lang="en-US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использование</a:t>
            </a:r>
            <a:r>
              <a:rPr lang="en-US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особенностей</a:t>
            </a:r>
            <a:r>
              <a:rPr lang="en-US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потен</a:t>
            </a:r>
            <a:r>
              <a:rPr lang="en-US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циалов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групповой совместимости (ГС); </a:t>
            </a:r>
            <a:endParaRPr lang="ru-RU" sz="23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30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диадной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совместимости (ДС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креативной совместимости (КС).</a:t>
            </a:r>
            <a:endParaRPr lang="ru-RU" sz="23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избирательно взаимодействовать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Непосредственно с сотрудниками, относящимися к двум другим командам (ядра которых образуют соответствующие каре), где  участники  взаимодействия,  входящие в одну  па-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могут продуктивно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сотрудничать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диадном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1) синий - группа-команда «Каре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</a:p>
        </p:txBody>
      </p:sp>
    </p:spTree>
    <p:extLst>
      <p:ext uri="{BB962C8B-B14F-4D97-AF65-F5344CB8AC3E}">
        <p14:creationId xmlns:p14="http://schemas.microsoft.com/office/powerpoint/2010/main" val="23709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с двумя сотрудниками одной команды;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 одним сотрудником другой команды.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Опосредованно, то есть через  сотрудников, указанных в пункте «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1»,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сотрудниками, относящимися к командам (ядра которых образуют соответствующие каре), где эти сотрудники, входящие   в  одну   пару  (относящуюся  к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иному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каре) 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могут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продуктивно   сотрудничать  в  групповом взаимодействии,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используя 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  групповой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совместимости совмести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мости 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команды,   ядро   которой   образует   данное каре.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В-третьих, избирательно взаимодействовать,  с  сотрудниками, относящимися  ко  всем   командам   (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ядра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которых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образуют  соответствующие   каре),   где   участники,   входящие   в   одну  пару  могут продуктивно сотрудничать в  креативном </a:t>
            </a:r>
            <a:r>
              <a:rPr lang="ru-RU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-действии,  используя  потенциал  креативной  совместимости: </a:t>
            </a:r>
            <a:b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 с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одним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участников, принадлежащим  к  команде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участ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432048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ствии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используя потенциал </a:t>
            </a:r>
            <a:r>
              <a:rPr lang="ru-RU" sz="23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диадной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совместимости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3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 тремя участниками  одной из оставшихся  команд, ядра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которых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образуют соответствующие каре; </a:t>
            </a:r>
            <a:endParaRPr lang="ru-RU" sz="235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с тремя участниками из другой команды  (ядра  которых  образуют соответствующие каре);</a:t>
            </a: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с двумя участниками из третьей команды (ядро  которой  образует соответствующее каре).</a:t>
            </a: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использование модели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закономерностей социальной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гравитации для организации командной работы делает возможным эффективное использование личностных ресурсов в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совокупности.</a:t>
            </a:r>
          </a:p>
          <a:p>
            <a:pPr marL="0" indent="0" algn="just">
              <a:buNone/>
            </a:pP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самым обеспечивает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командах нового поколения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вы-</a:t>
            </a:r>
            <a:r>
              <a:rPr lang="ru-RU" sz="23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сокую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продуктивность, а в случаях креативного </a:t>
            </a:r>
            <a:r>
              <a:rPr lang="ru-RU" sz="23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взаимодей-ствия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 должную толерантность, обусловливающую </a:t>
            </a:r>
            <a:r>
              <a:rPr lang="ru-RU" sz="23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-ватное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интеллектуального потенциала.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ника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ядро которой образует то же каре;</a:t>
            </a:r>
          </a:p>
        </p:txBody>
      </p:sp>
    </p:spTree>
    <p:extLst>
      <p:ext uri="{BB962C8B-B14F-4D97-AF65-F5344CB8AC3E}">
        <p14:creationId xmlns:p14="http://schemas.microsoft.com/office/powerpoint/2010/main" val="35077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34314"/>
            <a:ext cx="8035256" cy="621852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А К Л Ю Ч Е Н И Е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831054"/>
            <a:ext cx="8786874" cy="5766298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важно отметить, что только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инструментальные  возможности Технологии позволяют, наряду  с  формированием   единства   приоритетов  функциональной деятельности  и  согласованности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функционально-ролевых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ожиданий,  создавать еще одно значимое условие  эффективной командной работы, которое обеспечивает согласованность личностно-ролевых ожиданий в команде  любого формата. </a:t>
            </a:r>
            <a:endParaRPr lang="ru-RU" sz="23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возможность использования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модели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-мерностей  социальной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гравитации  для  организации 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команд-ной работы, которая позволяет эффективно применять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личнос-тные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ресурсы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совокупности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обеспечивает в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командах нового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поколения высокую продуктивность, а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случаях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креативного  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и     должную     толерантность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обусловлива-ющую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адекватное  применение интеллектуального потенциала. 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образом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инструментальные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Технологии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8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54461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функционально-ролевых ожиданий, создавать еще одно </a:t>
            </a:r>
            <a:r>
              <a:rPr lang="ru-RU" sz="23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зна-чимое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условие эффективной командной работы, </a:t>
            </a:r>
            <a:r>
              <a:rPr lang="ru-RU" sz="23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заключа-ющееся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использовании закономерностей  социальной  </a:t>
            </a:r>
            <a:r>
              <a:rPr lang="ru-RU" sz="23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гра-витации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которое обеспечивает: </a:t>
            </a:r>
          </a:p>
          <a:p>
            <a:pPr marL="0" indent="0" algn="just">
              <a:buNone/>
            </a:pP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согласованность личностно-ролевых ожиданий в команде любого формата; </a:t>
            </a:r>
          </a:p>
          <a:p>
            <a:pPr marL="0" indent="0" algn="just">
              <a:buNone/>
            </a:pP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равные возможности продуктивной совместной деятель-</a:t>
            </a:r>
            <a:r>
              <a:rPr lang="ru-RU" sz="23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(см. рис. 3,  выделено цветом) каждому участнику командного  взаимодействия.</a:t>
            </a:r>
          </a:p>
          <a:p>
            <a:pPr marL="0" indent="0" algn="just">
              <a:buNone/>
            </a:pP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целом это способствует созданию в социуме адекватных условий для реализации Персональной жизненной стратегии.</a:t>
            </a:r>
          </a:p>
          <a:p>
            <a:pPr marL="0" indent="0" algn="just">
              <a:buNone/>
            </a:pP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самым обусловливается возможность применения личностных ресурсов с целью оптимизация самореализации.</a:t>
            </a:r>
          </a:p>
          <a:p>
            <a:pPr marL="0" indent="0" algn="just">
              <a:buNone/>
            </a:pPr>
            <a:endParaRPr lang="ru-RU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864096"/>
          </a:xfrm>
          <a:solidFill>
            <a:srgbClr val="FFFFFF"/>
          </a:solidFill>
        </p:spPr>
        <p:txBody>
          <a:bodyPr/>
          <a:lstStyle/>
          <a:p>
            <a:pPr algn="just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позволяют,  наряду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формированием   единства 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приори-тетов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функциональной   деятельности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согласованности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325" y="187348"/>
            <a:ext cx="8107264" cy="836712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ИНДИВИДУАЛЬНЫЕ ПСИХОДИНАМИЧЕСКИЕ ОСОБЕННОСТИ ПОДТИПА ТЕМПЕРАМЕНТА</a:t>
            </a:r>
            <a:endParaRPr lang="en-US" sz="14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психодинамические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отражают:</a:t>
            </a:r>
          </a:p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«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интровертность-экстравертность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   включая проявления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пассивности-активности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«робости-смелости»;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«необщительности-общительности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«уравновешенность-неуравновешенность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Оценка по шкалам: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Интровертность-экстравертность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Уравновешенность-не-уравновешенность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-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изменяется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1 до 24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среднестатистическое значение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составляет  от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 18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баллов.</a:t>
            </a: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726" y="1700808"/>
            <a:ext cx="8640960" cy="5040560"/>
          </a:xfrm>
          <a:solidFill>
            <a:srgbClr val="FFFFFF"/>
          </a:solidFill>
        </p:spPr>
        <p:txBody>
          <a:bodyPr/>
          <a:lstStyle/>
          <a:p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725" y="116632"/>
            <a:ext cx="8640960" cy="1645566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Оценка же по шкалам, составляющем шкалу «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Интро-вертность-экстравертность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»: «пассивность-активность», «робость-смелость», «необщительность-общительность», - изменяется от 1 до 8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512769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Цифрами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осях обозначены количественные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интровертности-экстравертности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(по горизонтали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уравновешенности-неуравновешенности» (по вертикали).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Цифрами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окружности отмечены подтипы темперамента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Холерик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обидчивый,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неспокойный,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агрессив-ный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 – возбудимый,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5 – поддающийся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настроениям,   6  –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импульсивный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7  –  оптимистический,   8 - активный;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Сангвиник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9 – общительный, 10 – открытый,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разго-ворчивый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12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доступный,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13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живой,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14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беззаботный, 15 - любящий удобства,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инициативный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Флегматик: 17 – спокойный, 18 – размеренный,                    19 –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надежный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20 - направленный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(на цель), 21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миролю-бивый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22 – вдумчивый, 23 – старательный,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пассивный; </a:t>
            </a: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cap="all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словные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обозначения к рисунку (см. выше):</a:t>
            </a: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968552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интровертность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Э: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экстравертность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У: уравновешенность.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Н: неуравновешенность.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РДМ: рационально-действенная модальность.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ЭДМ: эмоционально-действенная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модальность.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Следует также отметить тесную взаимосвязь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индивидуаль-ных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психодинамических особенностей темперамента и ин-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дивидуальных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свойств нервной системы, проявляющихся в поведении личности.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368152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   Меланхолик:    25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необщительный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26 – сдержанный,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27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пессимистический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28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трезвый,     29  –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ригидный,           30 –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неподатливый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31 – тревожный, 32 – раздраженный.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15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15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ИНДИВИДУАЛЬНЫЕ </a:t>
            </a:r>
            <a:r>
              <a:rPr lang="ru-RU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</a:t>
            </a:r>
            <a:br>
              <a:rPr lang="ru-RU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ПСИХИЧЕСКИЕ </a:t>
            </a:r>
            <a:r>
              <a:rPr lang="en-US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1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ВОЙСТВА</a:t>
            </a:r>
            <a:r>
              <a:rPr lang="ru-RU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ПОДТИПА ТЕМПЕРАМЕНТА</a:t>
            </a:r>
            <a:endParaRPr lang="ru-RU" sz="2150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80728"/>
            <a:ext cx="8786874" cy="568863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информационно-психические свойства  содержат,  с одной стороны,  личностные ресурсы, обус­ловливающие специфику взаимодействия со средой обитания, с другой – ресурсы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типических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ивающих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 межличностных отношений, включая и командное взаимодействие.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информационно-психические свойства, содержащие личностные ресурсы, обус­ловливающие специфику взаимодействия со средой обитания, отражают: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 взаимодействия, которые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обеспечивают: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взаимодействие личности с материальной (предметной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взаимодействие личности с социальной средой;</a:t>
            </a:r>
            <a: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объектной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сре­дой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каналы взаимодействия,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где: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1-ый,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базовый канал (основной),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обозначает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зону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которой си-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избыточно)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  личности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ре-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ализуемой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нем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функции;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2-ой,  творческий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канал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указывает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область, в которой  до-статочно сильно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творческие   возможности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лич-ности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реализуемой в нем функции; </a:t>
            </a:r>
            <a:endParaRPr lang="ru-RU" sz="23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3-ий,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болезненно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реагирующий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канал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обозначает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зону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которой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слабо 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   возможности   личности  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ализуемой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нем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функции;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4-ый,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индифферентный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канал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обозначает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область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кото-рой  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очень    слабо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 возможности личности в   ре-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ализуемой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нем 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   (</a:t>
            </a:r>
            <a:r>
              <a:rPr lang="en-US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относится</a:t>
            </a:r>
            <a:r>
              <a:rPr lang="en-US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ее   осуществлению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 интереса).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00" dirty="0">
                <a:solidFill>
                  <a:schemeClr val="bg1">
                    <a:lumMod val="50000"/>
                  </a:schemeClr>
                </a:solidFill>
              </a:rPr>
            </a:b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36104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 -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</a:t>
            </a:r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3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</a:t>
            </a:r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</a:t>
            </a:r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временем</a:t>
            </a:r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событийной</a:t>
            </a:r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средой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масштаба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то  есть  «малый  и  подробный»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или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«крупный  и  в общем плане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направленности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есть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«присоединение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принятие»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деление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отдача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В-четвертых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аспектность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взаимодействия, включая: </a:t>
            </a:r>
            <a:b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непосредственное взаимодействие;</a:t>
            </a:r>
            <a:b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опосредованное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взаимодействие. 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то  же  время индивидуальные информационно-психические свойства (содержащие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типических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обус-ловл</a:t>
            </a:r>
            <a:r>
              <a:rPr lang="ru-RU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ивающих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межличностных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отношений,  включая и командное взаимодействие) отражают, с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одной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сто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роны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специфику  ресурсов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типических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диадах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другой - специфику  ресурсов 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типических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кома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ндном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взаимодействии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отдельном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864096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В-третьих,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ориентацию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взаимодействия,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включая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ления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Таким образом, и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информационно-психические свойства составляют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основание для эффективного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ния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закономерностей социальной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гравитации как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случае применения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подтипов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темперамента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использования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совокупности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ресурсами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одаренности иными личностными преимуществами.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ресурсы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информационно-психических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дтипов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темперамента дают возможность эффективно 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зовать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командной  работе (совместной  деятельности) 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ление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закономерностей социальной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гравитации (рис. 2 и 3).</a:t>
            </a:r>
            <a:endParaRPr lang="ru-RU" sz="2300" b="1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Данная эффективность:</a:t>
            </a:r>
            <a:b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в одних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случаях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определяется   непосредственным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действием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групповым взаимодействием и </a:t>
            </a:r>
            <a:r>
              <a:rPr lang="ru-RU" sz="23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диадным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3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в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других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случаях,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определяется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взаимодействием  через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тьих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лиц. </a:t>
            </a:r>
          </a:p>
          <a:p>
            <a:pPr marL="0" indent="0" algn="just">
              <a:buNone/>
            </a:pP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совокупности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каре.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172342</TotalTime>
  <Words>2025</Words>
  <Application>Microsoft Office PowerPoint</Application>
  <PresentationFormat>Экран (4:3)</PresentationFormat>
  <Paragraphs>839</Paragraphs>
  <Slides>17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Презентация «Обзор проекта»</vt:lpstr>
      <vt:lpstr>СПЕЦИФИЧЕСКИЕ ОСОБЕННОСТИ И СВОЙСТВА  РЕСУРСОВ  ТЕМПЕРАМЕНТА  И  ИХ  ПРОЯВЛЕНИЕ С  О  Д  Е  Р  Ж  А  Н  И  Е       </vt:lpstr>
      <vt:lpstr>                    1. ИНДИВИДУАЛЬНЫЕ ПСИХОДИНАМИЧЕСКИЕ ОСОБЕННОСТИ ПОДТИПА ТЕМПЕРАМЕНТА</vt:lpstr>
      <vt:lpstr>Оценка же по шкалам, составляющем шкалу «Интро-вертность-экстравертность»: «пассивность-активность», «робость-смелость», «необщительность-общительность», - изменяется от 1 до 8.    </vt:lpstr>
      <vt:lpstr> Условные обозначения к рисунку (см. выше):   </vt:lpstr>
      <vt:lpstr> Г.    Меланхолик:    25 – необщительный,    26 – сдержанный,   27  –  пессимистический,     28  –  трезвый,     29  –  ригидный,           30 – неподатливый, 31 – тревожный, 32 – раздраженный.  </vt:lpstr>
      <vt:lpstr>                                      2. ИНДИВИДУАЛЬНЫЕ ИНФОРМАЦИОННО- ПСИХИЧЕСКИЕ CВОЙСТВА ПОДТИПА ТЕМПЕРАМЕНТА</vt:lpstr>
      <vt:lpstr>Г -  взаимодействие    личности   со    временем,  с   событийной средой.     </vt:lpstr>
      <vt:lpstr>В-третьих,   ориентацию взаимодействия,   включая   прояв-ления:    </vt:lpstr>
      <vt:lpstr>совокупности каре.   </vt:lpstr>
      <vt:lpstr>Презентация PowerPoint</vt:lpstr>
      <vt:lpstr>  </vt:lpstr>
      <vt:lpstr>При этом продуктивное взаимодействие может  осуществля-ться:   </vt:lpstr>
      <vt:lpstr>1) синий - группа-команда «Каре I»; </vt:lpstr>
      <vt:lpstr>ствии, используя потенциал диадной совместимости:</vt:lpstr>
      <vt:lpstr> ника,  ядро которой образует то же каре;</vt:lpstr>
      <vt:lpstr>                                                                                                                     З А К Л Ю Ч Е Н И Е </vt:lpstr>
      <vt:lpstr>позволяют,  наряду  с  формированием   единства   приори-тетов    функциональной   деятельности  и   согласованности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2410</cp:revision>
  <dcterms:created xsi:type="dcterms:W3CDTF">2012-04-24T08:58:03Z</dcterms:created>
  <dcterms:modified xsi:type="dcterms:W3CDTF">2017-09-22T11:22:37Z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