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11" r:id="rId2"/>
    <p:sldId id="632" r:id="rId3"/>
    <p:sldId id="660" r:id="rId4"/>
    <p:sldId id="675" r:id="rId5"/>
    <p:sldId id="617" r:id="rId6"/>
    <p:sldId id="661" r:id="rId7"/>
    <p:sldId id="663" r:id="rId8"/>
    <p:sldId id="667" r:id="rId9"/>
    <p:sldId id="668" r:id="rId10"/>
    <p:sldId id="665" r:id="rId11"/>
    <p:sldId id="651" r:id="rId12"/>
    <p:sldId id="662" r:id="rId13"/>
    <p:sldId id="669" r:id="rId14"/>
    <p:sldId id="670" r:id="rId15"/>
    <p:sldId id="671" r:id="rId16"/>
    <p:sldId id="672" r:id="rId17"/>
    <p:sldId id="673" r:id="rId18"/>
    <p:sldId id="674" r:id="rId19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49E867-CD6D-4A01-8320-86BCA05A8355}">
          <p14:sldIdLst>
            <p14:sldId id="611"/>
          </p14:sldIdLst>
        </p14:section>
        <p14:section name="Раздел без заголовка" id="{2F3C7BD6-BDB9-4F12-89F3-C162A0C8320B}">
          <p14:sldIdLst>
            <p14:sldId id="632"/>
            <p14:sldId id="660"/>
            <p14:sldId id="675"/>
            <p14:sldId id="617"/>
            <p14:sldId id="661"/>
            <p14:sldId id="663"/>
            <p14:sldId id="667"/>
            <p14:sldId id="668"/>
            <p14:sldId id="665"/>
            <p14:sldId id="651"/>
            <p14:sldId id="662"/>
            <p14:sldId id="669"/>
            <p14:sldId id="670"/>
            <p14:sldId id="671"/>
            <p14:sldId id="672"/>
            <p14:sldId id="673"/>
            <p14:sldId id="6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FFFF"/>
    <a:srgbClr val="0C9226"/>
    <a:srgbClr val="CC3300"/>
    <a:srgbClr val="FF0000"/>
    <a:srgbClr val="66FFCC"/>
    <a:srgbClr val="00FF99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78979" autoAdjust="0"/>
  </p:normalViewPr>
  <p:slideViewPr>
    <p:cSldViewPr>
      <p:cViewPr>
        <p:scale>
          <a:sx n="70" d="100"/>
          <a:sy n="70" d="100"/>
        </p:scale>
        <p:origin x="-432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7B21DC6-B894-4942-A721-F46688E2DDD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6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14251DB7-7864-44F0-B53B-D7B5A060A81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44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AF78E6-D6C2-40A7-9C86-86DE6052F0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31A9A-32A7-48EB-B485-B2D5DC17D0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45E04-A97A-47F6-8C3D-19590B1BA4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8AF7F-2C3E-4123-BBF9-155F0CA03B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24C6C-1AE4-4B09-8573-F96F410F52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29354-C6DB-466B-A56C-27697DE792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FD59E-AD5F-415A-8EFD-DACC141510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6C4A5-8950-404E-9829-4ED75CF5C79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0F8C-D45B-4360-A78B-D9BFF370972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EAF95-4D19-40CE-B7DF-F5AAF704B8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59218-4EDB-404E-935A-A6D1056A45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2B01B74-03CA-4942-AD0F-AC7CC551FFB9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379" y="116631"/>
            <a:ext cx="8115562" cy="1728193"/>
          </a:xfrm>
          <a:solidFill>
            <a:srgbClr val="FDFFE1"/>
          </a:solidFill>
        </p:spPr>
        <p:txBody>
          <a:bodyPr/>
          <a:lstStyle/>
          <a:p>
            <a:pPr algn="ctr"/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СПЕЦИФИЧЕСКИЕ СВОЙСТВА РЕСУРСОВ МЕЖПОЛУШАРНОЙ АСИММЕТРИИ И ТИПА </a:t>
            </a:r>
            <a:b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 И ИХ ПРОЯВЛЕНИЕ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О  Д  Е  Р  Ж  А  Н  И  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610549"/>
              </p:ext>
            </p:extLst>
          </p:nvPr>
        </p:nvGraphicFramePr>
        <p:xfrm>
          <a:off x="185228" y="1916832"/>
          <a:ext cx="8829745" cy="48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2995"/>
                <a:gridCol w="956750"/>
              </a:tblGrid>
              <a:tr h="8354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24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РАЗДЕЛА     </a:t>
                      </a:r>
                      <a:endParaRPr lang="ru-RU" sz="24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1" u="sng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Стр.</a:t>
                      </a:r>
                      <a:endParaRPr lang="ru-RU" sz="24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64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063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lang="ru-RU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Ресурсы </a:t>
                      </a: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межполушарной асимметрии</a:t>
                      </a:r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 типа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личности</a:t>
                      </a:r>
                      <a:endParaRPr lang="ru-RU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600" b="1" i="0" u="none" strike="noStrik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2000" b="1" i="0" u="none" strike="noStrik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400" b="1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1.1. </a:t>
                      </a:r>
                      <a:r>
                        <a:rPr lang="ru-RU" sz="24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Ресурсы </a:t>
                      </a: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межполушарной асимметрии </a:t>
                      </a:r>
                      <a:endParaRPr lang="ru-RU" sz="24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20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1.2. </a:t>
                      </a:r>
                      <a:r>
                        <a:rPr lang="ru-RU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Ресурсы </a:t>
                      </a: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типа личности</a:t>
                      </a:r>
                      <a:endParaRPr lang="ru-RU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endParaRPr lang="ru-RU" sz="16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24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64124">
                <a:tc>
                  <a:txBody>
                    <a:bodyPr/>
                    <a:lstStyle/>
                    <a:p>
                      <a:r>
                        <a:rPr lang="ru-RU" sz="24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endParaRPr lang="ru-RU" sz="2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" name="Рисунок 5" descr="RGD 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0941" y="548680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0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060848"/>
            <a:ext cx="8640960" cy="439248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замедленной реакцией на ситуативные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обстоятельства. При этом характерна толерантность.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Пластичность поведения.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очетание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контактности с замедленной адаптацией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При этом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органичны проявления активности и чувства юмора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2016224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смене своих увлечений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Слабому преобладанию правого полушария, в зависимости от специфики его выраженности, свойственны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Сглаженное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в то же время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рефлексивное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поведение,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од-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0384"/>
            <a:ext cx="8035256" cy="472751"/>
          </a:xfrm>
          <a:solidFill>
            <a:srgbClr val="FFFFFF"/>
          </a:solidFill>
        </p:spPr>
        <p:txBody>
          <a:bodyPr/>
          <a:lstStyle/>
          <a:p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РЕСУРСЫ ТИПА ЛИЧНОСТИ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999" y="692696"/>
            <a:ext cx="8786874" cy="5976664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Ресурсы шестнадцати типов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проявляются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тем, что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сообщают свойствам межполушарной асимметрии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специ-фику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личностного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реагирования, в их числе: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Инспектор, для которого характерно сочетание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рациональ-ности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(системность и постоянство в склонностях и занятиях, самодисциплина)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логики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нормы поведения и здравый смысл, стремление все упорядочивать)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и настроенность на получение чувственных удовольствий: еда, одежда, комфорт)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интроверсией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на личных переживаниях и своем внутреннем мире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Управляющий, для которого характерно сочетание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раци-ональности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(системность и постоянство в склонностях и занятиях, самодисциплина)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логики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ориентация  на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нормы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24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и настроенность на получение чувственных удовольствий: еда, одежда, комфорт)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экстраверсией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(обращенность человека на внешний мир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Аналитик, для которого характерно сочетание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рацио-нальности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(системность и постоянство в склонностях и занятиях, самодисциплина)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логики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нормы поведения и здравый смысл, стремление все упорядочивать)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интуицией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(стремление к фантазиям и мечтательности, теоретический склад ума, образное восприятие)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интроверсией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на личных переживаниях и своем внутреннем мире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Экспериментатор, для которого характерно сочетание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ра-циональности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(системность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постоянство в склонностях       и   занятиях,   самодисциплина)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  логики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ориентация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поведения и здравый смысл, стремление все упорядочивать)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чивать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интуицией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(стремление к фантазиям и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мечта-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тельности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теоретический склад ума, образное восприятие)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экстраверсией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обращенность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человека на внешний мир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Хранитель, для которого характерно сочетание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рациона-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(системность и постоянство в склонностях и занятиях, самодисциплина)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этики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чувства и отношения, определяющие поведение)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и настроенность на получение чувственных удовольствий: еда, одежда, комфорт)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интроверсией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на личных переживаниях и своем внутреннем мире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Коммуникатор, для которого характерно сочетание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раци-ональности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(системность и постоянство в склонностях и занятиях, самодисциплина)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этики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(ориентация на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чувст-ва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отношения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определяющие 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поведение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нормы поведения и здравый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смысл,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все  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упорядо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6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9766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настроенность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получение чувственных удовольствий: еда, одежда, комфорт)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экстраверсией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(обращенность человека на внешний мир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Гуманист, для которого характерно сочетание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рациона-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(системность и постоянство в склонностях и занятиях, самодисциплина)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этики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чувства и отношения, определяющие поведение)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интуицией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ление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фантазиям и мечтательности, теоретический склад ума, образное восприятие)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интроверсией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сосре-доточенность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личных переживаниях и своем внутреннем мире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Наставник, для которого характерно сочетание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рациона-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(системность и постоянство в склонностях и занятиях, самодисциплина)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этики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чувства и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отношения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определяющие  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поведение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  интуицией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и</a:t>
            </a:r>
            <a: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1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кий склад ума, образное восприятие)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экстраверсией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щенность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человека на внешний мир).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Мастер, для которого характерно сочетание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иррациона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стремление к смене впечатлений)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логики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нормы поведения и здравый смысл, стремление все упорядочивать)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и настроенность на получение чувственных удовольствий: еда, одежда, комфорт)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интроверсией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на личных переживаниях и своем внутреннем мире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Лидер, для которого характерно сочетание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иррациона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стремление к смене впечатлений)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логики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нормы поведения и здравый смысл, стремление все упорядочивать)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фантазиям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мечтательности,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теоретичес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еда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одежда, комфорт)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экстраверсией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(обращенность человека на внешний мир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Критик, для которого характерно сочетание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иррациона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стремление к смене впечатлений)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логики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нормы поведения и здравый смысл, стремление все упорядочивать)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интуицией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(стремление к фантазиям и мечтательности,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теорети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ческий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склад ума, образное восприятие)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интроверсией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на личных переживаниях и своем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вну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треннем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мире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Новатор, для которого характерно сочетание иррациональности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стремление к смене впечатлений)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логики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нормы поведения и здравый смысл, стремление все упорядочивать)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интуицией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фантазиям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мечтательности, 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настроенность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получение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чувственных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удовольствий:</a:t>
            </a:r>
            <a: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47260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Посредник, для которого характерно сочетание иррациональности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стремление к смене впечатлений)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этики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 чувства   и   отношения,   определяющие   поведение)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и настроенность на получение  чувственных  удовольствий:  еда,  одежда, комфорт)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интроверсией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на личных переживаниях и своем внутреннем мире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Политик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для которого характерно сочетание иррациональности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стремление к смене впечатлений)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этики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чувства и отношения, определяющие поведение)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и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настроенность   на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получение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чувственных 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удовольствий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936104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теоретический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склад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ума,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образное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восприятие)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экстра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версией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(обращенность человека на внешний мир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Лирик, для которого характерно сочетание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иррациональности 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стремление к смене впечатлений)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этики 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чувства и отношения, определяющие поведение)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интуицией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(стремление к фантазиям и 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мечта-</a:t>
            </a:r>
            <a:r>
              <a:rPr lang="ru-RU" sz="23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тельности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теоретический склад ума, образное восприятие)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интроверсией 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на личных переживаниях и своем внутреннем мире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Вдохновитель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для которого характерно специфическое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соче-тание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иррациональности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</a:t>
            </a:r>
            <a:r>
              <a:rPr lang="ru-RU" sz="23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стремле-ние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смене впечатлений)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этики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чувства и отношения, определяющие поведение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3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хорошая ориентация в пространстве, воля практичность и </a:t>
            </a:r>
            <a:r>
              <a:rPr lang="ru-RU" sz="23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настро-енность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получение чувственных удовольствий: еда, одежда, комфорт)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экстраверсией (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обращенность человека на внешний мир).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864096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еда, одежда, комфорт)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экстраверсией </a:t>
            </a:r>
            <a:r>
              <a:rPr lang="ru-RU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(обращенность </a:t>
            </a:r>
            <a:r>
              <a:rPr lang="ru-RU" sz="23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челове</a:t>
            </a:r>
            <a:r>
              <a:rPr lang="ru-RU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-ка </a:t>
            </a:r>
            <a:r>
              <a:rPr lang="ru-RU" sz="23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внешний мир</a:t>
            </a:r>
            <a:r>
              <a:rPr lang="ru-RU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39"/>
            <a:ext cx="8107264" cy="834129"/>
          </a:xfrm>
          <a:solidFill>
            <a:srgbClr val="FFFFFF"/>
          </a:solidFill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РЕСУРСЫ  МЕЖПОЛУШАРНОЙ 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АСИММЕТРИИ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ТИПА ЛИЧНОСТИ</a:t>
            </a:r>
            <a:endParaRPr lang="en-US" sz="14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95580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Освоение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практического  применения  одаренности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личнос-тными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преимуществами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межполушарной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асимметрии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типа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производится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на  основе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методических средств.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 указанных средствах раскрываются как личные преимущества, обусловленные ресурсами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межполушарной асимметрии и типа личности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 так и специфика пользования данными ресурсами.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Межполушарная асимметрия – основная характеристика мозга.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Человеческий мозг имеет два полушария — левое и правое. Существует четкое «разделение труда» между ними.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Левое управляет одними функциями организма и отвечает за логику и речь.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2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7260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 каждое решение принимается обоими полушариями совместно,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между ними проходят миллионы информационных каналов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в общем решении содержится разный вклад полушарий.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Такая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функциональная асимметрия человеческого организма проявляется тем, что поведенческие реакции строятся либо по левому типу реагирования, либо по правому типу реагирования.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данное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реагирование,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зависимости от обстоятельств переходит, то к левому полушарию, то к правому).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 личности проявляется тем, что сообщает ведущему полушарию специфику личностного реагирования.</a:t>
            </a:r>
          </a:p>
          <a:p>
            <a:pPr marL="0" indent="0" algn="just">
              <a:buNone/>
            </a:pP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008112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Правое управляет другими функциями организма и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отвеча-ет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 образность, целостность и эмоциональность.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позволяют более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эффективно использовать их для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саморе-ализации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жизнедеятельности.</a:t>
            </a:r>
          </a:p>
          <a:p>
            <a:pPr marL="0" indent="0" algn="just">
              <a:buNone/>
            </a:pP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008112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совокупности же ресурсы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межполушарной  асимметрии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типа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дополняют  преимущества  темперамента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1674" y="201750"/>
            <a:ext cx="8035256" cy="572316"/>
          </a:xfrm>
          <a:solidFill>
            <a:srgbClr val="FFFFFF"/>
          </a:solidFill>
        </p:spPr>
        <p:txBody>
          <a:bodyPr/>
          <a:lstStyle/>
          <a:p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РЕСУРСЫ МЕЖПОЛУШАРНОЙ АСИММЕТРИИ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980728"/>
            <a:ext cx="8786874" cy="5760640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Сильному преобладанию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левого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полушария свойственны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отсутствие консерватизма, способность взглянуть на старые вещи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поновому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высокая эмоциональность (обусловливает способность «ослепительно» улыбаться), эгоизм, упрямство, уход в себя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Среднему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преобладанию левого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полушария, в зависимости от специфики его выраженности,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свойственны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Простодушие,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мягкость, доверчивость.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нергичность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сочетание эмоциональности с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решите-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льностью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некоторая разбросанность, поспешное принятие решений, которые приносят значительные осложнения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елеустремленность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уверенность в себе,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склонность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самоанализу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 ненавязчивость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кажущаяся 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мягкость, </a:t>
            </a: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9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взаимопониманием, трудность в обретении друзей.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Устой-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чивость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 внушению (убеждению).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епостоянство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 независимость, способность к анализу.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кажущаяся мягкость,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когда же доходит до дела,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проявля-ется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требовательность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 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настойчивость.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Сильному преобладанию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правого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полушария свойственны: постоянство, ориентация на общепринятое мнение (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стереотипы), бесконфликтность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спорить, ссориться.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стабильному (правильному) поведению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Среднему преобладанию правого полушария, в зависимости от специфики его выраженности, свойственны: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Легкая приспосабливаемость к различным условиям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жи-зни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Умение поддерживать дружеские отношения,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контак-тность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 При этом характерны: сочетание   эмоциональности</a:t>
            </a:r>
          </a:p>
          <a:p>
            <a:pPr marL="0" indent="0" algn="just">
              <a:buNone/>
            </a:pP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pPr algn="just"/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сочетание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быстрого взаимодействия с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медленным</a:t>
            </a:r>
            <a: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32859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Нерешительность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(неуверенный консерватизм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мнитель-ность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Решительность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чувство юмора, активность,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энергич-ность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артистизм, высокая контактность, склонность к игровому поведению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еловитость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сочетание аналитического склада ума с деликатностью, расчет, терпимость, замедленность в развитии отношений, некоторая холодность и осторожность.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Ситуативному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преобладанию левого или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правого полу-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шария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 зависимости от специфики его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свойственны: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 Дружелюбие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 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простота,    склонность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 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самоанализу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268760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 недостаточной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настойчивостью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(проявляется,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преимущес-твенно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семье, образовании и т.п.),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высокая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подверженно-сть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чужому влиянию. 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43204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Слабо выраженное поведение, беззащитность, подвержен-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различному влиянию.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амостоятельность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пластичность поведения, проявление противоречия между нерешительностью и твердостью, сочетание высокой контактности с медленным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привыка-нием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ягкость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 наивность, уступчивость острожному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влия-нию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притязание на особое,  внимательное отношение к себе.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очетание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общении простоты, смелости и особой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мягко-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умение   избегать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конфликтов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и   легко   завязывать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2132856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некоторая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разбросанность интересов.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Энергичность,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упорство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способность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добиваться  своих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целей, настойчивость, которая  иногда  может  переходить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зацикливание»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второстепенных  целях.  Ригидность,  за-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трудненность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смене своей точки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зрения. 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60851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специфики его выраженности, свойственны: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Склонность к анализу, пересмотру своих  позиций (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взгля-дов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точки зрения) и самостоятельность.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Пластичность,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 когда же доходит до дела – проявляется настойчивость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При этом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контактность сочетается с медленным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привыканием.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Склонность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анализу, пересмотру своих позиций (взглядов, точки зрения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самостоятельность.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Проявление пластичности,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 когда же доходит до 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дела, то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 настойчивость. В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 же время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органичны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сочетание в общении простоты и легкости, умение поддерживать дружеские отношения, склонность к новым впечатлениям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872208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дружбу, любовь к путешествиям,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склонность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новым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впе-чатлениям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 частая смена своих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увлечений,  некоторое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непо-стоянство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Слабому  преобладанию  левого  полушария,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зависимости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«Обзор проекта»">
  <a:themeElements>
    <a:clrScheme name="ms_pptprojoverview_tp01018456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ms_pptprojoverview_tp0101845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overview_tp01018456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rojoverview_tp01018456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overview_tp01018456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«Обзор проекта»</Template>
  <TotalTime>166139</TotalTime>
  <Words>1336</Words>
  <Application>Microsoft Office PowerPoint</Application>
  <PresentationFormat>Экран (4:3)</PresentationFormat>
  <Paragraphs>140</Paragraphs>
  <Slides>18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Презентация «Обзор проекта»</vt:lpstr>
      <vt:lpstr>СПЕЦИФИЧЕСКИЕ СВОЙСТВА РЕСУРСОВ МЕЖПОЛУШАРНОЙ АСИММЕТРИИ И ТИПА  ЛИЧНОСТИ И ИХ ПРОЯВЛЕНИЕ С  О  Д  Е  Р  Ж  А  Н  И  Е       </vt:lpstr>
      <vt:lpstr>                   1. РЕСУРСЫ  МЕЖПОЛУШАРНОЙ  АСИММЕТРИИ И ТИПА ЛИЧНОСТИ</vt:lpstr>
      <vt:lpstr> Правое управляет другими функциями организма и отвеча-ет за образность, целостность и эмоциональность.    </vt:lpstr>
      <vt:lpstr> В совокупности же ресурсы  межполушарной  асимметрии  и типа  личности  дополняют  преимущества  темперамента  и    </vt:lpstr>
      <vt:lpstr>                           1.1. РЕСУРСЫ МЕЖПОЛУШАРНОЙ АСИММЕТРИИ     </vt:lpstr>
      <vt:lpstr> сочетание быстрого взаимодействия с медленным    </vt:lpstr>
      <vt:lpstr> с недостаточной настойчивостью (проявляется,  преимущес-твенно,  в семье, образовании и т.п.),  высокая подверженно-сть чужому влиянию.     </vt:lpstr>
      <vt:lpstr>некоторая разбросанность интересов.   Б.  Энергичность,  упорство,  способность  добиваться  своих целей, настойчивость, которая  иногда  может  переходить  в «зацикливание» на второстепенных  целях.  Ригидность,  за-трудненность в смене своей точки зрения.     </vt:lpstr>
      <vt:lpstr>дружбу, любовь к путешествиям, склонность  к  новым  впе-чатлениям, частая смена своих  увлечений,  некоторое  непо-стоянство.  Слабому  преобладанию  левого  полушария,  в  зависимости    </vt:lpstr>
      <vt:lpstr>смене своих увлечений.  Слабому преобладанию правого полушария, в зависимости от специфики его выраженности, свойственны:  А. Сглаженное и в то же время рефлексивное поведение,  од-    </vt:lpstr>
      <vt:lpstr>                                                                     1.2. РЕСУРСЫ ТИПА ЛИЧНОСТИ </vt:lpstr>
      <vt:lpstr> поведения и здравый смысл, стремление все упорядочивать) с    </vt:lpstr>
      <vt:lpstr> нормы поведения и здравый смысл,  стремление  все  упорядо-    </vt:lpstr>
      <vt:lpstr> (хорошая ориентация в пространстве, воля, практичность и    </vt:lpstr>
      <vt:lpstr>(стремление к фантазиям и  мечтательности,  теоретичес-    </vt:lpstr>
      <vt:lpstr> и настроенность  на  получение  чувственных  удовольствий:    </vt:lpstr>
      <vt:lpstr> теоретический склад  ума,  образное  восприятие)  и  экстра-версией (обращенность человека на внешний мир).    </vt:lpstr>
      <vt:lpstr> еда, одежда, комфорт) и экстраверсией  (обращенность челове-ка на внешний мир).  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Татьяна</dc:creator>
  <cp:lastModifiedBy>RePack by SPecialiST</cp:lastModifiedBy>
  <cp:revision>2363</cp:revision>
  <dcterms:created xsi:type="dcterms:W3CDTF">2012-04-24T08:58:03Z</dcterms:created>
  <dcterms:modified xsi:type="dcterms:W3CDTF">2017-09-23T05:01:03Z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TC010184561049</vt:lpwstr>
  </property>
</Properties>
</file>