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70" r:id="rId6"/>
    <p:sldId id="271" r:id="rId7"/>
    <p:sldId id="263" r:id="rId8"/>
    <p:sldId id="264" r:id="rId9"/>
    <p:sldId id="272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07.06.2018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(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79476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Совместимость типов при наследовании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7" y="899694"/>
            <a:ext cx="116469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 базового класса можно присвоить объект производного класса: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предок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потомок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делается для единообразной работы со всей иерархией.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преобразовании программы из исходного кода в исполняемый используется два механизма связывания: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раннее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до выполнения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позднее (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во время выполнения</a:t>
            </a:r>
          </a:p>
        </p:txBody>
      </p:sp>
      <p:sp>
        <p:nvSpPr>
          <p:cNvPr id="3" name="Стрелка влево 2"/>
          <p:cNvSpPr/>
          <p:nvPr/>
        </p:nvSpPr>
        <p:spPr>
          <a:xfrm>
            <a:off x="1961003" y="1575410"/>
            <a:ext cx="925416" cy="2093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3826540"/>
            <a:ext cx="116469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к базовому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сокрытия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 производного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ссылку на экземпляр класса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базовому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сокрытия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 производного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4426704"/>
            <a:ext cx="32624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4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72" y="304406"/>
            <a:ext cx="37561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Привидение типов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272" y="1047929"/>
            <a:ext cx="116469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к базовому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сокрытия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 производного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ссылку на экземпляр класса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базовому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сокрытия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членов производного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272" y="1648093"/>
            <a:ext cx="32624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2272" y="3294697"/>
            <a:ext cx="220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DownCast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271" y="4212849"/>
            <a:ext cx="28777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up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2271" y="3748667"/>
            <a:ext cx="11646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UpCast</a:t>
            </a:r>
            <a:r>
              <a:rPr lang="ru-RU" dirty="0" smtClean="0"/>
              <a:t> – приведение экземпляра </a:t>
            </a:r>
            <a:r>
              <a:rPr lang="ru-RU" dirty="0"/>
              <a:t>производного класса 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базовому</a:t>
            </a:r>
            <a:r>
              <a:rPr lang="ru-RU" dirty="0"/>
              <a:t> типу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52271" y="5274678"/>
            <a:ext cx="303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down =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)up;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52271" y="4820708"/>
            <a:ext cx="11646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DownCast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приведение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экземпляра базового типа к  производному типу. </a:t>
            </a:r>
          </a:p>
        </p:txBody>
      </p:sp>
    </p:spTree>
    <p:extLst>
      <p:ext uri="{BB962C8B-B14F-4D97-AF65-F5344CB8AC3E}">
        <p14:creationId xmlns:p14="http://schemas.microsoft.com/office/powerpoint/2010/main" val="20811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69429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Запечатанные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(финальные) классы 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083451"/>
            <a:ext cx="11768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</a:t>
            </a:r>
            <a:r>
              <a:rPr lang="ru-RU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sealed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описать класс, от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которого наследовать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запрещается: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179682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Spirit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 ...    }</a:t>
            </a: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class Monster : Spirit { ... }   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ошибка!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3157" y="2731250"/>
            <a:ext cx="11768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встроенных типов данных описано как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sealed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Если необходимо использовать функциональность бесплодного класса, применяется не наследование, а вложение, или включение: в классе описывается поле соответствующего типа.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поля класса обычно закрыты, описывают метод объемлющего класса, из которого вызывается метод включенного класса. Такой способ взаимоотношений классов известен как модель включения-делегирования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27233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62604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6" y="1028355"/>
            <a:ext cx="117460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Корневой класс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System.Object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всей иерархии объектов .NET, называемый в C#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обеспечивает всех наследников несколькими важными методами.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Производные классы могут использовать эти методы непосредственно или переопределять их.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непосредственно: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описании типа параметров методов для придания им общности;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ссылок на объекты различного типа.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8442" y="3204684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8442" y="4179674"/>
            <a:ext cx="40318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ob1,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ob2);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8442" y="5203749"/>
            <a:ext cx="2723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GetHashCode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174499" y="3190485"/>
            <a:ext cx="1954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251617" y="4179674"/>
            <a:ext cx="47243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ReferenceEquals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ob1,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ob2);</a:t>
            </a:r>
            <a:endParaRPr lang="ru-RU" sz="28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251617" y="5196520"/>
            <a:ext cx="2723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8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8442" y="3466294"/>
            <a:ext cx="4952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озвращает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параметр и вызывающий объект ссылаются на одну и ту же область памяти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8442" y="4400424"/>
            <a:ext cx="4952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оба параметра ссылаются на одну и ту же область памяти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58442" y="5482686"/>
            <a:ext cx="4952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оба параметра ссылаются на одну и ту же область памяти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251617" y="3466294"/>
            <a:ext cx="5569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текущий полиморфный тип объекта (не тип ссылки, а тип объекта, на который она в данный момент указывает)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251617" y="4441284"/>
            <a:ext cx="5569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оба параметра ссылаются на одну и ту же область памяти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261065" y="5482686"/>
            <a:ext cx="5560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для ссылочных типов полное имя класса в виде строки, для значимых — значение величины, преобразованное в строку. Этот метод переопределяют, чтобы выводить информацию о состоянии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98835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008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наследование?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7" y="1091185"/>
            <a:ext cx="117901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одним из фундаментальных атрибутов объектно-ориентированного программирования. Оно позволяет определить дочерний класс, который использует (наследует), расширяет или изменяет возможности родительского класса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Класс, члены которого наследуются, называется </a:t>
            </a:r>
            <a:r>
              <a:rPr lang="ru-RU" sz="1600" b="1" i="1" dirty="0">
                <a:solidFill>
                  <a:schemeClr val="bg2">
                    <a:lumMod val="25000"/>
                  </a:schemeClr>
                </a:solidFill>
              </a:rPr>
              <a:t>базовым классом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Класс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, который наследует члены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базового класса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, называется </a:t>
            </a:r>
            <a:r>
              <a:rPr lang="ru-RU" sz="1600" b="1" i="1" dirty="0">
                <a:solidFill>
                  <a:schemeClr val="bg2">
                    <a:lumMod val="25000"/>
                  </a:schemeClr>
                </a:solidFill>
              </a:rPr>
              <a:t>производным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</a:rPr>
              <a:t> классом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и .NET поддерживают только одиночное наследование. Это означает, что каждый класс может наследовать члены только одного класса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тесно пересекается с 6 парадигмой ООП –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8" y="2949323"/>
            <a:ext cx="1809750" cy="318135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805629" y="2949323"/>
            <a:ext cx="52366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publicField = </a:t>
            </a:r>
            <a:r>
              <a:rPr lang="en-US" sz="1100" smtClean="0">
                <a:solidFill>
                  <a:srgbClr val="A31515"/>
                </a:solidFill>
                <a:latin typeface="Consolas" panose="020B0609020204030204" pitchFamily="49" charset="0"/>
              </a:rPr>
              <a:t>"BaseClass.publicField"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privateField = </a:t>
            </a:r>
            <a:r>
              <a:rPr lang="en-US" sz="1100" smtClean="0">
                <a:solidFill>
                  <a:srgbClr val="A31515"/>
                </a:solidFill>
                <a:latin typeface="Consolas" panose="020B0609020204030204" pitchFamily="49" charset="0"/>
              </a:rPr>
              <a:t>"BaseClass.privateField"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protectedField = </a:t>
            </a:r>
            <a:r>
              <a:rPr lang="en-US" sz="1100" smtClean="0">
                <a:solidFill>
                  <a:srgbClr val="A31515"/>
                </a:solidFill>
                <a:latin typeface="Consolas" panose="020B0609020204030204" pitchFamily="49" charset="0"/>
              </a:rPr>
              <a:t>"BaseClass.protectedField"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05629" y="4766099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DerivedClass.publicField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protectedField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DerivedClass.protectedField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777909" y="4312656"/>
            <a:ext cx="43186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</a:rPr>
              <a:t>Базовый класс 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Производный класс</a:t>
            </a:r>
            <a:endParaRPr lang="en-US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Супер класс -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Подкласс или (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ru-RU" sz="1400" b="1" dirty="0" err="1" smtClean="0">
                <a:solidFill>
                  <a:schemeClr val="bg2">
                    <a:lumMod val="25000"/>
                  </a:schemeClr>
                </a:solidFill>
              </a:rPr>
              <a:t>абкласс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Родительский класс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Дочерний класс</a:t>
            </a:r>
            <a:endParaRPr lang="en-US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Родитель -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</a:rPr>
              <a:t>Потомок</a:t>
            </a:r>
            <a:endParaRPr lang="ru-RU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2273" y="6224159"/>
            <a:ext cx="529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Наследование частично разрушает инкапсуляцию!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0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5093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наследования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7" y="1029920"/>
            <a:ext cx="118342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является мощнейшим инструментом ООП. Оно позволяет строить иерархии, в которых классы-потомки получают свойства классов-предков и могут дополнять их или изменять.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применяется для следующих взаимосвязанных целей: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исключения из программы повторяющихся фрагментов кода;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упрощения модификации программы;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упрощения создания новых программ на основе существующих.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наследование является единственной возможностью использовать классы, исходный код которых недоступен, но которые требуется использовать с изменениями. </a:t>
            </a:r>
          </a:p>
        </p:txBody>
      </p:sp>
    </p:spTree>
    <p:extLst>
      <p:ext uri="{BB962C8B-B14F-4D97-AF65-F5344CB8AC3E}">
        <p14:creationId xmlns:p14="http://schemas.microsoft.com/office/powerpoint/2010/main" val="88120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209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1778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[ атрибуты ] [ спецификаторы ]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class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имя_класса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[ : предки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	…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тело класса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81022" y="1177883"/>
            <a:ext cx="49832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Enemy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кроме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public,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используется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protected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Monster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Enemy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3157" y="3734835"/>
            <a:ext cx="118011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в C# может иметь произвольное количество потомков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может наследовать только от одного класса-предка и от  произвольного количества интерфейсов.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наследовании потомок получает [почти] все элементы предка.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доступны потомку непосредственно.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 только потомкам.</a:t>
            </a:r>
          </a:p>
        </p:txBody>
      </p:sp>
    </p:spTree>
    <p:extLst>
      <p:ext uri="{BB962C8B-B14F-4D97-AF65-F5344CB8AC3E}">
        <p14:creationId xmlns:p14="http://schemas.microsoft.com/office/powerpoint/2010/main" val="33554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7382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наследования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321628" y="1175657"/>
            <a:ext cx="311331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Транспортное средство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29214" y="2285587"/>
            <a:ext cx="311331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ДВС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321628" y="2285587"/>
            <a:ext cx="311331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электроприводе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14042" y="2279526"/>
            <a:ext cx="311331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мускульной системе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91343" y="3210873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91342" y="4136159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Автобус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91342" y="5061445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Мотоцикл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83758" y="3210873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Электромобиль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83757" y="4136159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Электропоезд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83757" y="5061445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676172" y="3210873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Велосипед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676171" y="4136159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Гужевой транспорт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676171" y="5061445"/>
            <a:ext cx="2351185" cy="6313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Слон)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>
            <a:stCxn id="3" idx="1"/>
            <a:endCxn id="4" idx="0"/>
          </p:cNvCxnSpPr>
          <p:nvPr/>
        </p:nvCxnSpPr>
        <p:spPr>
          <a:xfrm flipH="1">
            <a:off x="2285872" y="1491343"/>
            <a:ext cx="2035756" cy="79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" idx="2"/>
            <a:endCxn id="5" idx="0"/>
          </p:cNvCxnSpPr>
          <p:nvPr/>
        </p:nvCxnSpPr>
        <p:spPr>
          <a:xfrm>
            <a:off x="5878286" y="1807028"/>
            <a:ext cx="0" cy="478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" idx="3"/>
            <a:endCxn id="6" idx="0"/>
          </p:cNvCxnSpPr>
          <p:nvPr/>
        </p:nvCxnSpPr>
        <p:spPr>
          <a:xfrm>
            <a:off x="7434943" y="1491343"/>
            <a:ext cx="2035757" cy="78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4" idx="1"/>
            <a:endCxn id="9" idx="1"/>
          </p:cNvCxnSpPr>
          <p:nvPr/>
        </p:nvCxnSpPr>
        <p:spPr>
          <a:xfrm rot="10800000" flipH="1" flipV="1">
            <a:off x="729214" y="2601273"/>
            <a:ext cx="762128" cy="2775858"/>
          </a:xfrm>
          <a:prstGeom prst="bentConnector3">
            <a:avLst>
              <a:gd name="adj1" fmla="val -299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489857" y="3516086"/>
            <a:ext cx="1001486" cy="1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8" idx="1"/>
          </p:cNvCxnSpPr>
          <p:nvPr/>
        </p:nvCxnSpPr>
        <p:spPr>
          <a:xfrm>
            <a:off x="489857" y="4441371"/>
            <a:ext cx="1001485" cy="1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/>
          <p:nvPr/>
        </p:nvCxnSpPr>
        <p:spPr>
          <a:xfrm rot="10800000" flipH="1" flipV="1">
            <a:off x="4321627" y="2601273"/>
            <a:ext cx="762128" cy="2775858"/>
          </a:xfrm>
          <a:prstGeom prst="bentConnector3">
            <a:avLst>
              <a:gd name="adj1" fmla="val -299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082270" y="3516086"/>
            <a:ext cx="1001486" cy="1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082270" y="4441371"/>
            <a:ext cx="1001485" cy="1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0800000" flipH="1" flipV="1">
            <a:off x="7914042" y="2590800"/>
            <a:ext cx="762128" cy="2775858"/>
          </a:xfrm>
          <a:prstGeom prst="bentConnector3">
            <a:avLst>
              <a:gd name="adj1" fmla="val -299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7674685" y="3505613"/>
            <a:ext cx="1001486" cy="1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7674685" y="4430898"/>
            <a:ext cx="1001485" cy="1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14827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029920"/>
            <a:ext cx="118342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в компьютерной игре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«Органайзера»</a:t>
            </a:r>
            <a:endParaRPr lang="ru-RU" sz="28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мира животных, включая человека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1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71856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 конструктора базового класса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8020" y="1788519"/>
            <a:ext cx="41460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"in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()"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"in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BaseClass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53060" y="178851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This constructor will call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BaseClass.BaseClass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This constructor will call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BaseClass.BaseClass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md1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057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9779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и наследование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926692"/>
            <a:ext cx="118892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не наследуются, поэтому производный класс должен иметь собственные конструкторы (созданные программистом или системой).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вызова конструкторов: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конструкторе производного класса явный вызов конструктора базового класса отсутствует, автоматически вызывается конструктор базового класса без параметров.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иерархии, состоящей из нескольких уровней, конструкторы базовых классов вызываются, начиная с самого верхнего уровня. После этого выполняются конструкторы тех элементов класса, которые являются объектами, в порядке их объявления в классе, а затем исполняется конструктор класса.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конструктор базового класса требует указания параметров, он должен быть вызван явным образом в конструкторе производного класса в списке инициализации.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408520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272" y="304406"/>
            <a:ext cx="29103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Полиморфизм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083451"/>
            <a:ext cx="11523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Полиморфизм –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объектов с одинаковой спецификацией иметь различную реализацию</a:t>
            </a:r>
            <a:endParaRPr lang="ru-RU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2062551"/>
            <a:ext cx="118892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полиморфизма:</a:t>
            </a:r>
            <a:endParaRPr lang="ru-RU" sz="2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полиморфизм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 (принудительный) полиморфизм: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виртуальных членов (переопределение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virtual/override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Привидение типов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7" y="5788730"/>
            <a:ext cx="11523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 случае одновременного использования двух форм классического полиморфизма, первая форма нейтрализует вторую (доминирует над второй)!</a:t>
            </a:r>
          </a:p>
          <a:p>
            <a:r>
              <a:rPr lang="ru-RU" b="1" dirty="0">
                <a:solidFill>
                  <a:srgbClr val="FF0000"/>
                </a:solidFill>
              </a:rPr>
              <a:t>Две формы </a:t>
            </a:r>
            <a:r>
              <a:rPr lang="ru-RU" b="1" dirty="0" smtClean="0">
                <a:solidFill>
                  <a:srgbClr val="FF0000"/>
                </a:solidFill>
              </a:rPr>
              <a:t>инкапсуляции: </a:t>
            </a:r>
            <a:r>
              <a:rPr lang="ru-RU" b="1" dirty="0">
                <a:solidFill>
                  <a:srgbClr val="FF0000"/>
                </a:solidFill>
              </a:rPr>
              <a:t>модификаторы доступа, </a:t>
            </a:r>
            <a:r>
              <a:rPr lang="ru-RU" b="1" dirty="0" smtClean="0">
                <a:solidFill>
                  <a:srgbClr val="FF0000"/>
                </a:solidFill>
              </a:rPr>
              <a:t>приведение </a:t>
            </a:r>
            <a:r>
              <a:rPr lang="ru-RU" b="1" dirty="0">
                <a:solidFill>
                  <a:srgbClr val="FF0000"/>
                </a:solidFill>
              </a:rPr>
              <a:t>к базовому типу</a:t>
            </a:r>
            <a:r>
              <a:rPr lang="ru-RU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1015</Words>
  <Application>Microsoft Office PowerPoint</Application>
  <PresentationFormat>Широкоэкранный</PresentationFormat>
  <Paragraphs>194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HillelTeacher</cp:lastModifiedBy>
  <cp:revision>127</cp:revision>
  <dcterms:created xsi:type="dcterms:W3CDTF">2017-04-09T05:13:59Z</dcterms:created>
  <dcterms:modified xsi:type="dcterms:W3CDTF">2018-06-07T18:07:36Z</dcterms:modified>
</cp:coreProperties>
</file>