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30" autoAdjust="0"/>
  </p:normalViewPr>
  <p:slideViewPr>
    <p:cSldViewPr snapToGrid="0">
      <p:cViewPr varScale="1">
        <p:scale>
          <a:sx n="88" d="100"/>
          <a:sy n="88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18.06.2018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18.06.2018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pPr algn="ctr"/>
            <a:endParaRPr lang="en-US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Массивы и индексаторы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413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streetsata@live.ru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street_sata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921" y="243370"/>
            <a:ext cx="789722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Инициализация многомерных массивов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21920" y="976167"/>
            <a:ext cx="74227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тип[,] </a:t>
            </a:r>
            <a:r>
              <a:rPr lang="ru-RU" dirty="0" err="1"/>
              <a:t>имя_массива</a:t>
            </a:r>
            <a:r>
              <a:rPr lang="ru-RU" dirty="0"/>
              <a:t> = </a:t>
            </a:r>
            <a:endParaRPr lang="en-US" dirty="0" smtClean="0"/>
          </a:p>
          <a:p>
            <a:r>
              <a:rPr lang="ru-RU" dirty="0" smtClean="0"/>
              <a:t>{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{</a:t>
            </a:r>
            <a:r>
              <a:rPr lang="ru-RU" dirty="0" err="1"/>
              <a:t>val</a:t>
            </a:r>
            <a:r>
              <a:rPr lang="ru-RU" dirty="0"/>
              <a:t>, </a:t>
            </a:r>
            <a:r>
              <a:rPr lang="ru-RU" dirty="0" err="1"/>
              <a:t>val</a:t>
            </a:r>
            <a:r>
              <a:rPr lang="ru-RU" dirty="0"/>
              <a:t>, </a:t>
            </a:r>
            <a:r>
              <a:rPr lang="ru-RU" dirty="0" err="1"/>
              <a:t>val</a:t>
            </a:r>
            <a:r>
              <a:rPr lang="ru-RU" dirty="0"/>
              <a:t>,  ..., </a:t>
            </a:r>
            <a:r>
              <a:rPr lang="ru-RU" dirty="0" err="1"/>
              <a:t>val</a:t>
            </a:r>
            <a:r>
              <a:rPr lang="ru-RU" dirty="0" smtClean="0"/>
              <a:t>},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{</a:t>
            </a:r>
            <a:r>
              <a:rPr lang="ru-RU" dirty="0" err="1"/>
              <a:t>val</a:t>
            </a:r>
            <a:r>
              <a:rPr lang="ru-RU" dirty="0"/>
              <a:t>, </a:t>
            </a:r>
            <a:r>
              <a:rPr lang="ru-RU" dirty="0" err="1"/>
              <a:t>val</a:t>
            </a:r>
            <a:r>
              <a:rPr lang="ru-RU" dirty="0"/>
              <a:t>, </a:t>
            </a:r>
            <a:r>
              <a:rPr lang="ru-RU" dirty="0" err="1"/>
              <a:t>val</a:t>
            </a:r>
            <a:r>
              <a:rPr lang="ru-RU" dirty="0"/>
              <a:t>, . .., </a:t>
            </a:r>
            <a:r>
              <a:rPr lang="ru-RU" dirty="0" err="1"/>
              <a:t>val</a:t>
            </a:r>
            <a:r>
              <a:rPr lang="ru-RU" dirty="0" smtClean="0"/>
              <a:t>},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{</a:t>
            </a:r>
            <a:r>
              <a:rPr lang="ru-RU" dirty="0" err="1"/>
              <a:t>val</a:t>
            </a:r>
            <a:r>
              <a:rPr lang="ru-RU" dirty="0"/>
              <a:t>, </a:t>
            </a:r>
            <a:r>
              <a:rPr lang="ru-RU" dirty="0" err="1"/>
              <a:t>val</a:t>
            </a:r>
            <a:r>
              <a:rPr lang="ru-RU" dirty="0"/>
              <a:t>, </a:t>
            </a:r>
            <a:r>
              <a:rPr lang="ru-RU" dirty="0" err="1"/>
              <a:t>val</a:t>
            </a:r>
            <a:r>
              <a:rPr lang="ru-RU" dirty="0"/>
              <a:t>,  ..., </a:t>
            </a:r>
            <a:r>
              <a:rPr lang="ru-RU" dirty="0" err="1"/>
              <a:t>val</a:t>
            </a:r>
            <a:r>
              <a:rPr lang="ru-RU" dirty="0"/>
              <a:t>} </a:t>
            </a:r>
            <a:endParaRPr lang="en-US" dirty="0" smtClean="0"/>
          </a:p>
          <a:p>
            <a:r>
              <a:rPr lang="ru-RU" dirty="0" smtClean="0"/>
              <a:t>};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707343" y="1248721"/>
            <a:ext cx="90056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где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val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обозначает инициализирующее значение, а каждый внутренний блок — отдельный ряд. Первое значение в каждом ряду сохраняется на первой позиции в массиве, второе значение — на второй позиции и т.д. Обратите внимание на то, что блоки инициализаторов разделяются запятыми, а после завершающей эти блоки закрывающей фигурной скобки ставится точка с запятой.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21920" y="3109347"/>
            <a:ext cx="853081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Двумерный массив.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[,] array2D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[,] { { 1, 2 }, { 3, 4 }, { 5, 6 }, { 7, 8 } };</a:t>
            </a:r>
          </a:p>
          <a:p>
            <a:r>
              <a:rPr lang="ru-RU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Тот же массив с указанными измерениями.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[,] array2Da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[4, 2] { { 1, 2 }, { 3, 4 }, { 5, 6 }, { 7, 8 } };</a:t>
            </a:r>
          </a:p>
          <a:p>
            <a:r>
              <a:rPr lang="ru-RU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Подобный массив со строковыми элементами.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[,] array2Db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[3, 2] { {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"one"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"two"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}, {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"three"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"four"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}, {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"five"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"six"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};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Трехмерный массив.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[,,] array3D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[,,]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 1, 2, 3 }, { 4, 5, 6 } },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 7, 8, 9 }, { 10, 11, 12 } }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Тот же массив с указанными измерениями.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[,,] array3Da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[2, 2, 3]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 1, 2, 3 }, { 4, 5, 6 } },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 7, 8, 9 }, { 10, 11, 12 } }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900108" y="4909840"/>
            <a:ext cx="6812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Можно также инициализировать массив, не указывая его размерность.</a:t>
            </a:r>
            <a:endParaRPr lang="ru-RU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173485" y="5658026"/>
            <a:ext cx="6048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[,] array4 = { { 1, 2 }, { 3, 4 }, { 5, 6 }, { 7, 8 } };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8522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928" y="347948"/>
            <a:ext cx="44632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Ступенчатые массивы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84928" y="1353408"/>
            <a:ext cx="11495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Вторая разновидность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многомерных массивов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— это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зубчатый (ступенчатый) 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массив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содержащий некоторое количество внутренних массивов, каждый из которых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может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иметь отличающийся верхний предел.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84928" y="1999739"/>
            <a:ext cx="1098376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"Зубчатый многомерный массив (т.е. массив массивов)"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Здесь мы имеем массив из 5 разных массивов,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myJagArray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[5][];</a:t>
            </a:r>
          </a:p>
          <a:p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Создать зубчатый массив,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myJagArray.Length; i++)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myJagArray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+ 7];</a:t>
            </a:r>
          </a:p>
          <a:p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Вывести каждую строку (не забывайте, что каждый элемент имеет стандартное значение 0) 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myJagArray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].Length; j++)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myJagArray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400" dirty="0"/>
          </a:p>
        </p:txBody>
      </p:sp>
      <p:pic>
        <p:nvPicPr>
          <p:cNvPr id="16" name="Рисунок 15" descr="C:\Users\stree\Documents\Visual Studio 2017\Projects\ConsoleApp2\ConsoleApp2\bin\Debug\ConsoleApp2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79" y="3838340"/>
            <a:ext cx="6604308" cy="273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2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4672" y="441950"/>
            <a:ext cx="666958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Неявно типизированные массивы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4672" y="1072892"/>
            <a:ext cx="11517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   В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версии C# 3.0 появилась возможность объявлять неявно типизированные переменные с помощью ключевого слова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 Это переменные, тип которых определяется компилятором, исходя из типа инициализирующего выражения. Следовательно, все неявно типизированные переменные должны быть непременно инициализированы. Используя тот же самый механизм, можно создать и неявно типизированный массив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   Неявно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типизированный массив объявляется с помощью ключевого слова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но без последующих квадратных скобок []. Кроме того, неявно типизированный массив должен быть непременно инициализирован, поскольку по типу инициализаторов определяется тип элементов данного массива. Все инициализаторы должны быть одного и того же согласованного типа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vals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[] { 1, 2, 3, 4, 5 };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4671" y="382864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jagged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{ 1, 2, 3, 4},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{ 9, 8, 7},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{ 11, 12, 13, 14, 15}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jagged.Length; i++)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jagged[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].Length; j++)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(jagged[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+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10" name="Рисунок 9" descr="C:\Users\stree\Documents\Visual Studio 2017\Projects\ConsoleApp2\ConsoleApp2\bin\Debug\ConsoleApp2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002" y="4093881"/>
            <a:ext cx="4361727" cy="233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7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4672" y="441950"/>
            <a:ext cx="38036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UpCast / </a:t>
            </a:r>
            <a:r>
              <a:rPr lang="en-US" sz="3500" dirty="0" err="1" smtClean="0">
                <a:solidFill>
                  <a:schemeClr val="accent1">
                    <a:lumMod val="75000"/>
                  </a:schemeClr>
                </a:solidFill>
              </a:rPr>
              <a:t>DownCast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84" y="1665002"/>
            <a:ext cx="116290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Ковариантность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–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это  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</a:rPr>
              <a:t>UpCast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 всех элементов массива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Контрвариантность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-это </a:t>
            </a:r>
            <a:r>
              <a:rPr lang="ru-RU" sz="2400" b="1" dirty="0" err="1" smtClean="0">
                <a:solidFill>
                  <a:schemeClr val="bg2">
                    <a:lumMod val="25000"/>
                  </a:schemeClr>
                </a:solidFill>
              </a:rPr>
              <a:t>DownCast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всех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элементов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мас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с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ива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ru-RU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Массивы элементов ссылочных типов </a:t>
            </a:r>
            <a:r>
              <a:rPr lang="ru-RU" sz="2400" b="1" dirty="0" err="1" smtClean="0">
                <a:solidFill>
                  <a:schemeClr val="accent1">
                    <a:lumMod val="75000"/>
                  </a:schemeClr>
                </a:solidFill>
              </a:rPr>
              <a:t>ковариантны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но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не </a:t>
            </a:r>
            <a:r>
              <a:rPr lang="ru-RU" sz="2400" b="1" dirty="0" err="1" smtClean="0">
                <a:solidFill>
                  <a:srgbClr val="FF0000"/>
                </a:solidFill>
              </a:rPr>
              <a:t>контрвариантны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Массивы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элементов структурных типов </a:t>
            </a:r>
            <a:r>
              <a:rPr lang="ru-RU" sz="2400" b="1" dirty="0">
                <a:solidFill>
                  <a:srgbClr val="FF0000"/>
                </a:solidFill>
              </a:rPr>
              <a:t>не </a:t>
            </a:r>
            <a:r>
              <a:rPr lang="ru-RU" sz="2400" b="1" dirty="0" err="1" smtClean="0">
                <a:solidFill>
                  <a:srgbClr val="FF0000"/>
                </a:solidFill>
              </a:rPr>
              <a:t>ковариантны</a:t>
            </a:r>
            <a:r>
              <a:rPr lang="ru-RU" sz="2400" b="1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и </a:t>
            </a:r>
            <a:r>
              <a:rPr lang="ru-RU" sz="2400" b="1" dirty="0">
                <a:solidFill>
                  <a:srgbClr val="FF0000"/>
                </a:solidFill>
              </a:rPr>
              <a:t>не </a:t>
            </a:r>
            <a:r>
              <a:rPr lang="ru-RU" sz="2400" b="1" dirty="0" err="1">
                <a:solidFill>
                  <a:srgbClr val="FF0000"/>
                </a:solidFill>
              </a:rPr>
              <a:t>контрвариантны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ru-RU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1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4672" y="441950"/>
            <a:ext cx="484818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Ключевое слово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</a:rPr>
              <a:t>params</a:t>
            </a:r>
            <a:endParaRPr lang="ru-RU" sz="3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370" y="1425516"/>
            <a:ext cx="113352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Ключевое слово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params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позволяет задать параметр метода, принимающий переменное количество аргументов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51314" y="32394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Method(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item1,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item2)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370" y="5468937"/>
            <a:ext cx="113352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Метод может принимать только один </a:t>
            </a:r>
            <a:r>
              <a:rPr lang="ru-RU" sz="2000" b="1" dirty="0" err="1">
                <a:solidFill>
                  <a:srgbClr val="FF0000"/>
                </a:solidFill>
              </a:rPr>
              <a:t>params</a:t>
            </a:r>
            <a:r>
              <a:rPr lang="ru-RU" sz="2000" b="1" dirty="0">
                <a:solidFill>
                  <a:srgbClr val="FF0000"/>
                </a:solidFill>
              </a:rPr>
              <a:t>-аргумент, и он </a:t>
            </a:r>
            <a:r>
              <a:rPr lang="ru-RU" sz="2000" b="1" dirty="0" smtClean="0">
                <a:solidFill>
                  <a:srgbClr val="FF0000"/>
                </a:solidFill>
              </a:rPr>
              <a:t>должен быть последним в списке аргументов!</a:t>
            </a:r>
            <a:endParaRPr lang="ru-R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78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4672" y="441950"/>
            <a:ext cx="470026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</a:rPr>
              <a:t>Индексаторы - 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</a:rPr>
              <a:t>Indexers</a:t>
            </a:r>
            <a:endParaRPr lang="ru-RU" sz="3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370" y="1425516"/>
            <a:ext cx="11335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Индексаторы позволяют индексировать экземпляры класса или структуры также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как массивы. Индексаторы напоминают свойства, но их методы доступа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принимают параметры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19559" y="3290225"/>
            <a:ext cx="44304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1, 2, 3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index]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array[index];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array[index] = value;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07429" y="3567224"/>
            <a:ext cx="66511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Метод</a:t>
            </a:r>
            <a:r>
              <a:rPr lang="ru-RU" dirty="0"/>
              <a:t>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автоматически срабатывает тогда, когда свойству пытаются присвоить значение. Это значение представлено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ключевым словом 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ru-RU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ru-RU" dirty="0"/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Метод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автоматически срабатывает тогда, когда мы пытаемся получить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47685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672" y="441950"/>
            <a:ext cx="45992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Индексаторы -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Indexers</a:t>
            </a:r>
            <a:endParaRPr lang="ru-RU" sz="3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84" y="1665002"/>
            <a:ext cx="1162901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Индексаторы не обязаны использовать в качестве индекса целочисленное значение,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конкретный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механизм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поиска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определяет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разработчик.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Индексаторы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можно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перегружать.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Индексаторы могут иметь более одного формального параметра, например,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при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доступе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к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двухмерному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</a:rPr>
              <a:t>массиву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96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Прямоугольник 71"/>
          <p:cNvSpPr/>
          <p:nvPr/>
        </p:nvSpPr>
        <p:spPr>
          <a:xfrm>
            <a:off x="4280431" y="2909437"/>
            <a:ext cx="3443819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925158" y="3737508"/>
            <a:ext cx="10155218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163157" y="445920"/>
            <a:ext cx="44381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Массив –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Array (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англ.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8941" y="1294888"/>
            <a:ext cx="11629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Массив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— именованный набор однотипных переменных, расположенных в памяти непосредственно друг за другом, доступ к которым осуществляется по индексу.</a:t>
            </a:r>
          </a:p>
          <a:p>
            <a:pPr>
              <a:lnSpc>
                <a:spcPct val="150000"/>
              </a:lnSpc>
            </a:pPr>
            <a:endParaRPr lang="ru-R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  <a:r>
              <a:rPr lang="ru-RU" sz="1600" dirty="0"/>
              <a:t/>
            </a:r>
            <a:br>
              <a:rPr lang="ru-RU" sz="1600" dirty="0"/>
            </a:br>
            <a:endParaRPr lang="en-US" sz="1600" dirty="0"/>
          </a:p>
          <a:p>
            <a:pPr>
              <a:lnSpc>
                <a:spcPct val="150000"/>
              </a:lnSpc>
            </a:pPr>
            <a:endParaRPr lang="ru-RU" sz="1600" dirty="0"/>
          </a:p>
        </p:txBody>
      </p:sp>
      <p:pic>
        <p:nvPicPr>
          <p:cNvPr id="76" name="DefaultOcx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7457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Скругленный прямоугольник 77"/>
          <p:cNvSpPr/>
          <p:nvPr/>
        </p:nvSpPr>
        <p:spPr>
          <a:xfrm>
            <a:off x="728830" y="3413691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Скругленный прямоугольник 78"/>
          <p:cNvSpPr/>
          <p:nvPr/>
        </p:nvSpPr>
        <p:spPr>
          <a:xfrm>
            <a:off x="2290481" y="3413691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Скругленный прямоугольник 79"/>
          <p:cNvSpPr/>
          <p:nvPr/>
        </p:nvSpPr>
        <p:spPr>
          <a:xfrm>
            <a:off x="3852132" y="3413691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Скругленный прямоугольник 80"/>
          <p:cNvSpPr/>
          <p:nvPr/>
        </p:nvSpPr>
        <p:spPr>
          <a:xfrm>
            <a:off x="5413783" y="3413691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6865173" y="3413691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8426824" y="3413691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Скругленный прямоугольник 83"/>
          <p:cNvSpPr/>
          <p:nvPr/>
        </p:nvSpPr>
        <p:spPr>
          <a:xfrm>
            <a:off x="9988475" y="3413691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TextBox 84"/>
          <p:cNvSpPr txBox="1"/>
          <p:nvPr/>
        </p:nvSpPr>
        <p:spPr>
          <a:xfrm>
            <a:off x="5874097" y="29094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30</a:t>
            </a:r>
            <a:endParaRPr lang="ru-R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293617" y="29094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  <a:endParaRPr lang="ru-RU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305547" y="29094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  <a:endParaRPr lang="ru-RU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614946" y="37273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1011</a:t>
            </a:r>
            <a:endParaRPr lang="ru-RU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053295" y="37375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1010</a:t>
            </a:r>
            <a:endParaRPr lang="ru-RU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176597" y="37375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1012</a:t>
            </a:r>
            <a:endParaRPr lang="ru-RU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17906" y="37027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1014</a:t>
            </a:r>
            <a:endParaRPr lang="ru-R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683118" y="37375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1013</a:t>
            </a:r>
            <a:endParaRPr lang="ru-RU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8752694" y="37040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1015</a:t>
            </a:r>
            <a:endParaRPr lang="ru-RU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0312940" y="37273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1016</a:t>
            </a:r>
            <a:endParaRPr lang="ru-RU" b="1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708209" y="4436558"/>
            <a:ext cx="1723914" cy="73152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TextBox 95"/>
          <p:cNvSpPr txBox="1"/>
          <p:nvPr/>
        </p:nvSpPr>
        <p:spPr>
          <a:xfrm>
            <a:off x="849853" y="4457637"/>
            <a:ext cx="144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Физические адреса</a:t>
            </a:r>
          </a:p>
        </p:txBody>
      </p:sp>
      <p:cxnSp>
        <p:nvCxnSpPr>
          <p:cNvPr id="97" name="Прямая со стрелкой 96"/>
          <p:cNvCxnSpPr/>
          <p:nvPr/>
        </p:nvCxnSpPr>
        <p:spPr>
          <a:xfrm flipV="1">
            <a:off x="1775012" y="4106840"/>
            <a:ext cx="515468" cy="2866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Левая фигурная скобка 97"/>
          <p:cNvSpPr/>
          <p:nvPr/>
        </p:nvSpPr>
        <p:spPr>
          <a:xfrm rot="16200000">
            <a:off x="5627223" y="2371887"/>
            <a:ext cx="751087" cy="4314715"/>
          </a:xfrm>
          <a:prstGeom prst="leftBrace">
            <a:avLst>
              <a:gd name="adj1" fmla="val 8333"/>
              <a:gd name="adj2" fmla="val 5074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TextBox 98"/>
          <p:cNvSpPr txBox="1"/>
          <p:nvPr/>
        </p:nvSpPr>
        <p:spPr>
          <a:xfrm>
            <a:off x="4352126" y="4148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5913777" y="4148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3435" y="414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3628461" y="5146999"/>
            <a:ext cx="1320057" cy="48322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TextBox 102"/>
          <p:cNvSpPr txBox="1"/>
          <p:nvPr/>
        </p:nvSpPr>
        <p:spPr>
          <a:xfrm>
            <a:off x="3770105" y="5168078"/>
            <a:ext cx="144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Индексы</a:t>
            </a:r>
          </a:p>
        </p:txBody>
      </p:sp>
      <p:cxnSp>
        <p:nvCxnSpPr>
          <p:cNvPr id="104" name="Прямая со стрелкой 103"/>
          <p:cNvCxnSpPr/>
          <p:nvPr/>
        </p:nvCxnSpPr>
        <p:spPr>
          <a:xfrm flipV="1">
            <a:off x="4280432" y="4437711"/>
            <a:ext cx="1123052" cy="6445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Прямоугольник 104"/>
          <p:cNvSpPr/>
          <p:nvPr/>
        </p:nvSpPr>
        <p:spPr>
          <a:xfrm>
            <a:off x="8589026" y="2177916"/>
            <a:ext cx="1723914" cy="944409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TextBox 105"/>
          <p:cNvSpPr txBox="1"/>
          <p:nvPr/>
        </p:nvSpPr>
        <p:spPr>
          <a:xfrm>
            <a:off x="8730670" y="2198996"/>
            <a:ext cx="1440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Значения элементов массива</a:t>
            </a:r>
          </a:p>
        </p:txBody>
      </p:sp>
      <p:cxnSp>
        <p:nvCxnSpPr>
          <p:cNvPr id="107" name="Прямая со стрелкой 106"/>
          <p:cNvCxnSpPr/>
          <p:nvPr/>
        </p:nvCxnSpPr>
        <p:spPr>
          <a:xfrm flipH="1">
            <a:off x="7724250" y="2373532"/>
            <a:ext cx="864776" cy="546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1000909" y="6301046"/>
            <a:ext cx="10165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Типы массива являются ссылочными типами, производными от абстрактного базового класса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Array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0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37"/>
          <p:cNvSpPr/>
          <p:nvPr/>
        </p:nvSpPr>
        <p:spPr>
          <a:xfrm>
            <a:off x="4176596" y="2912377"/>
            <a:ext cx="684755" cy="308586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07576" y="417541"/>
            <a:ext cx="324140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Индекс массива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925158" y="3715737"/>
            <a:ext cx="10155218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268941" y="1273117"/>
            <a:ext cx="11629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Индекс массива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— целое число, либо значение типа, приводимого к целому, указывающее на конкретный элемент массива.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ru-R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  <a:r>
              <a:rPr lang="ru-RU" sz="1600" dirty="0"/>
              <a:t/>
            </a:r>
            <a:br>
              <a:rPr lang="ru-RU" sz="1600" dirty="0"/>
            </a:br>
            <a:endParaRPr lang="en-US" sz="1600" dirty="0"/>
          </a:p>
          <a:p>
            <a:pPr>
              <a:lnSpc>
                <a:spcPct val="150000"/>
              </a:lnSpc>
            </a:pPr>
            <a:endParaRPr lang="ru-RU" sz="1600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728830" y="3391920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2290481" y="3391920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3852132" y="3391920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5413783" y="3391920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6865173" y="3391920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8426824" y="3391920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9988475" y="3391920"/>
            <a:ext cx="1301675" cy="2904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5874097" y="2887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30</a:t>
            </a:r>
            <a:endParaRPr lang="ru-RU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293617" y="2887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  <a:endParaRPr lang="ru-RU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305547" y="2887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  <a:endParaRPr lang="ru-RU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614946" y="370561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1011</a:t>
            </a:r>
            <a:endParaRPr lang="ru-RU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53295" y="371573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1010</a:t>
            </a:r>
            <a:endParaRPr lang="ru-RU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176597" y="371573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1012</a:t>
            </a:r>
            <a:endParaRPr lang="ru-RU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217906" y="36809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1014</a:t>
            </a:r>
            <a:endParaRPr lang="ru-RU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683118" y="371573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1013</a:t>
            </a:r>
            <a:endParaRPr lang="ru-RU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752694" y="36822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1015</a:t>
            </a:r>
            <a:endParaRPr lang="ru-RU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0312940" y="370561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1016</a:t>
            </a:r>
            <a:endParaRPr lang="ru-RU" b="1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708209" y="4414787"/>
            <a:ext cx="1723914" cy="73152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49853" y="4435866"/>
            <a:ext cx="144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Физические адреса</a:t>
            </a:r>
          </a:p>
        </p:txBody>
      </p:sp>
      <p:cxnSp>
        <p:nvCxnSpPr>
          <p:cNvPr id="62" name="Прямая со стрелкой 61"/>
          <p:cNvCxnSpPr/>
          <p:nvPr/>
        </p:nvCxnSpPr>
        <p:spPr>
          <a:xfrm flipV="1">
            <a:off x="1775012" y="4085069"/>
            <a:ext cx="515468" cy="2866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Левая фигурная скобка 62"/>
          <p:cNvSpPr/>
          <p:nvPr/>
        </p:nvSpPr>
        <p:spPr>
          <a:xfrm rot="16200000">
            <a:off x="5627223" y="2350116"/>
            <a:ext cx="751087" cy="4314715"/>
          </a:xfrm>
          <a:prstGeom prst="leftBrace">
            <a:avLst>
              <a:gd name="adj1" fmla="val 8333"/>
              <a:gd name="adj2" fmla="val 5074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4352126" y="4126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913777" y="4126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393435" y="4118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3842938" y="5147893"/>
            <a:ext cx="1320057" cy="48322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3984582" y="5168972"/>
            <a:ext cx="144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Индексы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52781" y="5053974"/>
            <a:ext cx="138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myArray</a:t>
            </a:r>
            <a:endParaRPr lang="ru-RU" sz="2400" b="1" dirty="0"/>
          </a:p>
        </p:txBody>
      </p:sp>
      <p:cxnSp>
        <p:nvCxnSpPr>
          <p:cNvPr id="70" name="Прямая со стрелкой 69"/>
          <p:cNvCxnSpPr/>
          <p:nvPr/>
        </p:nvCxnSpPr>
        <p:spPr>
          <a:xfrm rot="10800000">
            <a:off x="4502968" y="4507473"/>
            <a:ext cx="0" cy="61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>
            <a:off x="4502967" y="2294622"/>
            <a:ext cx="0" cy="61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Прямоугольник 76"/>
          <p:cNvSpPr/>
          <p:nvPr/>
        </p:nvSpPr>
        <p:spPr>
          <a:xfrm>
            <a:off x="3592156" y="6249078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array[0] = 10;</a:t>
            </a:r>
            <a:endParaRPr lang="ru-RU" dirty="0"/>
          </a:p>
        </p:txBody>
      </p:sp>
      <p:sp>
        <p:nvSpPr>
          <p:cNvPr id="108" name="Прямоугольник 107"/>
          <p:cNvSpPr/>
          <p:nvPr/>
        </p:nvSpPr>
        <p:spPr>
          <a:xfrm>
            <a:off x="3852132" y="1871875"/>
            <a:ext cx="2747985" cy="73152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TextBox 108"/>
          <p:cNvSpPr txBox="1"/>
          <p:nvPr/>
        </p:nvSpPr>
        <p:spPr>
          <a:xfrm>
            <a:off x="3842938" y="1889255"/>
            <a:ext cx="273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Элемент массива </a:t>
            </a:r>
            <a:r>
              <a:rPr lang="en-US" b="1" dirty="0" err="1"/>
              <a:t>myArray</a:t>
            </a:r>
            <a:endParaRPr lang="ru-RU" b="1" dirty="0"/>
          </a:p>
        </p:txBody>
      </p:sp>
      <p:cxnSp>
        <p:nvCxnSpPr>
          <p:cNvPr id="110" name="Прямая со стрелкой 109"/>
          <p:cNvCxnSpPr/>
          <p:nvPr/>
        </p:nvCxnSpPr>
        <p:spPr>
          <a:xfrm>
            <a:off x="4655367" y="5789363"/>
            <a:ext cx="0" cy="61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08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217586" y="576548"/>
            <a:ext cx="41922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Одномерный массив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3370" y="1425516"/>
            <a:ext cx="11629017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Одномерный массив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— массив содержащий один индекс</a:t>
            </a:r>
            <a:r>
              <a:rPr lang="ru-RU" sz="16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Значения по умолчанию числовых элементов массива задано равным нулю, а элементы ссылок имеют значение NULL</a:t>
            </a:r>
            <a:r>
              <a:rPr lang="ru-RU" sz="16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Индексация массивов начинается с нуля: массив с элементами n индексируется от 0 до n-1.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Элементы массива могут быть любых типов, включая тип массива.</a:t>
            </a:r>
          </a:p>
          <a:p>
            <a:pPr>
              <a:lnSpc>
                <a:spcPct val="150000"/>
              </a:lnSpc>
            </a:pPr>
            <a:endParaRPr lang="ru-RU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ru-R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1600" dirty="0"/>
              <a:t/>
            </a:r>
            <a:br>
              <a:rPr lang="ru-RU" sz="1600" dirty="0"/>
            </a:br>
            <a:endParaRPr lang="en-US" sz="1600" dirty="0"/>
          </a:p>
          <a:p>
            <a:pPr>
              <a:lnSpc>
                <a:spcPct val="150000"/>
              </a:lnSpc>
            </a:pPr>
            <a:endParaRPr lang="ru-RU" sz="1600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3186589" y="4500074"/>
            <a:ext cx="5902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  <a:endParaRPr lang="ru-RU" sz="2800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605032" y="3600745"/>
            <a:ext cx="3417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,sans-serif"/>
              </a:rPr>
              <a:t>byte</a:t>
            </a:r>
            <a:r>
              <a:rPr lang="en-US" dirty="0">
                <a:solidFill>
                  <a:srgbClr val="0070C0"/>
                </a:solidFill>
                <a:latin typeface="Calibri,sans-serif"/>
              </a:rPr>
              <a:t> </a:t>
            </a:r>
            <a:r>
              <a:rPr lang="en-US" dirty="0">
                <a:latin typeface="Calibri,sans-serif"/>
              </a:rPr>
              <a:t>- </a:t>
            </a:r>
            <a:r>
              <a:rPr lang="ru-RU" dirty="0">
                <a:latin typeface="Calibri,sans-serif"/>
              </a:rPr>
              <a:t>тип элементов массива </a:t>
            </a:r>
            <a:endParaRPr lang="ru-RU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4582003" y="3600745"/>
            <a:ext cx="1555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alibri,sans-serif"/>
              </a:rPr>
              <a:t>имя массива</a:t>
            </a:r>
            <a:endParaRPr lang="ru-RU" dirty="0"/>
          </a:p>
        </p:txBody>
      </p:sp>
      <p:sp>
        <p:nvSpPr>
          <p:cNvPr id="76" name="Прямоугольник 75"/>
          <p:cNvSpPr/>
          <p:nvPr/>
        </p:nvSpPr>
        <p:spPr>
          <a:xfrm>
            <a:off x="7077655" y="3600745"/>
            <a:ext cx="402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alibri,sans-serif"/>
              </a:rPr>
              <a:t>[3] - количество элементов массива</a:t>
            </a:r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605032" y="55859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Calibri,sans-serif"/>
              </a:rPr>
              <a:t>квадратные скобки указывают на то, </a:t>
            </a:r>
            <a:endParaRPr lang="ru-RU" dirty="0"/>
          </a:p>
          <a:p>
            <a:r>
              <a:rPr lang="ru-RU" dirty="0">
                <a:latin typeface="Calibri,sans-serif"/>
              </a:rPr>
              <a:t>что переменная </a:t>
            </a:r>
            <a:r>
              <a:rPr lang="en-US" dirty="0" err="1">
                <a:latin typeface="Calibri,sans-serif"/>
              </a:rPr>
              <a:t>myA</a:t>
            </a:r>
            <a:r>
              <a:rPr lang="ru-RU" dirty="0" err="1">
                <a:latin typeface="Calibri,sans-serif"/>
              </a:rPr>
              <a:t>rray</a:t>
            </a:r>
            <a:r>
              <a:rPr lang="ru-RU" dirty="0">
                <a:latin typeface="Calibri,sans-serif"/>
              </a:rPr>
              <a:t> типа </a:t>
            </a:r>
            <a:r>
              <a:rPr lang="ru-RU" dirty="0" err="1">
                <a:solidFill>
                  <a:srgbClr val="0070C0"/>
                </a:solidFill>
                <a:latin typeface="Consolas,sans-serif"/>
              </a:rPr>
              <a:t>byte</a:t>
            </a:r>
            <a:r>
              <a:rPr lang="ru-RU" dirty="0">
                <a:solidFill>
                  <a:srgbClr val="0070C0"/>
                </a:solidFill>
                <a:latin typeface="Calibri,sans-serif"/>
              </a:rPr>
              <a:t> </a:t>
            </a:r>
            <a:r>
              <a:rPr lang="ru-RU" dirty="0">
                <a:latin typeface="Calibri,sans-serif"/>
              </a:rPr>
              <a:t>- массив</a:t>
            </a:r>
            <a:endParaRPr lang="ru-RU" dirty="0"/>
          </a:p>
        </p:txBody>
      </p:sp>
      <p:sp>
        <p:nvSpPr>
          <p:cNvPr id="79" name="Прямоугольник 78"/>
          <p:cNvSpPr/>
          <p:nvPr/>
        </p:nvSpPr>
        <p:spPr>
          <a:xfrm>
            <a:off x="6701032" y="5862903"/>
            <a:ext cx="3410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alibri,sans-serif"/>
              </a:rPr>
              <a:t>выражение создания массива</a:t>
            </a:r>
            <a:endParaRPr lang="ru-RU" dirty="0"/>
          </a:p>
        </p:txBody>
      </p:sp>
      <p:cxnSp>
        <p:nvCxnSpPr>
          <p:cNvPr id="80" name="Прямая со стрелкой 79"/>
          <p:cNvCxnSpPr/>
          <p:nvPr/>
        </p:nvCxnSpPr>
        <p:spPr>
          <a:xfrm>
            <a:off x="2313705" y="4034103"/>
            <a:ext cx="1183171" cy="575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H="1">
            <a:off x="5271888" y="3937464"/>
            <a:ext cx="10757" cy="672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8509940" y="3937464"/>
            <a:ext cx="193637" cy="5559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V="1">
            <a:off x="2786993" y="5023294"/>
            <a:ext cx="1418379" cy="527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Левая фигурная скобка 83"/>
          <p:cNvSpPr/>
          <p:nvPr/>
        </p:nvSpPr>
        <p:spPr>
          <a:xfrm rot="16200000">
            <a:off x="7214179" y="4410897"/>
            <a:ext cx="310906" cy="154910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5" name="Прямая со стрелкой 84"/>
          <p:cNvCxnSpPr>
            <a:stCxn id="79" idx="0"/>
          </p:cNvCxnSpPr>
          <p:nvPr/>
        </p:nvCxnSpPr>
        <p:spPr>
          <a:xfrm flipH="1" flipV="1">
            <a:off x="7455690" y="5427364"/>
            <a:ext cx="950489" cy="435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50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50243" y="522119"/>
            <a:ext cx="41922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Одномерный массив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250243" y="1936112"/>
            <a:ext cx="107540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[3];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создаем массив с именем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myArray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типа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byte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размерностью 3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[0] = 10;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присваиваем элементу с индексом 0 значение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[1] = 20;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присваиваем элементу с индексом 1 значение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[2] = 30;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присваиваем элементу с индексом 2 значение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[0]);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[1]);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[2]);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экран значение массива по индексу</a:t>
            </a:r>
            <a:endParaRPr lang="ru-RU" sz="1600" dirty="0"/>
          </a:p>
        </p:txBody>
      </p:sp>
      <p:pic>
        <p:nvPicPr>
          <p:cNvPr id="26" name="Рисунок 25" descr="C:\Users\stree\Documents\Visual Studio 2017\Projects\Test\Test\bin\Debug\Test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151" y="2632836"/>
            <a:ext cx="2253618" cy="16116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50243" y="5243840"/>
            <a:ext cx="11347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Важно! Если значение индексатора превышает длину массива, генерируется исключение! </a:t>
            </a:r>
          </a:p>
        </p:txBody>
      </p:sp>
    </p:spTree>
    <p:extLst>
      <p:ext uri="{BB962C8B-B14F-4D97-AF65-F5344CB8AC3E}">
        <p14:creationId xmlns:p14="http://schemas.microsoft.com/office/powerpoint/2010/main" val="290385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243" y="500349"/>
            <a:ext cx="72037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Способы создания и инициализации</a:t>
            </a:r>
          </a:p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 одномерных массивов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0242" y="2559802"/>
            <a:ext cx="120288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[3];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создаем массив с именем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myArray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типа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byte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размерностью 3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создаем массив с именем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myArray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типа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byte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размерностью 3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тут же инициализируем значениями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 1, 2, 3 };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создаем массив с именем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myArray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типа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byte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без указания размерности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тут же инициализируем значениями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1, 2, 3 };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сокращенная запись и инициализация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1222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15944" y="395644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>
                <a:solidFill>
                  <a:schemeClr val="accent1">
                    <a:lumMod val="75000"/>
                  </a:schemeClr>
                </a:solidFill>
              </a:rPr>
              <a:t>Многомерные массивы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5944" y="1247451"/>
            <a:ext cx="10315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Многомерные массивы – массивы имеющие более одного индекса 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628124" y="1809678"/>
            <a:ext cx="2958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Многомерные массивы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Arial,sans-serif"/>
              </a:rPr>
              <a:t> 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87373" y="2615601"/>
            <a:ext cx="2104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Прямоугольные.</a:t>
            </a:r>
          </a:p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Двумерные.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586563" y="2621578"/>
            <a:ext cx="1296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Зубчатые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587373" y="3245087"/>
            <a:ext cx="28794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Массивы, которые содержат несколько 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измерений, где все строки имеют одинаковую длину.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586563" y="3183805"/>
            <a:ext cx="33635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Массивы, которые содержат некоторое количество внутренних массивов, каждый из которых может иметь собственный уникальный верхний предел. 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44445"/>
              </p:ext>
            </p:extLst>
          </p:nvPr>
        </p:nvGraphicFramePr>
        <p:xfrm>
          <a:off x="1755082" y="4926462"/>
          <a:ext cx="1705332" cy="11125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684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84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84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952619"/>
              </p:ext>
            </p:extLst>
          </p:nvPr>
        </p:nvGraphicFramePr>
        <p:xfrm>
          <a:off x="6586563" y="5014316"/>
          <a:ext cx="1705332" cy="11125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684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84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84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614363"/>
              </p:ext>
            </p:extLst>
          </p:nvPr>
        </p:nvGraphicFramePr>
        <p:xfrm>
          <a:off x="8293413" y="5014315"/>
          <a:ext cx="1705332" cy="11125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684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84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84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Прямая со стрелкой 15"/>
          <p:cNvCxnSpPr>
            <a:stCxn id="8" idx="2"/>
            <a:endCxn id="9" idx="0"/>
          </p:cNvCxnSpPr>
          <p:nvPr/>
        </p:nvCxnSpPr>
        <p:spPr>
          <a:xfrm flipH="1">
            <a:off x="2639809" y="2179010"/>
            <a:ext cx="2467535" cy="436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8" idx="2"/>
            <a:endCxn id="10" idx="0"/>
          </p:cNvCxnSpPr>
          <p:nvPr/>
        </p:nvCxnSpPr>
        <p:spPr>
          <a:xfrm>
            <a:off x="5107344" y="2179010"/>
            <a:ext cx="2127314" cy="442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8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Овал 17"/>
          <p:cNvSpPr/>
          <p:nvPr/>
        </p:nvSpPr>
        <p:spPr>
          <a:xfrm>
            <a:off x="3666299" y="3654356"/>
            <a:ext cx="32273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15561" y="439954"/>
            <a:ext cx="9782801" cy="658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b="1" dirty="0">
                <a:solidFill>
                  <a:srgbClr val="0070C0"/>
                </a:solidFill>
              </a:rPr>
              <a:t>Двумерный массив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15561" y="1313278"/>
            <a:ext cx="10713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Двумерный массив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alibri,sans-serif"/>
              </a:rPr>
              <a:t>— прямоугольный массив содержащий два индекса.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15561" y="1897022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[,] array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[4, 3];</a:t>
            </a:r>
            <a:endParaRPr lang="ru-RU" dirty="0"/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30470"/>
              </p:ext>
            </p:extLst>
          </p:nvPr>
        </p:nvGraphicFramePr>
        <p:xfrm>
          <a:off x="1259053" y="3283956"/>
          <a:ext cx="511107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36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036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036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964799" y="2800958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698573" y="2800958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57044" y="2800958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14808" y="3265330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14808" y="3647206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14808" y="4030868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4808" y="4427074"/>
            <a:ext cx="32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endParaRPr lang="ru-R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90588" y="2800958"/>
            <a:ext cx="172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Правый индекс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5561" y="5158677"/>
            <a:ext cx="172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Левый индекс</a:t>
            </a:r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5848310" y="2985624"/>
            <a:ext cx="5593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31" idx="0"/>
            <a:endCxn id="29" idx="2"/>
          </p:cNvCxnSpPr>
          <p:nvPr/>
        </p:nvCxnSpPr>
        <p:spPr>
          <a:xfrm flipV="1">
            <a:off x="1076173" y="4796406"/>
            <a:ext cx="0" cy="3622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3712914" y="5210599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[1][1] </a:t>
            </a:r>
            <a:endParaRPr lang="ru-RU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 flipH="1" flipV="1">
            <a:off x="3625062" y="3890944"/>
            <a:ext cx="10758" cy="1504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6973643" y="3411475"/>
            <a:ext cx="50525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[,] table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[3, 4];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(t = 0; t &lt; 3; ++t)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4; ++i)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table[t, i] = (t * 4) + i + 1;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(table[t,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pic>
        <p:nvPicPr>
          <p:cNvPr id="37" name="Рисунок 36" descr="C:\Users\stree\Documents\Visual Studio 2017\Projects\Test\Test\bin\Debug\Test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321" y="2081688"/>
            <a:ext cx="2149737" cy="16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9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63157" y="478577"/>
            <a:ext cx="666547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Массивы трех и более измерений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8941" y="1327545"/>
            <a:ext cx="1162901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В C# допускаются массивы трех и более измерений.</a:t>
            </a:r>
            <a:endParaRPr lang="ru-RU" sz="1600" dirty="0" smtClean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тип[,...,]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имя_массива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new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тип[размер1, размер2, ...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размерN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  <a:endParaRPr lang="ru-RU" sz="1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Например, в приведенном ниже объявлении создается трехмерный целочисленный массив размерами </a:t>
            </a: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</a:rPr>
              <a:t>8×11×5.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[,,]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multiArr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10, 3];</a:t>
            </a:r>
            <a:endParaRPr lang="ru-RU" sz="1600" dirty="0" smtClean="0"/>
          </a:p>
          <a:p>
            <a:pPr>
              <a:lnSpc>
                <a:spcPct val="150000"/>
              </a:lnSpc>
            </a:pPr>
            <a:r>
              <a:rPr lang="ru-RU" sz="1600" dirty="0" smtClean="0">
                <a:solidFill>
                  <a:schemeClr val="bg2">
                    <a:lumMod val="25000"/>
                  </a:schemeClr>
                </a:solidFill>
              </a:rPr>
              <a:t>А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в следующем операторе элементу массива </a:t>
            </a:r>
            <a:r>
              <a:rPr lang="ru-RU" sz="1600" dirty="0" err="1">
                <a:solidFill>
                  <a:schemeClr val="bg2">
                    <a:lumMod val="25000"/>
                  </a:schemeClr>
                </a:solidFill>
              </a:rPr>
              <a:t>multidim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 с координатами местоположения (2,4,1) присваивается значение 100. </a:t>
            </a:r>
            <a:r>
              <a:rPr lang="ru-RU" sz="1600" dirty="0" err="1" smtClean="0"/>
              <a:t>multi</a:t>
            </a:r>
            <a:r>
              <a:rPr lang="en-US" sz="1600" dirty="0" err="1" smtClean="0"/>
              <a:t>Arr</a:t>
            </a:r>
            <a:r>
              <a:rPr lang="ru-RU" sz="1600" dirty="0" smtClean="0"/>
              <a:t>[2</a:t>
            </a:r>
            <a:r>
              <a:rPr lang="ru-RU" sz="1600" dirty="0"/>
              <a:t>, 4, 1] = 100</a:t>
            </a:r>
            <a:r>
              <a:rPr lang="ru-RU" sz="1600" dirty="0" smtClean="0"/>
              <a:t>;</a:t>
            </a: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Суммировать значения по одной из диагоналей матрицы 3×3×3.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[,,]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myArr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[3, 3, 3];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sum = 0;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 x &lt; 3; x++)</a:t>
            </a:r>
          </a:p>
          <a:p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for</a:t>
            </a:r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y = 0; y &lt; 3; y++)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z = 0; z &lt; 3; z++) m[x, y, z]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myArr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0, 0] +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myArr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1, 1] +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myArr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2, 2];</a:t>
            </a:r>
          </a:p>
          <a:p>
            <a:r>
              <a:rPr lang="ru-RU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"Сумма значений по первой диагонали: 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600" dirty="0"/>
              <a:t/>
            </a:r>
            <a:br>
              <a:rPr lang="ru-RU" sz="1600" dirty="0"/>
            </a:br>
            <a:endParaRPr lang="en-US" sz="1600" dirty="0" smtClean="0"/>
          </a:p>
          <a:p>
            <a:pPr>
              <a:lnSpc>
                <a:spcPct val="150000"/>
              </a:lnSpc>
            </a:pPr>
            <a:endParaRPr lang="ru-RU" sz="1600" dirty="0"/>
          </a:p>
        </p:txBody>
      </p:sp>
      <p:pic>
        <p:nvPicPr>
          <p:cNvPr id="40" name="DefaultOcx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114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HTMLCheckbox1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114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5848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1731</Words>
  <Application>Microsoft Office PowerPoint</Application>
  <PresentationFormat>Широкоэкранный</PresentationFormat>
  <Paragraphs>272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7" baseType="lpstr">
      <vt:lpstr>Arial</vt:lpstr>
      <vt:lpstr>Arial,sans-serif</vt:lpstr>
      <vt:lpstr>Calibri</vt:lpstr>
      <vt:lpstr>Calibri Light</vt:lpstr>
      <vt:lpstr>Calibri,sans-serif</vt:lpstr>
      <vt:lpstr>Consolas</vt:lpstr>
      <vt:lpstr>Consolas,sans-serif</vt:lpstr>
      <vt:lpstr>Segoe UI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154</cp:revision>
  <dcterms:created xsi:type="dcterms:W3CDTF">2017-04-09T05:13:59Z</dcterms:created>
  <dcterms:modified xsi:type="dcterms:W3CDTF">2018-06-18T03:29:53Z</dcterms:modified>
</cp:coreProperties>
</file>