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88" d="100"/>
          <a:sy n="88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09.06.2018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Выборка данных</a:t>
            </a:r>
            <a:endParaRPr lang="ru-RU" sz="4800" b="1" dirty="0">
              <a:solidFill>
                <a:srgbClr val="003A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675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 </a:t>
            </a:r>
            <a:r>
              <a:rPr lang="en-US" sz="2400" u="sng" dirty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streetsata@live.ru</a:t>
            </a:r>
            <a:endParaRPr lang="en-US" sz="2400" u="sng" dirty="0">
              <a:solidFill>
                <a:srgbClr val="003A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skype</a:t>
            </a:r>
            <a:r>
              <a:rPr lang="en-US" sz="2400" dirty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street_sata</a:t>
            </a:r>
            <a:endParaRPr lang="ru-RU" sz="2400" dirty="0">
              <a:solidFill>
                <a:srgbClr val="003A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7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157" y="358834"/>
            <a:ext cx="43367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rgbClr val="003A7D"/>
                </a:solidFill>
              </a:rPr>
              <a:t>Уникальность данных</a:t>
            </a:r>
            <a:endParaRPr lang="ru-RU" sz="3500" dirty="0">
              <a:solidFill>
                <a:srgbClr val="003A7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658" y="2318657"/>
            <a:ext cx="11386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выборки неповторяющихся данных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algn="just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DISTINCT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Например:</a:t>
            </a: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DISTINCT name FROM reader;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1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157" y="358834"/>
            <a:ext cx="69206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rgbClr val="003A7D"/>
                </a:solidFill>
              </a:rPr>
              <a:t>Фильтрование данных (предикаты)</a:t>
            </a:r>
            <a:endParaRPr lang="ru-RU" sz="3500" dirty="0">
              <a:solidFill>
                <a:srgbClr val="003A7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658" y="2318657"/>
            <a:ext cx="11386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фильтрования данных используется слово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algn="just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</a:p>
          <a:p>
            <a:pPr lvl="1" algn="just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* from students where age &gt; 20;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Возможные действия:</a:t>
            </a: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=, !=</a:t>
            </a:r>
          </a:p>
          <a:p>
            <a:pPr lvl="1" algn="just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&gt;, &lt;, &gt;=, &lt;=</a:t>
            </a:r>
          </a:p>
          <a:p>
            <a:pPr lvl="1" algn="just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null, is not null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8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157" y="358834"/>
            <a:ext cx="43620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rgbClr val="003A7D"/>
                </a:solidFill>
              </a:rPr>
              <a:t>Логические операции</a:t>
            </a:r>
            <a:endParaRPr lang="ru-RU" sz="3500" dirty="0">
              <a:solidFill>
                <a:srgbClr val="003A7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658" y="2318657"/>
            <a:ext cx="113864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выражениях фильтрования можно использовать логические операции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Операнд1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Операнд2</a:t>
            </a:r>
          </a:p>
          <a:p>
            <a:pPr lvl="1"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Операнд1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Операнд2</a:t>
            </a:r>
          </a:p>
          <a:p>
            <a:pPr lvl="1" algn="just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Операнд1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Операнд2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Операнд3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7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157" y="358834"/>
            <a:ext cx="23221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rgbClr val="003A7D"/>
                </a:solidFill>
              </a:rPr>
              <a:t>Вхождения</a:t>
            </a:r>
            <a:endParaRPr lang="ru-RU" sz="3500" dirty="0">
              <a:solidFill>
                <a:srgbClr val="003A7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658" y="2318657"/>
            <a:ext cx="11386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выражениях фильтрования по нескольким значениям используется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algn="just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</a:p>
          <a:p>
            <a:pPr lvl="1" algn="just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Например:</a:t>
            </a:r>
            <a:endParaRPr lang="ru-RU" sz="2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* FROM students WHERE age IN (35, 48, 38);</a:t>
            </a:r>
          </a:p>
          <a:p>
            <a:pPr lvl="1"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* FROM students WHERE age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35 AND 38;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157" y="358834"/>
            <a:ext cx="41955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rgbClr val="003A7D"/>
                </a:solidFill>
              </a:rPr>
              <a:t>Вложенные выборки</a:t>
            </a:r>
            <a:endParaRPr lang="ru-RU" sz="3500" dirty="0">
              <a:solidFill>
                <a:srgbClr val="003A7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658" y="2318657"/>
            <a:ext cx="11386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выражениях фильтрования можно использовать вложенную   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* FROM [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таблица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[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IN</a:t>
            </a:r>
          </a:p>
          <a:p>
            <a:pPr lvl="1" algn="just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(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[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[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таблица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[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условие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3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157" y="358834"/>
            <a:ext cx="40698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rgbClr val="003A7D"/>
                </a:solidFill>
              </a:rPr>
              <a:t>Выборка со сдвигом</a:t>
            </a:r>
            <a:endParaRPr lang="ru-RU" sz="3500" dirty="0">
              <a:solidFill>
                <a:srgbClr val="003A7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658" y="2318657"/>
            <a:ext cx="113864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необходимо выбрать только часть строк из таблицы, вы можете использовать операцию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</a:t>
            </a:r>
            <a:endParaRPr lang="ru-RU" sz="24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LIMIT(2, 5)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выберет 5 строк из таблицы начиная с третей строки (отсчет начинается с 0)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LIMIT(5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выберет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</a:t>
            </a:r>
            <a:r>
              <a:rPr lang="ru-RU" sz="240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первых строк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8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157" y="424149"/>
            <a:ext cx="54281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rgbClr val="003A7D"/>
                </a:solidFill>
              </a:rPr>
              <a:t>Выборка статичных данных</a:t>
            </a:r>
            <a:endParaRPr lang="ru-RU" sz="3500" dirty="0">
              <a:solidFill>
                <a:srgbClr val="003A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229" y="1436914"/>
            <a:ext cx="11386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Константы</a:t>
            </a: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Арифметические операции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Арифметические функции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и время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2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157" y="358834"/>
            <a:ext cx="54281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rgbClr val="003A7D"/>
                </a:solidFill>
              </a:rPr>
              <a:t>Арифметические операции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01143"/>
              </p:ext>
            </p:extLst>
          </p:nvPr>
        </p:nvGraphicFramePr>
        <p:xfrm>
          <a:off x="1259114" y="1819123"/>
          <a:ext cx="8128000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Умножение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/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Деление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Вычитание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Целочисленное деление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%, MOD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Остаток от деления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65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157" y="380605"/>
            <a:ext cx="16177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 smtClean="0">
                <a:solidFill>
                  <a:srgbClr val="003A7D"/>
                </a:solidFill>
              </a:rPr>
              <a:t>Алиасы</a:t>
            </a:r>
            <a:endParaRPr lang="ru-RU" sz="3500" dirty="0">
              <a:solidFill>
                <a:srgbClr val="003A7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658" y="2318657"/>
            <a:ext cx="11386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обозначения столбца в выборке можно использовать </a:t>
            </a:r>
            <a:r>
              <a:rPr lang="ru-RU" sz="2800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алиасы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Например: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3 * 5 as operation;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7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157" y="358834"/>
            <a:ext cx="51939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rgbClr val="003A7D"/>
                </a:solidFill>
              </a:rPr>
              <a:t>Арифметические </a:t>
            </a:r>
            <a:r>
              <a:rPr lang="ru-RU" sz="3500" dirty="0" smtClean="0">
                <a:solidFill>
                  <a:srgbClr val="003A7D"/>
                </a:solidFill>
              </a:rPr>
              <a:t>функции</a:t>
            </a:r>
            <a:endParaRPr lang="ru-RU" sz="3500" dirty="0">
              <a:solidFill>
                <a:srgbClr val="003A7D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21964"/>
              </p:ext>
            </p:extLst>
          </p:nvPr>
        </p:nvGraphicFramePr>
        <p:xfrm>
          <a:off x="1259114" y="1819123"/>
          <a:ext cx="8128000" cy="296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Округления</a:t>
                      </a:r>
                      <a:r>
                        <a:rPr lang="ru-RU" baseline="0" dirty="0" smtClean="0"/>
                        <a:t> числа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Округление до меньшего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CEILING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Округление до большего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Модуль числа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Степень числа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 </a:t>
                      </a:r>
                      <a:r>
                        <a:rPr lang="en-US" dirty="0" smtClean="0"/>
                        <a:t>pi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Корень числа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6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157" y="358834"/>
            <a:ext cx="27054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rgbClr val="003A7D"/>
                </a:solidFill>
              </a:rPr>
              <a:t>Дата и время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45537"/>
              </p:ext>
            </p:extLst>
          </p:nvPr>
        </p:nvGraphicFramePr>
        <p:xfrm>
          <a:off x="1259114" y="1819123"/>
          <a:ext cx="8128000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Текущая</a:t>
                      </a:r>
                      <a:r>
                        <a:rPr lang="ru-RU" baseline="0" dirty="0" smtClean="0"/>
                        <a:t> дата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CURTIME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Текущее время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дня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DAYOFMONTH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Получить месяц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DAYOFWEEK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День недели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DAYOFYEAR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День года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79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157" y="358834"/>
            <a:ext cx="391780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rgbClr val="003A7D"/>
                </a:solidFill>
              </a:rPr>
              <a:t>Работа со строками</a:t>
            </a:r>
            <a:endParaRPr lang="ru-RU" sz="3500" dirty="0">
              <a:solidFill>
                <a:srgbClr val="003A7D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350704"/>
              </p:ext>
            </p:extLst>
          </p:nvPr>
        </p:nvGraphicFramePr>
        <p:xfrm>
          <a:off x="1259114" y="1819123"/>
          <a:ext cx="8128000" cy="212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Объединение строк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Получение подстроки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REVERSE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Получение строки в обратном порядке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REPLACE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Замена значения внутри строки на новое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72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157" y="358834"/>
            <a:ext cx="411952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rgbClr val="003A7D"/>
                </a:solidFill>
              </a:rPr>
              <a:t>Выборка из таблицы</a:t>
            </a:r>
            <a:endParaRPr lang="ru-RU" sz="3500" dirty="0">
              <a:solidFill>
                <a:srgbClr val="003A7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658" y="2318657"/>
            <a:ext cx="11386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всех данных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algn="just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* FROM BOOKS;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по отдельному столбцу:</a:t>
            </a:r>
          </a:p>
          <a:p>
            <a:pPr lvl="1" algn="just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author FROM books;</a:t>
            </a: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9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157" y="358834"/>
            <a:ext cx="39547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rgbClr val="003A7D"/>
                </a:solidFill>
              </a:rPr>
              <a:t>Сортировка данных</a:t>
            </a:r>
            <a:endParaRPr lang="ru-RU" sz="3500" dirty="0">
              <a:solidFill>
                <a:srgbClr val="003A7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658" y="2318657"/>
            <a:ext cx="11386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сортировки используется выражение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algn="just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сортировки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убыванию:</a:t>
            </a: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</a:t>
            </a: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415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320</Words>
  <Application>Microsoft Office PowerPoint</Application>
  <PresentationFormat>Широкоэкранный</PresentationFormat>
  <Paragraphs>124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160</cp:revision>
  <dcterms:created xsi:type="dcterms:W3CDTF">2017-04-09T05:13:59Z</dcterms:created>
  <dcterms:modified xsi:type="dcterms:W3CDTF">2018-06-09T06:03:35Z</dcterms:modified>
</cp:coreProperties>
</file>