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304" r:id="rId4"/>
    <p:sldId id="305" r:id="rId5"/>
    <p:sldId id="306" r:id="rId6"/>
    <p:sldId id="261" r:id="rId7"/>
    <p:sldId id="258" r:id="rId8"/>
    <p:sldId id="259" r:id="rId9"/>
    <p:sldId id="278" r:id="rId10"/>
    <p:sldId id="307" r:id="rId11"/>
    <p:sldId id="308" r:id="rId12"/>
    <p:sldId id="310" r:id="rId13"/>
    <p:sldId id="311" r:id="rId14"/>
    <p:sldId id="312" r:id="rId15"/>
    <p:sldId id="313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Cascadia Code SemiLight" panose="020B0604020202020204" charset="0"/>
      <p:regular r:id="rId19"/>
      <p: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  <p:embeddedFont>
      <p:font typeface="Zen Dot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3A9"/>
    <a:srgbClr val="2F2B19"/>
    <a:srgbClr val="DDDDDD"/>
    <a:srgbClr val="B2B2B2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E2EBBB-613D-446C-951A-8ADEA89272F3}">
  <a:tblStyle styleId="{0BE2EBBB-613D-446C-951A-8ADEA89272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e1d9017b4e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e1d9017b4e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379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e1d9017b4e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e1d9017b4e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71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46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086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979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83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5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41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08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e1d9017b4e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e1d9017b4e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5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avLst/>
              <a:gdLst/>
              <a:ahLst/>
              <a:cxnLst/>
              <a:rect l="l" t="t" r="r" b="b"/>
              <a:pathLst>
                <a:path w="37946" h="16738" extrusionOk="0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avLst/>
              <a:gdLst/>
              <a:ahLst/>
              <a:cxnLst/>
              <a:rect l="l" t="t" r="r" b="b"/>
              <a:pathLst>
                <a:path w="5156" h="5512" extrusionOk="0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avLst/>
              <a:gdLst/>
              <a:ahLst/>
              <a:cxnLst/>
              <a:rect l="l" t="t" r="r" b="b"/>
              <a:pathLst>
                <a:path w="5155" h="5496" extrusionOk="0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avLst/>
              <a:gdLst/>
              <a:ahLst/>
              <a:cxnLst/>
              <a:rect l="l" t="t" r="r" b="b"/>
              <a:pathLst>
                <a:path w="1947" h="1708" extrusionOk="0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avLst/>
              <a:gdLst/>
              <a:ahLst/>
              <a:cxnLst/>
              <a:rect l="l" t="t" r="r" b="b"/>
              <a:pathLst>
                <a:path w="1947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avLst/>
              <a:gdLst/>
              <a:ahLst/>
              <a:cxnLst/>
              <a:rect l="l" t="t" r="r" b="b"/>
              <a:pathLst>
                <a:path w="1946" h="1710" extrusionOk="0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avLst/>
              <a:gdLst/>
              <a:ahLst/>
              <a:cxnLst/>
              <a:rect l="l" t="t" r="r" b="b"/>
              <a:pathLst>
                <a:path w="1390" h="1220" extrusionOk="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avLst/>
              <a:gdLst/>
              <a:ahLst/>
              <a:cxnLst/>
              <a:rect l="l" t="t" r="r" b="b"/>
              <a:pathLst>
                <a:path w="1950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avLst/>
              <a:gdLst/>
              <a:ahLst/>
              <a:cxnLst/>
              <a:rect l="l" t="t" r="r" b="b"/>
              <a:pathLst>
                <a:path w="11220" h="30334" extrusionOk="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avLst/>
              <a:gdLst/>
              <a:ahLst/>
              <a:cxnLst/>
              <a:rect l="l" t="t" r="r" b="b"/>
              <a:pathLst>
                <a:path w="6868" h="16144" extrusionOk="0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avLst/>
              <a:gdLst/>
              <a:ahLst/>
              <a:cxnLst/>
              <a:rect l="l" t="t" r="r" b="b"/>
              <a:pathLst>
                <a:path w="9599" h="17201" extrusionOk="0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avLst/>
              <a:gdLst/>
              <a:ahLst/>
              <a:cxnLst/>
              <a:rect l="l" t="t" r="r" b="b"/>
              <a:pathLst>
                <a:path w="4012" h="6399" extrusionOk="0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avLst/>
              <a:gdLst/>
              <a:ahLst/>
              <a:cxnLst/>
              <a:rect l="l" t="t" r="r" b="b"/>
              <a:pathLst>
                <a:path w="25295" h="19316" extrusionOk="0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avLst/>
              <a:gdLst/>
              <a:ahLst/>
              <a:cxnLst/>
              <a:rect l="l" t="t" r="r" b="b"/>
              <a:pathLst>
                <a:path w="17858" h="24722" extrusionOk="0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avLst/>
              <a:gdLst/>
              <a:ahLst/>
              <a:cxnLst/>
              <a:rect l="l" t="t" r="r" b="b"/>
              <a:pathLst>
                <a:path w="15553" h="7596" extrusionOk="0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avLst/>
              <a:gdLst/>
              <a:ahLst/>
              <a:cxnLst/>
              <a:rect l="l" t="t" r="r" b="b"/>
              <a:pathLst>
                <a:path w="7360" h="6039" extrusionOk="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avLst/>
              <a:gdLst/>
              <a:ahLst/>
              <a:cxnLst/>
              <a:rect l="l" t="t" r="r" b="b"/>
              <a:pathLst>
                <a:path w="1146" h="3945" extrusionOk="0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avLst/>
              <a:gdLst/>
              <a:ahLst/>
              <a:cxnLst/>
              <a:rect l="l" t="t" r="r" b="b"/>
              <a:pathLst>
                <a:path w="1168" h="5178" extrusionOk="0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avLst/>
              <a:gdLst/>
              <a:ahLst/>
              <a:cxnLst/>
              <a:rect l="l" t="t" r="r" b="b"/>
              <a:pathLst>
                <a:path w="1297" h="16068" extrusionOk="0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avLst/>
              <a:gdLst/>
              <a:ahLst/>
              <a:cxnLst/>
              <a:rect l="l" t="t" r="r" b="b"/>
              <a:pathLst>
                <a:path w="21624" h="20183" extrusionOk="0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avLst/>
              <a:gdLst/>
              <a:ahLst/>
              <a:cxnLst/>
              <a:rect l="l" t="t" r="r" b="b"/>
              <a:pathLst>
                <a:path w="24450" h="27869" extrusionOk="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avLst/>
              <a:gdLst/>
              <a:ahLst/>
              <a:cxnLst/>
              <a:rect l="l" t="t" r="r" b="b"/>
              <a:pathLst>
                <a:path w="23839" h="7177" extrusionOk="0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avLst/>
              <a:gdLst/>
              <a:ahLst/>
              <a:cxnLst/>
              <a:rect l="l" t="t" r="r" b="b"/>
              <a:pathLst>
                <a:path w="8250" h="14394" extrusionOk="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avLst/>
              <a:gdLst/>
              <a:ahLst/>
              <a:cxnLst/>
              <a:rect l="l" t="t" r="r" b="b"/>
              <a:pathLst>
                <a:path w="13203" h="7499" extrusionOk="0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avLst/>
              <a:gdLst/>
              <a:ahLst/>
              <a:cxnLst/>
              <a:rect l="l" t="t" r="r" b="b"/>
              <a:pathLst>
                <a:path w="10659" h="9101" extrusionOk="0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avLst/>
              <a:gdLst/>
              <a:ahLst/>
              <a:cxnLst/>
              <a:rect l="l" t="t" r="r" b="b"/>
              <a:pathLst>
                <a:path w="6844" h="6845" extrusionOk="0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avLst/>
              <a:gdLst/>
              <a:ahLst/>
              <a:cxnLst/>
              <a:rect l="l" t="t" r="r" b="b"/>
              <a:pathLst>
                <a:path w="3720" h="3720" extrusionOk="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avLst/>
              <a:gdLst/>
              <a:ahLst/>
              <a:cxnLst/>
              <a:rect l="l" t="t" r="r" b="b"/>
              <a:pathLst>
                <a:path w="3150" h="3150" extrusionOk="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avLst/>
              <a:gdLst/>
              <a:ahLst/>
              <a:cxnLst/>
              <a:rect l="l" t="t" r="r" b="b"/>
              <a:pathLst>
                <a:path w="12733" h="12733" extrusionOk="0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avLst/>
              <a:gdLst/>
              <a:ahLst/>
              <a:cxnLst/>
              <a:rect l="l" t="t" r="r" b="b"/>
              <a:pathLst>
                <a:path w="5719" h="5719" extrusionOk="0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avLst/>
              <a:gdLst/>
              <a:ahLst/>
              <a:cxnLst/>
              <a:rect l="l" t="t" r="r" b="b"/>
              <a:pathLst>
                <a:path w="3130" h="3130" extrusionOk="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avLst/>
              <a:gdLst/>
              <a:ahLst/>
              <a:cxnLst/>
              <a:rect l="l" t="t" r="r" b="b"/>
              <a:pathLst>
                <a:path w="1012" h="1011" extrusionOk="0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avLst/>
              <a:gdLst/>
              <a:ahLst/>
              <a:cxnLst/>
              <a:rect l="l" t="t" r="r" b="b"/>
              <a:pathLst>
                <a:path w="6693" h="6198" extrusionOk="0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avLst/>
              <a:gdLst/>
              <a:ahLst/>
              <a:cxnLst/>
              <a:rect l="l" t="t" r="r" b="b"/>
              <a:pathLst>
                <a:path w="3654" h="3600" extrusionOk="0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avLst/>
              <a:gdLst/>
              <a:ahLst/>
              <a:cxnLst/>
              <a:rect l="l" t="t" r="r" b="b"/>
              <a:pathLst>
                <a:path w="2538" h="3102" extrusionOk="0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avLst/>
              <a:gdLst/>
              <a:ahLst/>
              <a:cxnLst/>
              <a:rect l="l" t="t" r="r" b="b"/>
              <a:pathLst>
                <a:path w="2983" h="2735" extrusionOk="0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avLst/>
              <a:gdLst/>
              <a:ahLst/>
              <a:cxnLst/>
              <a:rect l="l" t="t" r="r" b="b"/>
              <a:pathLst>
                <a:path w="1854" h="1853" extrusionOk="0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avLst/>
              <a:gdLst/>
              <a:ahLst/>
              <a:cxnLst/>
              <a:rect l="l" t="t" r="r" b="b"/>
              <a:pathLst>
                <a:path w="2130" h="2130" extrusionOk="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avLst/>
              <a:gdLst/>
              <a:ahLst/>
              <a:cxnLst/>
              <a:rect l="l" t="t" r="r" b="b"/>
              <a:pathLst>
                <a:path w="4196" h="4196" extrusionOk="0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avLst/>
              <a:gdLst/>
              <a:ahLst/>
              <a:cxnLst/>
              <a:rect l="l" t="t" r="r" b="b"/>
              <a:pathLst>
                <a:path w="11414" h="12655" extrusionOk="0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avLst/>
              <a:gdLst/>
              <a:ahLst/>
              <a:cxnLst/>
              <a:rect l="l" t="t" r="r" b="b"/>
              <a:pathLst>
                <a:path w="4887" h="5487" extrusionOk="0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avLst/>
              <a:gdLst/>
              <a:ahLst/>
              <a:cxnLst/>
              <a:rect l="l" t="t" r="r" b="b"/>
              <a:pathLst>
                <a:path w="1448" h="1808" extrusionOk="0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avLst/>
              <a:gdLst/>
              <a:ahLst/>
              <a:cxnLst/>
              <a:rect l="l" t="t" r="r" b="b"/>
              <a:pathLst>
                <a:path w="1754" h="2075" extrusionOk="0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avLst/>
              <a:gdLst/>
              <a:ahLst/>
              <a:cxnLst/>
              <a:rect l="l" t="t" r="r" b="b"/>
              <a:pathLst>
                <a:path w="3791" h="3894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avLst/>
              <a:gdLst/>
              <a:ahLst/>
              <a:cxnLst/>
              <a:rect l="l" t="t" r="r" b="b"/>
              <a:pathLst>
                <a:path w="831" h="933" extrusionOk="0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avLst/>
              <a:gdLst/>
              <a:ahLst/>
              <a:cxnLst/>
              <a:rect l="l" t="t" r="r" b="b"/>
              <a:pathLst>
                <a:path w="868" h="1124" extrusionOk="0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avLst/>
              <a:gdLst/>
              <a:ahLst/>
              <a:cxnLst/>
              <a:rect l="l" t="t" r="r" b="b"/>
              <a:pathLst>
                <a:path w="2701" h="3210" extrusionOk="0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avLst/>
              <a:gdLst/>
              <a:ahLst/>
              <a:cxnLst/>
              <a:rect l="l" t="t" r="r" b="b"/>
              <a:pathLst>
                <a:path w="1338" h="528" extrusionOk="0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avLst/>
              <a:gdLst/>
              <a:ahLst/>
              <a:cxnLst/>
              <a:rect l="l" t="t" r="r" b="b"/>
              <a:pathLst>
                <a:path w="657" h="887" extrusionOk="0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avLst/>
              <a:gdLst/>
              <a:ahLst/>
              <a:cxnLst/>
              <a:rect l="l" t="t" r="r" b="b"/>
              <a:pathLst>
                <a:path w="1168" h="1664" extrusionOk="0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avLst/>
              <a:gdLst/>
              <a:ahLst/>
              <a:cxnLst/>
              <a:rect l="l" t="t" r="r" b="b"/>
              <a:pathLst>
                <a:path w="1982" h="2557" extrusionOk="0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2" name="Google Shape;712;p14"/>
          <p:cNvSpPr txBox="1">
            <a:spLocks noGrp="1"/>
          </p:cNvSpPr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3" name="Google Shape;713;p14"/>
          <p:cNvSpPr txBox="1">
            <a:spLocks noGrp="1"/>
          </p:cNvSpPr>
          <p:nvPr>
            <p:ph type="subTitle" idx="1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avLst/>
              <a:gdLst/>
              <a:ahLst/>
              <a:cxnLst/>
              <a:rect l="l" t="t" r="r" b="b"/>
              <a:pathLst>
                <a:path w="6912" h="15060" extrusionOk="0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avLst/>
              <a:gdLst/>
              <a:ahLst/>
              <a:cxnLst/>
              <a:rect l="l" t="t" r="r" b="b"/>
              <a:pathLst>
                <a:path w="449" h="5746" extrusionOk="0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avLst/>
              <a:gdLst/>
              <a:ahLst/>
              <a:cxnLst/>
              <a:rect l="l" t="t" r="r" b="b"/>
              <a:pathLst>
                <a:path w="449" h="1157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avLst/>
              <a:gdLst/>
              <a:ahLst/>
              <a:cxnLst/>
              <a:rect l="l" t="t" r="r" b="b"/>
              <a:pathLst>
                <a:path w="7272" h="1703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avLst/>
              <a:gdLst/>
              <a:ahLst/>
              <a:cxnLst/>
              <a:rect l="l" t="t" r="r" b="b"/>
              <a:pathLst>
                <a:path w="10798" h="16960" extrusionOk="0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avLst/>
              <a:gdLst/>
              <a:ahLst/>
              <a:cxnLst/>
              <a:rect l="l" t="t" r="r" b="b"/>
              <a:pathLst>
                <a:path w="9937" h="3534" extrusionOk="0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avLst/>
              <a:gdLst/>
              <a:ahLst/>
              <a:cxnLst/>
              <a:rect l="l" t="t" r="r" b="b"/>
              <a:pathLst>
                <a:path w="12215" h="564" extrusionOk="0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avLst/>
              <a:gdLst/>
              <a:ahLst/>
              <a:cxnLst/>
              <a:rect l="l" t="t" r="r" b="b"/>
              <a:pathLst>
                <a:path w="17062" h="4736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avLst/>
              <a:gdLst/>
              <a:ahLst/>
              <a:cxnLst/>
              <a:rect l="l" t="t" r="r" b="b"/>
              <a:pathLst>
                <a:path w="9600" h="449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avLst/>
              <a:gdLst/>
              <a:ahLst/>
              <a:cxnLst/>
              <a:rect l="l" t="t" r="r" b="b"/>
              <a:pathLst>
                <a:path w="1921" h="1859" extrusionOk="0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avLst/>
              <a:gdLst/>
              <a:ahLst/>
              <a:cxnLst/>
              <a:rect l="l" t="t" r="r" b="b"/>
              <a:pathLst>
                <a:path w="1921" h="1857" extrusionOk="0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avLst/>
              <a:gdLst/>
              <a:ahLst/>
              <a:cxnLst/>
              <a:rect l="l" t="t" r="r" b="b"/>
              <a:pathLst>
                <a:path w="2020" h="1857" extrusionOk="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avLst/>
              <a:gdLst/>
              <a:ahLst/>
              <a:cxnLst/>
              <a:rect l="l" t="t" r="r" b="b"/>
              <a:pathLst>
                <a:path w="2120" h="1856" extrusionOk="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avLst/>
              <a:gdLst/>
              <a:ahLst/>
              <a:cxnLst/>
              <a:rect l="l" t="t" r="r" b="b"/>
              <a:pathLst>
                <a:path w="2021" h="1854" extrusionOk="0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avLst/>
              <a:gdLst/>
              <a:ahLst/>
              <a:cxnLst/>
              <a:rect l="l" t="t" r="r" b="b"/>
              <a:pathLst>
                <a:path w="2121" h="1856" extrusionOk="0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avLst/>
              <a:gdLst/>
              <a:ahLst/>
              <a:cxnLst/>
              <a:rect l="l" t="t" r="r" b="b"/>
              <a:pathLst>
                <a:path w="2022" h="1858" extrusionOk="0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avLst/>
              <a:gdLst/>
              <a:ahLst/>
              <a:cxnLst/>
              <a:rect l="l" t="t" r="r" b="b"/>
              <a:pathLst>
                <a:path w="2119" h="1859" extrusionOk="0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avLst/>
              <a:gdLst/>
              <a:ahLst/>
              <a:cxnLst/>
              <a:rect l="l" t="t" r="r" b="b"/>
              <a:pathLst>
                <a:path w="2021" h="1855" extrusionOk="0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avLst/>
              <a:gdLst/>
              <a:ahLst/>
              <a:cxnLst/>
              <a:rect l="l" t="t" r="r" b="b"/>
              <a:pathLst>
                <a:path w="12553" h="5579" extrusionOk="0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avLst/>
              <a:gdLst/>
              <a:ahLst/>
              <a:cxnLst/>
              <a:rect l="l" t="t" r="r" b="b"/>
              <a:pathLst>
                <a:path w="3264" h="9182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avLst/>
              <a:gdLst/>
              <a:ahLst/>
              <a:cxnLst/>
              <a:rect l="l" t="t" r="r" b="b"/>
              <a:pathLst>
                <a:path w="5162" h="5881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avLst/>
              <a:gdLst/>
              <a:ahLst/>
              <a:cxnLst/>
              <a:rect l="l" t="t" r="r" b="b"/>
              <a:pathLst>
                <a:path w="3191" h="8306" extrusionOk="0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avLst/>
              <a:gdLst/>
              <a:ahLst/>
              <a:cxnLst/>
              <a:rect l="l" t="t" r="r" b="b"/>
              <a:pathLst>
                <a:path w="9179" h="3670" extrusionOk="0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avLst/>
              <a:gdLst/>
              <a:ahLst/>
              <a:cxnLst/>
              <a:rect l="l" t="t" r="r" b="b"/>
              <a:pathLst>
                <a:path w="8658" h="449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avLst/>
              <a:gdLst/>
              <a:ahLst/>
              <a:cxnLst/>
              <a:rect l="l" t="t" r="r" b="b"/>
              <a:pathLst>
                <a:path w="449" h="801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avLst/>
              <a:gdLst/>
              <a:ahLst/>
              <a:cxnLst/>
              <a:rect l="l" t="t" r="r" b="b"/>
              <a:pathLst>
                <a:path w="448" h="8822" extrusionOk="0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avLst/>
              <a:gdLst/>
              <a:ahLst/>
              <a:cxnLst/>
              <a:rect l="l" t="t" r="r" b="b"/>
              <a:pathLst>
                <a:path w="5701" h="448" extrusionOk="0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avLst/>
              <a:gdLst/>
              <a:ahLst/>
              <a:cxnLst/>
              <a:rect l="l" t="t" r="r" b="b"/>
              <a:pathLst>
                <a:path w="9549" h="4554" extrusionOk="0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avLst/>
              <a:gdLst/>
              <a:ahLst/>
              <a:cxnLst/>
              <a:rect l="l" t="t" r="r" b="b"/>
              <a:pathLst>
                <a:path w="4499" h="10166" extrusionOk="0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avLst/>
              <a:gdLst/>
              <a:ahLst/>
              <a:cxnLst/>
              <a:rect l="l" t="t" r="r" b="b"/>
              <a:pathLst>
                <a:path w="450" h="7016" extrusionOk="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avLst/>
              <a:gdLst/>
              <a:ahLst/>
              <a:cxnLst/>
              <a:rect l="l" t="t" r="r" b="b"/>
              <a:pathLst>
                <a:path w="3627" h="8900" extrusionOk="0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avLst/>
              <a:gdLst/>
              <a:ahLst/>
              <a:cxnLst/>
              <a:rect l="l" t="t" r="r" b="b"/>
              <a:pathLst>
                <a:path w="6393" h="4121" extrusionOk="0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avLst/>
              <a:gdLst/>
              <a:ahLst/>
              <a:cxnLst/>
              <a:rect l="l" t="t" r="r" b="b"/>
              <a:pathLst>
                <a:path w="28316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avLst/>
              <a:gdLst/>
              <a:ahLst/>
              <a:cxnLst/>
              <a:rect l="l" t="t" r="r" b="b"/>
              <a:pathLst>
                <a:path w="19679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avLst/>
              <a:gdLst/>
              <a:ahLst/>
              <a:cxnLst/>
              <a:rect l="l" t="t" r="r" b="b"/>
              <a:pathLst>
                <a:path w="2011" h="1685" extrusionOk="0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avLst/>
              <a:gdLst/>
              <a:ahLst/>
              <a:cxnLst/>
              <a:rect l="l" t="t" r="r" b="b"/>
              <a:pathLst>
                <a:path w="8230" h="10894" extrusionOk="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avLst/>
              <a:gdLst/>
              <a:ahLst/>
              <a:cxnLst/>
              <a:rect l="l" t="t" r="r" b="b"/>
              <a:pathLst>
                <a:path w="1923" h="10806" extrusionOk="0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avLst/>
              <a:gdLst/>
              <a:ahLst/>
              <a:cxnLst/>
              <a:rect l="l" t="t" r="r" b="b"/>
              <a:pathLst>
                <a:path w="2578" h="2719" extrusionOk="0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avLst/>
              <a:gdLst/>
              <a:ahLst/>
              <a:cxnLst/>
              <a:rect l="l" t="t" r="r" b="b"/>
              <a:pathLst>
                <a:path w="1591" h="9241" extrusionOk="0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avLst/>
              <a:gdLst/>
              <a:ahLst/>
              <a:cxnLst/>
              <a:rect l="l" t="t" r="r" b="b"/>
              <a:pathLst>
                <a:path w="13150" h="5415" extrusionOk="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avLst/>
              <a:gdLst/>
              <a:ahLst/>
              <a:cxnLst/>
              <a:rect l="l" t="t" r="r" b="b"/>
              <a:pathLst>
                <a:path w="13150" h="3013" extrusionOk="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avLst/>
              <a:gdLst/>
              <a:ahLst/>
              <a:cxnLst/>
              <a:rect l="l" t="t" r="r" b="b"/>
              <a:pathLst>
                <a:path w="17834" h="1996" extrusionOk="0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avLst/>
              <a:gdLst/>
              <a:ahLst/>
              <a:cxnLst/>
              <a:rect l="l" t="t" r="r" b="b"/>
              <a:pathLst>
                <a:path w="53884" h="38744" extrusionOk="0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avLst/>
              <a:gdLst/>
              <a:ahLst/>
              <a:cxnLst/>
              <a:rect l="l" t="t" r="r" b="b"/>
              <a:pathLst>
                <a:path w="47279" h="38745" extrusionOk="0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avLst/>
              <a:gdLst/>
              <a:ahLst/>
              <a:cxnLst/>
              <a:rect l="l" t="t" r="r" b="b"/>
              <a:pathLst>
                <a:path w="46367" h="29068" extrusionOk="0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avLst/>
              <a:gdLst/>
              <a:ahLst/>
              <a:cxnLst/>
              <a:rect l="l" t="t" r="r" b="b"/>
              <a:pathLst>
                <a:path w="39101" h="29068" extrusionOk="0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avLst/>
              <a:gdLst/>
              <a:ahLst/>
              <a:cxnLst/>
              <a:rect l="l" t="t" r="r" b="b"/>
              <a:pathLst>
                <a:path w="2300" h="6123" extrusionOk="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avLst/>
              <a:gdLst/>
              <a:ahLst/>
              <a:cxnLst/>
              <a:rect l="l" t="t" r="r" b="b"/>
              <a:pathLst>
                <a:path w="2299" h="11720" extrusionOk="0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avLst/>
              <a:gdLst/>
              <a:ahLst/>
              <a:cxnLst/>
              <a:rect l="l" t="t" r="r" b="b"/>
              <a:pathLst>
                <a:path w="2299" h="9132" extrusionOk="0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avLst/>
              <a:gdLst/>
              <a:ahLst/>
              <a:cxnLst/>
              <a:rect l="l" t="t" r="r" b="b"/>
              <a:pathLst>
                <a:path w="1219" h="4183" extrusionOk="0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avLst/>
              <a:gdLst/>
              <a:ahLst/>
              <a:cxnLst/>
              <a:rect l="l" t="t" r="r" b="b"/>
              <a:pathLst>
                <a:path w="1010" h="11364" extrusionOk="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avLst/>
              <a:gdLst/>
              <a:ahLst/>
              <a:cxnLst/>
              <a:rect l="l" t="t" r="r" b="b"/>
              <a:pathLst>
                <a:path w="338" h="20629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avLst/>
              <a:gdLst/>
              <a:ahLst/>
              <a:cxnLst/>
              <a:rect l="l" t="t" r="r" b="b"/>
              <a:pathLst>
                <a:path w="15061" h="15560" extrusionOk="0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avLst/>
              <a:gdLst/>
              <a:ahLst/>
              <a:cxnLst/>
              <a:rect l="l" t="t" r="r" b="b"/>
              <a:pathLst>
                <a:path w="11794" h="33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avLst/>
              <a:gdLst/>
              <a:ahLst/>
              <a:cxnLst/>
              <a:rect l="l" t="t" r="r" b="b"/>
              <a:pathLst>
                <a:path w="10725" h="335" extrusionOk="0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avLst/>
              <a:gdLst/>
              <a:ahLst/>
              <a:cxnLst/>
              <a:rect l="l" t="t" r="r" b="b"/>
              <a:pathLst>
                <a:path w="915" h="916" extrusionOk="0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>
            <a:spLocks noGrp="1"/>
          </p:cNvSpPr>
          <p:nvPr>
            <p:ph type="title" hasCustomPrompt="1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>
            <a:spLocks noGrp="1"/>
          </p:cNvSpPr>
          <p:nvPr>
            <p:ph type="subTitle" idx="1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422209" y="418197"/>
            <a:ext cx="6299582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ru-RU" sz="6200" b="1" dirty="0">
                <a:latin typeface="Zen Dots"/>
                <a:ea typeface="Zen Dots"/>
                <a:cs typeface="Zen Dots"/>
                <a:sym typeface="Zen Dots"/>
              </a:rPr>
              <a:t>Группировки </a:t>
            </a:r>
            <a:r>
              <a:rPr lang="ru-RU" sz="6200" b="1" dirty="0"/>
              <a:t>в</a:t>
            </a:r>
            <a:br>
              <a:rPr lang="en" dirty="0"/>
            </a:br>
            <a:r>
              <a:rPr lang="en-US" sz="4400" dirty="0">
                <a:solidFill>
                  <a:schemeClr val="dk2"/>
                </a:solidFill>
              </a:rPr>
              <a:t>SQL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54"/>
          <p:cNvSpPr/>
          <p:nvPr/>
        </p:nvSpPr>
        <p:spPr>
          <a:xfrm>
            <a:off x="5662050" y="5070900"/>
            <a:ext cx="34750" cy="30525"/>
          </a:xfrm>
          <a:custGeom>
            <a:avLst/>
            <a:gdLst/>
            <a:ahLst/>
            <a:cxnLst/>
            <a:rect l="l" t="t" r="r" b="b"/>
            <a:pathLst>
              <a:path w="1390" h="1221" extrusionOk="0">
                <a:moveTo>
                  <a:pt x="695" y="1"/>
                </a:moveTo>
                <a:cubicBezTo>
                  <a:pt x="584" y="1"/>
                  <a:pt x="471" y="31"/>
                  <a:pt x="370" y="95"/>
                </a:cubicBezTo>
                <a:cubicBezTo>
                  <a:pt x="84" y="274"/>
                  <a:pt x="0" y="651"/>
                  <a:pt x="179" y="936"/>
                </a:cubicBezTo>
                <a:cubicBezTo>
                  <a:pt x="295" y="1119"/>
                  <a:pt x="493" y="1220"/>
                  <a:pt x="695" y="1220"/>
                </a:cubicBezTo>
                <a:cubicBezTo>
                  <a:pt x="807" y="1220"/>
                  <a:pt x="919" y="1190"/>
                  <a:pt x="1020" y="1126"/>
                </a:cubicBezTo>
                <a:cubicBezTo>
                  <a:pt x="1305" y="947"/>
                  <a:pt x="1390" y="569"/>
                  <a:pt x="1209" y="285"/>
                </a:cubicBezTo>
                <a:cubicBezTo>
                  <a:pt x="1094" y="101"/>
                  <a:pt x="897" y="1"/>
                  <a:pt x="6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54"/>
          <p:cNvSpPr/>
          <p:nvPr/>
        </p:nvSpPr>
        <p:spPr>
          <a:xfrm>
            <a:off x="5542700" y="5071450"/>
            <a:ext cx="48725" cy="42700"/>
          </a:xfrm>
          <a:custGeom>
            <a:avLst/>
            <a:gdLst/>
            <a:ahLst/>
            <a:cxnLst/>
            <a:rect l="l" t="t" r="r" b="b"/>
            <a:pathLst>
              <a:path w="1949" h="1708" extrusionOk="0">
                <a:moveTo>
                  <a:pt x="974" y="0"/>
                </a:moveTo>
                <a:cubicBezTo>
                  <a:pt x="819" y="0"/>
                  <a:pt x="661" y="43"/>
                  <a:pt x="520" y="132"/>
                </a:cubicBezTo>
                <a:cubicBezTo>
                  <a:pt x="121" y="383"/>
                  <a:pt x="1" y="911"/>
                  <a:pt x="253" y="1309"/>
                </a:cubicBezTo>
                <a:cubicBezTo>
                  <a:pt x="415" y="1567"/>
                  <a:pt x="692" y="1708"/>
                  <a:pt x="975" y="1708"/>
                </a:cubicBezTo>
                <a:cubicBezTo>
                  <a:pt x="1131" y="1708"/>
                  <a:pt x="1288" y="1665"/>
                  <a:pt x="1430" y="1576"/>
                </a:cubicBezTo>
                <a:cubicBezTo>
                  <a:pt x="1829" y="1324"/>
                  <a:pt x="1949" y="797"/>
                  <a:pt x="1697" y="399"/>
                </a:cubicBezTo>
                <a:cubicBezTo>
                  <a:pt x="1535" y="141"/>
                  <a:pt x="1258" y="0"/>
                  <a:pt x="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68;p33">
            <a:extLst>
              <a:ext uri="{FF2B5EF4-FFF2-40B4-BE49-F238E27FC236}">
                <a16:creationId xmlns:a16="http://schemas.microsoft.com/office/drawing/2014/main" id="{BF5D0BB3-FEBB-4C93-86A7-62D8BE38B749}"/>
              </a:ext>
            </a:extLst>
          </p:cNvPr>
          <p:cNvSpPr txBox="1">
            <a:spLocks/>
          </p:cNvSpPr>
          <p:nvPr/>
        </p:nvSpPr>
        <p:spPr>
          <a:xfrm>
            <a:off x="681880" y="716419"/>
            <a:ext cx="7777644" cy="36073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ru-RU" sz="2000" b="1" i="0" dirty="0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В Select </a:t>
            </a:r>
            <a:r>
              <a:rPr lang="ru-RU" sz="2000" b="1" i="0" dirty="0" err="1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</a:t>
            </a:r>
            <a:r>
              <a:rPr lang="ru-RU" sz="2000" b="1" i="0" dirty="0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размещают описание локации. Данные будут группироваться по соответствующему столбцу. Чтобы увидеть имена созданных групп, необходимо воспользоваться следующей записью </a:t>
            </a:r>
            <a:r>
              <a:rPr lang="ru-RU" sz="2000" b="1" i="0" dirty="0" err="1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group</a:t>
            </a:r>
            <a:r>
              <a:rPr lang="ru-RU" sz="2000" b="1" i="0" dirty="0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b="1" i="0" dirty="0" err="1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  <a:r>
              <a:rPr lang="ru-RU" sz="2000" b="1" i="0" dirty="0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ru-RU" sz="2000" b="1" dirty="0">
              <a:solidFill>
                <a:srgbClr val="2F2B19"/>
              </a:solidFill>
              <a:latin typeface="Verdana" panose="020B0604030504040204" pitchFamily="34" charset="0"/>
              <a:ea typeface="Verdana" panose="020B0604030504040204" pitchFamily="34" charset="0"/>
              <a:cs typeface="Cascadia Code SemiLight" panose="020B0609020000020004" pitchFamily="49" charset="0"/>
            </a:endParaRPr>
          </a:p>
        </p:txBody>
      </p:sp>
      <p:pic>
        <p:nvPicPr>
          <p:cNvPr id="3074" name="Picture 2" descr="Группировка в SQL">
            <a:extLst>
              <a:ext uri="{FF2B5EF4-FFF2-40B4-BE49-F238E27FC236}">
                <a16:creationId xmlns:a16="http://schemas.microsoft.com/office/drawing/2014/main" id="{0E2D6889-1B6B-49F5-AEC4-D8B7D118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2" y="3116767"/>
            <a:ext cx="2869096" cy="90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Группировка в SQL">
            <a:extLst>
              <a:ext uri="{FF2B5EF4-FFF2-40B4-BE49-F238E27FC236}">
                <a16:creationId xmlns:a16="http://schemas.microsoft.com/office/drawing/2014/main" id="{3109EC82-21CB-412E-883A-529DDA698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" t="-1892" r="27872" b="1892"/>
          <a:stretch/>
        </p:blipFill>
        <p:spPr bwMode="auto">
          <a:xfrm>
            <a:off x="5542700" y="2743443"/>
            <a:ext cx="2627798" cy="14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oogle Shape;1357;p37">
            <a:extLst>
              <a:ext uri="{FF2B5EF4-FFF2-40B4-BE49-F238E27FC236}">
                <a16:creationId xmlns:a16="http://schemas.microsoft.com/office/drawing/2014/main" id="{95C72EEA-680C-4767-9D10-F1D81AF91FBD}"/>
              </a:ext>
            </a:extLst>
          </p:cNvPr>
          <p:cNvGrpSpPr/>
          <p:nvPr/>
        </p:nvGrpSpPr>
        <p:grpSpPr>
          <a:xfrm>
            <a:off x="1072563" y="2872740"/>
            <a:ext cx="2869096" cy="244083"/>
            <a:chOff x="1290775" y="1427525"/>
            <a:chExt cx="2907600" cy="218100"/>
          </a:xfrm>
        </p:grpSpPr>
        <p:sp>
          <p:nvSpPr>
            <p:cNvPr id="17" name="Google Shape;1358;p37">
              <a:extLst>
                <a:ext uri="{FF2B5EF4-FFF2-40B4-BE49-F238E27FC236}">
                  <a16:creationId xmlns:a16="http://schemas.microsoft.com/office/drawing/2014/main" id="{0A8EC542-674D-43A8-BB22-C3A0133D808F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59;p37">
              <a:extLst>
                <a:ext uri="{FF2B5EF4-FFF2-40B4-BE49-F238E27FC236}">
                  <a16:creationId xmlns:a16="http://schemas.microsoft.com/office/drawing/2014/main" id="{A1FFC126-011A-4F31-9EF6-B27960D04069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0;p37">
              <a:extLst>
                <a:ext uri="{FF2B5EF4-FFF2-40B4-BE49-F238E27FC236}">
                  <a16:creationId xmlns:a16="http://schemas.microsoft.com/office/drawing/2014/main" id="{0D0C9341-C242-4A06-9BAB-23E0A7149E29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61;p37">
              <a:extLst>
                <a:ext uri="{FF2B5EF4-FFF2-40B4-BE49-F238E27FC236}">
                  <a16:creationId xmlns:a16="http://schemas.microsoft.com/office/drawing/2014/main" id="{42F1222C-6BD3-40C1-AD05-B2E806B5E3EA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357;p37">
            <a:extLst>
              <a:ext uri="{FF2B5EF4-FFF2-40B4-BE49-F238E27FC236}">
                <a16:creationId xmlns:a16="http://schemas.microsoft.com/office/drawing/2014/main" id="{07F440CD-8E92-4CC6-B10C-D1FF985B0388}"/>
              </a:ext>
            </a:extLst>
          </p:cNvPr>
          <p:cNvGrpSpPr/>
          <p:nvPr/>
        </p:nvGrpSpPr>
        <p:grpSpPr>
          <a:xfrm>
            <a:off x="5539583" y="2565304"/>
            <a:ext cx="2627798" cy="204181"/>
            <a:chOff x="1290775" y="1427525"/>
            <a:chExt cx="2907600" cy="218100"/>
          </a:xfrm>
        </p:grpSpPr>
        <p:sp>
          <p:nvSpPr>
            <p:cNvPr id="22" name="Google Shape;1358;p37">
              <a:extLst>
                <a:ext uri="{FF2B5EF4-FFF2-40B4-BE49-F238E27FC236}">
                  <a16:creationId xmlns:a16="http://schemas.microsoft.com/office/drawing/2014/main" id="{0AADB553-5373-4C25-8D39-C1F6363F40DC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59;p37">
              <a:extLst>
                <a:ext uri="{FF2B5EF4-FFF2-40B4-BE49-F238E27FC236}">
                  <a16:creationId xmlns:a16="http://schemas.microsoft.com/office/drawing/2014/main" id="{8D626DCA-9D6A-4D8B-B3C0-63C294BF58E2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60;p37">
              <a:extLst>
                <a:ext uri="{FF2B5EF4-FFF2-40B4-BE49-F238E27FC236}">
                  <a16:creationId xmlns:a16="http://schemas.microsoft.com/office/drawing/2014/main" id="{76DC995A-DFD9-4E30-8188-8C1305897EF3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61;p37">
              <a:extLst>
                <a:ext uri="{FF2B5EF4-FFF2-40B4-BE49-F238E27FC236}">
                  <a16:creationId xmlns:a16="http://schemas.microsoft.com/office/drawing/2014/main" id="{E4D47C6F-35EA-45C9-93D4-E94ABAE62BD8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47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54"/>
          <p:cNvSpPr/>
          <p:nvPr/>
        </p:nvSpPr>
        <p:spPr>
          <a:xfrm>
            <a:off x="5662050" y="5070900"/>
            <a:ext cx="34750" cy="30525"/>
          </a:xfrm>
          <a:custGeom>
            <a:avLst/>
            <a:gdLst/>
            <a:ahLst/>
            <a:cxnLst/>
            <a:rect l="l" t="t" r="r" b="b"/>
            <a:pathLst>
              <a:path w="1390" h="1221" extrusionOk="0">
                <a:moveTo>
                  <a:pt x="695" y="1"/>
                </a:moveTo>
                <a:cubicBezTo>
                  <a:pt x="584" y="1"/>
                  <a:pt x="471" y="31"/>
                  <a:pt x="370" y="95"/>
                </a:cubicBezTo>
                <a:cubicBezTo>
                  <a:pt x="84" y="274"/>
                  <a:pt x="0" y="651"/>
                  <a:pt x="179" y="936"/>
                </a:cubicBezTo>
                <a:cubicBezTo>
                  <a:pt x="295" y="1119"/>
                  <a:pt x="493" y="1220"/>
                  <a:pt x="695" y="1220"/>
                </a:cubicBezTo>
                <a:cubicBezTo>
                  <a:pt x="807" y="1220"/>
                  <a:pt x="919" y="1190"/>
                  <a:pt x="1020" y="1126"/>
                </a:cubicBezTo>
                <a:cubicBezTo>
                  <a:pt x="1305" y="947"/>
                  <a:pt x="1390" y="569"/>
                  <a:pt x="1209" y="285"/>
                </a:cubicBezTo>
                <a:cubicBezTo>
                  <a:pt x="1094" y="101"/>
                  <a:pt x="897" y="1"/>
                  <a:pt x="6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54"/>
          <p:cNvSpPr/>
          <p:nvPr/>
        </p:nvSpPr>
        <p:spPr>
          <a:xfrm>
            <a:off x="5542700" y="5071450"/>
            <a:ext cx="48725" cy="42700"/>
          </a:xfrm>
          <a:custGeom>
            <a:avLst/>
            <a:gdLst/>
            <a:ahLst/>
            <a:cxnLst/>
            <a:rect l="l" t="t" r="r" b="b"/>
            <a:pathLst>
              <a:path w="1949" h="1708" extrusionOk="0">
                <a:moveTo>
                  <a:pt x="974" y="0"/>
                </a:moveTo>
                <a:cubicBezTo>
                  <a:pt x="819" y="0"/>
                  <a:pt x="661" y="43"/>
                  <a:pt x="520" y="132"/>
                </a:cubicBezTo>
                <a:cubicBezTo>
                  <a:pt x="121" y="383"/>
                  <a:pt x="1" y="911"/>
                  <a:pt x="253" y="1309"/>
                </a:cubicBezTo>
                <a:cubicBezTo>
                  <a:pt x="415" y="1567"/>
                  <a:pt x="692" y="1708"/>
                  <a:pt x="975" y="1708"/>
                </a:cubicBezTo>
                <a:cubicBezTo>
                  <a:pt x="1131" y="1708"/>
                  <a:pt x="1288" y="1665"/>
                  <a:pt x="1430" y="1576"/>
                </a:cubicBezTo>
                <a:cubicBezTo>
                  <a:pt x="1829" y="1324"/>
                  <a:pt x="1949" y="797"/>
                  <a:pt x="1697" y="399"/>
                </a:cubicBezTo>
                <a:cubicBezTo>
                  <a:pt x="1535" y="141"/>
                  <a:pt x="1258" y="0"/>
                  <a:pt x="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68;p33">
            <a:extLst>
              <a:ext uri="{FF2B5EF4-FFF2-40B4-BE49-F238E27FC236}">
                <a16:creationId xmlns:a16="http://schemas.microsoft.com/office/drawing/2014/main" id="{BF5D0BB3-FEBB-4C93-86A7-62D8BE38B749}"/>
              </a:ext>
            </a:extLst>
          </p:cNvPr>
          <p:cNvSpPr txBox="1">
            <a:spLocks/>
          </p:cNvSpPr>
          <p:nvPr/>
        </p:nvSpPr>
        <p:spPr>
          <a:xfrm>
            <a:off x="579120" y="716419"/>
            <a:ext cx="7880404" cy="386134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endParaRPr lang="en-US" sz="1800" b="1" i="0" dirty="0">
              <a:solidFill>
                <a:srgbClr val="2F2B19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/>
            <a:endParaRPr lang="en-US" sz="1800" b="1" dirty="0">
              <a:solidFill>
                <a:srgbClr val="2F2B1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/>
            <a:endParaRPr lang="en-US" sz="1800" b="1" i="0" dirty="0">
              <a:solidFill>
                <a:srgbClr val="2F2B19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/>
            <a:endParaRPr lang="en-US" sz="1800" b="1" dirty="0">
              <a:solidFill>
                <a:srgbClr val="2F2B1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/>
            <a:endParaRPr lang="en-US" sz="1800" b="1" i="0" dirty="0">
              <a:solidFill>
                <a:srgbClr val="2F2B19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/>
            <a:endParaRPr lang="en-US" sz="1800" b="1" dirty="0">
              <a:solidFill>
                <a:srgbClr val="2F2B1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/>
            <a:endParaRPr lang="en-US" sz="1800" b="1" dirty="0">
              <a:solidFill>
                <a:srgbClr val="2F2B1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/>
            <a:endParaRPr lang="en-US" sz="1800" b="1" dirty="0">
              <a:solidFill>
                <a:srgbClr val="2F2B1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/>
            <a:endParaRPr lang="en-US" sz="1800" b="1" dirty="0">
              <a:solidFill>
                <a:srgbClr val="2F2B1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/>
            <a:r>
              <a:rPr lang="ru-RU" sz="1800" b="1" i="0" dirty="0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При </a:t>
            </a:r>
            <a:r>
              <a:rPr lang="ru-RU" sz="1800" b="1" i="0" dirty="0" err="1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grouping</a:t>
            </a:r>
            <a:r>
              <a:rPr lang="ru-RU" sz="1800" b="1" i="0" dirty="0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800" b="1" i="0" dirty="0" err="1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  <a:r>
              <a:rPr lang="ru-RU" sz="1800" b="1" i="0" dirty="0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800" b="1" i="0" dirty="0" err="1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location</a:t>
            </a:r>
            <a:r>
              <a:rPr lang="ru-RU" sz="1800" b="1" i="0" dirty="0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база возьмет соответствующие входные строки и определит среди них уникальные локации. Они будут выступать в виде «групп», по которым осуществляется дальнейшая классификация.</a:t>
            </a:r>
            <a:endParaRPr lang="ru-RU" b="1" dirty="0">
              <a:solidFill>
                <a:srgbClr val="2F2B19"/>
              </a:solidFill>
              <a:latin typeface="Verdana" panose="020B0604030504040204" pitchFamily="34" charset="0"/>
              <a:ea typeface="Verdana" panose="020B0604030504040204" pitchFamily="34" charset="0"/>
              <a:cs typeface="Cascadia Code SemiLight" panose="020B0609020000020004" pitchFamily="49" charset="0"/>
            </a:endParaRPr>
          </a:p>
        </p:txBody>
      </p:sp>
      <p:pic>
        <p:nvPicPr>
          <p:cNvPr id="4098" name="Picture 2" descr="Группировка в SQL">
            <a:extLst>
              <a:ext uri="{FF2B5EF4-FFF2-40B4-BE49-F238E27FC236}">
                <a16:creationId xmlns:a16="http://schemas.microsoft.com/office/drawing/2014/main" id="{C3C7AA14-E34B-4C5A-AE6F-18FC53249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45" y="1086533"/>
            <a:ext cx="4410809" cy="203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1357;p37">
            <a:extLst>
              <a:ext uri="{FF2B5EF4-FFF2-40B4-BE49-F238E27FC236}">
                <a16:creationId xmlns:a16="http://schemas.microsoft.com/office/drawing/2014/main" id="{7081F01D-B6B8-41B0-85F3-AAA7CF379122}"/>
              </a:ext>
            </a:extLst>
          </p:cNvPr>
          <p:cNvGrpSpPr/>
          <p:nvPr/>
        </p:nvGrpSpPr>
        <p:grpSpPr>
          <a:xfrm>
            <a:off x="2246119" y="791028"/>
            <a:ext cx="4410808" cy="295505"/>
            <a:chOff x="1290775" y="1427525"/>
            <a:chExt cx="2907600" cy="218100"/>
          </a:xfrm>
        </p:grpSpPr>
        <p:sp>
          <p:nvSpPr>
            <p:cNvPr id="10" name="Google Shape;1358;p37">
              <a:extLst>
                <a:ext uri="{FF2B5EF4-FFF2-40B4-BE49-F238E27FC236}">
                  <a16:creationId xmlns:a16="http://schemas.microsoft.com/office/drawing/2014/main" id="{6981D6CC-EA63-4C5A-A027-1067957DA8BA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9;p37">
              <a:extLst>
                <a:ext uri="{FF2B5EF4-FFF2-40B4-BE49-F238E27FC236}">
                  <a16:creationId xmlns:a16="http://schemas.microsoft.com/office/drawing/2014/main" id="{C1D22E69-24B5-4795-9DEB-38A215577561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60;p37">
              <a:extLst>
                <a:ext uri="{FF2B5EF4-FFF2-40B4-BE49-F238E27FC236}">
                  <a16:creationId xmlns:a16="http://schemas.microsoft.com/office/drawing/2014/main" id="{9500704C-A4D1-43A0-AFE4-BBF50BF65C50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61;p37">
              <a:extLst>
                <a:ext uri="{FF2B5EF4-FFF2-40B4-BE49-F238E27FC236}">
                  <a16:creationId xmlns:a16="http://schemas.microsoft.com/office/drawing/2014/main" id="{0892161F-26E5-4540-9F97-7ED3010A34C8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559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7;p33">
            <a:extLst>
              <a:ext uri="{FF2B5EF4-FFF2-40B4-BE49-F238E27FC236}">
                <a16:creationId xmlns:a16="http://schemas.microsoft.com/office/drawing/2014/main" id="{BF9B35DD-9153-47A9-A14B-ABBB61086F70}"/>
              </a:ext>
            </a:extLst>
          </p:cNvPr>
          <p:cNvSpPr txBox="1">
            <a:spLocks/>
          </p:cNvSpPr>
          <p:nvPr/>
        </p:nvSpPr>
        <p:spPr>
          <a:xfrm>
            <a:off x="605048" y="54723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ru-RU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АГРЕГАТНЫЕ </a:t>
            </a:r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Google Shape;1268;p33">
            <a:extLst>
              <a:ext uri="{FF2B5EF4-FFF2-40B4-BE49-F238E27FC236}">
                <a16:creationId xmlns:a16="http://schemas.microsoft.com/office/drawing/2014/main" id="{0A4ED3C5-B367-4CA0-836A-7C38452F2CAD}"/>
              </a:ext>
            </a:extLst>
          </p:cNvPr>
          <p:cNvSpPr txBox="1">
            <a:spLocks/>
          </p:cNvSpPr>
          <p:nvPr/>
        </p:nvSpPr>
        <p:spPr>
          <a:xfrm>
            <a:off x="815505" y="3237476"/>
            <a:ext cx="7899565" cy="166835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endParaRPr lang="ru-RU" sz="1200" dirty="0">
              <a:latin typeface="Verdana" panose="020B0604030504040204" pitchFamily="34" charset="0"/>
              <a:ea typeface="Verdana" panose="020B0604030504040204" pitchFamily="34" charset="0"/>
              <a:cs typeface="Cascadia Code SemiLight" panose="020B0609020000020004" pitchFamily="49" charset="0"/>
            </a:endParaRPr>
          </a:p>
          <a:p>
            <a:pPr marL="0" indent="0" algn="just"/>
            <a:r>
              <a:rPr lang="ru-RU" sz="2000" b="0" i="0" dirty="0" err="1">
                <a:solidFill>
                  <a:srgbClr val="F673A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Sum</a:t>
            </a:r>
            <a:r>
              <a:rPr lang="ru-RU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– команда, которая помогает при помощи </a:t>
            </a:r>
            <a:r>
              <a:rPr lang="ru-RU" sz="20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group</a:t>
            </a:r>
            <a:r>
              <a:rPr lang="ru-RU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  <a:r>
              <a:rPr lang="ru-RU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суммировать информацию. Пример – расчет общей выручки в каждом городе:</a:t>
            </a:r>
            <a:endParaRPr lang="ru-RU" sz="1200" dirty="0">
              <a:latin typeface="Verdana" panose="020B0604030504040204" pitchFamily="34" charset="0"/>
              <a:ea typeface="Verdana" panose="020B0604030504040204" pitchFamily="34" charset="0"/>
              <a:cs typeface="Cascadia Code SemiLight" panose="020B0609020000020004" pitchFamily="49" charset="0"/>
            </a:endParaRPr>
          </a:p>
        </p:txBody>
      </p:sp>
      <p:pic>
        <p:nvPicPr>
          <p:cNvPr id="5122" name="Picture 2" descr="Группировка в SQL">
            <a:extLst>
              <a:ext uri="{FF2B5EF4-FFF2-40B4-BE49-F238E27FC236}">
                <a16:creationId xmlns:a16="http://schemas.microsoft.com/office/drawing/2014/main" id="{7AD31FDC-8014-48D7-A28E-93C03E64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70" y="1654629"/>
            <a:ext cx="4149259" cy="148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08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7;p33">
            <a:extLst>
              <a:ext uri="{FF2B5EF4-FFF2-40B4-BE49-F238E27FC236}">
                <a16:creationId xmlns:a16="http://schemas.microsoft.com/office/drawing/2014/main" id="{BF9B35DD-9153-47A9-A14B-ABBB61086F70}"/>
              </a:ext>
            </a:extLst>
          </p:cNvPr>
          <p:cNvSpPr txBox="1">
            <a:spLocks/>
          </p:cNvSpPr>
          <p:nvPr/>
        </p:nvSpPr>
        <p:spPr>
          <a:xfrm>
            <a:off x="605048" y="54723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ru-RU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АГРЕГАТНЫЕ </a:t>
            </a:r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122" name="Picture 2" descr="Группировка в SQL">
            <a:extLst>
              <a:ext uri="{FF2B5EF4-FFF2-40B4-BE49-F238E27FC236}">
                <a16:creationId xmlns:a16="http://schemas.microsoft.com/office/drawing/2014/main" id="{7AD31FDC-8014-48D7-A28E-93C03E64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310" y="2550197"/>
            <a:ext cx="4207493" cy="15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68;p33">
            <a:extLst>
              <a:ext uri="{FF2B5EF4-FFF2-40B4-BE49-F238E27FC236}">
                <a16:creationId xmlns:a16="http://schemas.microsoft.com/office/drawing/2014/main" id="{C5DA1576-9728-4254-9A91-9392F9BA05B3}"/>
              </a:ext>
            </a:extLst>
          </p:cNvPr>
          <p:cNvSpPr txBox="1">
            <a:spLocks/>
          </p:cNvSpPr>
          <p:nvPr/>
        </p:nvSpPr>
        <p:spPr>
          <a:xfrm>
            <a:off x="622217" y="1374327"/>
            <a:ext cx="7899565" cy="166835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Для расчета среднего значения в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group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by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 необходимо пользоваться AVG:</a:t>
            </a:r>
          </a:p>
        </p:txBody>
      </p:sp>
    </p:spTree>
    <p:extLst>
      <p:ext uri="{BB962C8B-B14F-4D97-AF65-F5344CB8AC3E}">
        <p14:creationId xmlns:p14="http://schemas.microsoft.com/office/powerpoint/2010/main" val="335578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7;p33">
            <a:extLst>
              <a:ext uri="{FF2B5EF4-FFF2-40B4-BE49-F238E27FC236}">
                <a16:creationId xmlns:a16="http://schemas.microsoft.com/office/drawing/2014/main" id="{BF9B35DD-9153-47A9-A14B-ABBB61086F70}"/>
              </a:ext>
            </a:extLst>
          </p:cNvPr>
          <p:cNvSpPr txBox="1">
            <a:spLocks/>
          </p:cNvSpPr>
          <p:nvPr/>
        </p:nvSpPr>
        <p:spPr>
          <a:xfrm>
            <a:off x="605048" y="54723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ru-RU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АГРЕГАТНЫЕ </a:t>
            </a:r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Google Shape;1268;p33">
            <a:extLst>
              <a:ext uri="{FF2B5EF4-FFF2-40B4-BE49-F238E27FC236}">
                <a16:creationId xmlns:a16="http://schemas.microsoft.com/office/drawing/2014/main" id="{0A4ED3C5-B367-4CA0-836A-7C38452F2CAD}"/>
              </a:ext>
            </a:extLst>
          </p:cNvPr>
          <p:cNvSpPr txBox="1">
            <a:spLocks/>
          </p:cNvSpPr>
          <p:nvPr/>
        </p:nvSpPr>
        <p:spPr>
          <a:xfrm>
            <a:off x="605048" y="1307076"/>
            <a:ext cx="3908895" cy="100171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Чтобы разделить группы на подгруппы достаточно добавить к предложению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group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by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 второе условие классификации:</a:t>
            </a:r>
          </a:p>
        </p:txBody>
      </p:sp>
      <p:pic>
        <p:nvPicPr>
          <p:cNvPr id="8194" name="Picture 2" descr="Группировка в SQL">
            <a:extLst>
              <a:ext uri="{FF2B5EF4-FFF2-40B4-BE49-F238E27FC236}">
                <a16:creationId xmlns:a16="http://schemas.microsoft.com/office/drawing/2014/main" id="{13EA0843-738D-4F3F-B691-151A0B3AD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85" y="1475862"/>
            <a:ext cx="3592563" cy="79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68;p33">
            <a:extLst>
              <a:ext uri="{FF2B5EF4-FFF2-40B4-BE49-F238E27FC236}">
                <a16:creationId xmlns:a16="http://schemas.microsoft.com/office/drawing/2014/main" id="{89BF0823-AEA7-416F-A0A8-85A964DD8827}"/>
              </a:ext>
            </a:extLst>
          </p:cNvPr>
          <p:cNvSpPr txBox="1">
            <a:spLocks/>
          </p:cNvSpPr>
          <p:nvPr/>
        </p:nvSpPr>
        <p:spPr>
          <a:xfrm>
            <a:off x="663105" y="3162470"/>
            <a:ext cx="3908895" cy="100171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Результат может быть возвращен при помощи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select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.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Order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by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 добавлено для удобства</a:t>
            </a:r>
          </a:p>
        </p:txBody>
      </p:sp>
      <p:pic>
        <p:nvPicPr>
          <p:cNvPr id="8196" name="Picture 4" descr="Группировка в SQL">
            <a:extLst>
              <a:ext uri="{FF2B5EF4-FFF2-40B4-BE49-F238E27FC236}">
                <a16:creationId xmlns:a16="http://schemas.microsoft.com/office/drawing/2014/main" id="{FC91EA59-AD02-4773-ACA5-440601E77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 b="7599"/>
          <a:stretch/>
        </p:blipFill>
        <p:spPr bwMode="auto">
          <a:xfrm>
            <a:off x="4716485" y="3172389"/>
            <a:ext cx="3592563" cy="11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75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7;p33">
            <a:extLst>
              <a:ext uri="{FF2B5EF4-FFF2-40B4-BE49-F238E27FC236}">
                <a16:creationId xmlns:a16="http://schemas.microsoft.com/office/drawing/2014/main" id="{BF9B35DD-9153-47A9-A14B-ABBB61086F70}"/>
              </a:ext>
            </a:extLst>
          </p:cNvPr>
          <p:cNvSpPr txBox="1">
            <a:spLocks/>
          </p:cNvSpPr>
          <p:nvPr/>
        </p:nvSpPr>
        <p:spPr>
          <a:xfrm>
            <a:off x="605048" y="54723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ru-RU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АГРЕГАТНЫЕ </a:t>
            </a:r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Google Shape;1268;p33">
            <a:extLst>
              <a:ext uri="{FF2B5EF4-FFF2-40B4-BE49-F238E27FC236}">
                <a16:creationId xmlns:a16="http://schemas.microsoft.com/office/drawing/2014/main" id="{0A4ED3C5-B367-4CA0-836A-7C38452F2CAD}"/>
              </a:ext>
            </a:extLst>
          </p:cNvPr>
          <p:cNvSpPr txBox="1">
            <a:spLocks/>
          </p:cNvSpPr>
          <p:nvPr/>
        </p:nvSpPr>
        <p:spPr>
          <a:xfrm>
            <a:off x="605048" y="1111530"/>
            <a:ext cx="7899565" cy="166835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ru-RU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Для получения данных в нужном формате необходимо конвертировать значения даты и времени для каждой записи в обычную дату. После – все записи о продажах, совершенных в один и тот же день, отнести к одной «общей» группе.</a:t>
            </a:r>
            <a:endParaRPr lang="ru-RU" sz="1200" dirty="0">
              <a:latin typeface="Verdana" panose="020B0604030504040204" pitchFamily="34" charset="0"/>
              <a:ea typeface="Verdana" panose="020B0604030504040204" pitchFamily="34" charset="0"/>
              <a:cs typeface="Cascadia Code SemiLight" panose="020B0609020000020004" pitchFamily="49" charset="0"/>
            </a:endParaRPr>
          </a:p>
        </p:txBody>
      </p:sp>
      <p:pic>
        <p:nvPicPr>
          <p:cNvPr id="7170" name="Picture 2" descr="Группировка в SQL">
            <a:extLst>
              <a:ext uri="{FF2B5EF4-FFF2-40B4-BE49-F238E27FC236}">
                <a16:creationId xmlns:a16="http://schemas.microsoft.com/office/drawing/2014/main" id="{24C7875A-7758-4D94-85F2-53A211F0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45" y="2927917"/>
            <a:ext cx="4012320" cy="16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42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O</a:t>
            </a:r>
            <a:r>
              <a:rPr lang="en" dirty="0"/>
              <a:t> </a:t>
            </a:r>
            <a:r>
              <a:rPr lang="en-US" dirty="0"/>
              <a:t>SQL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512747"/>
            <a:ext cx="7704000" cy="2514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SQL – язык запросов. Он позволяет работать с базами данных в различных СУБД. Наиболее распространенной системой управления является MySQL. Она проста в освоении и подойдет как новичкам, так и более опытным разработчикам.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При работе с таблицами в базах данных используются специальные команды. Они позволяют выполнять такие действия, как выборка, сортировка и пр. </a:t>
            </a:r>
          </a:p>
        </p:txBody>
      </p:sp>
      <p:sp>
        <p:nvSpPr>
          <p:cNvPr id="3" name="Google Shape;1262;p32">
            <a:extLst>
              <a:ext uri="{FF2B5EF4-FFF2-40B4-BE49-F238E27FC236}">
                <a16:creationId xmlns:a16="http://schemas.microsoft.com/office/drawing/2014/main" id="{585AF4EB-252E-4DA5-1853-5F5E7999543B}"/>
              </a:ext>
            </a:extLst>
          </p:cNvPr>
          <p:cNvSpPr txBox="1">
            <a:spLocks/>
          </p:cNvSpPr>
          <p:nvPr/>
        </p:nvSpPr>
        <p:spPr>
          <a:xfrm>
            <a:off x="6844156" y="4201966"/>
            <a:ext cx="1741209" cy="363071"/>
          </a:xfrm>
          <a:prstGeom prst="rect">
            <a:avLst/>
          </a:prstGeom>
          <a:solidFill>
            <a:srgbClr val="DDDDDD"/>
          </a:solidFill>
          <a:ln>
            <a:solidFill>
              <a:srgbClr val="B2B2B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05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Garagiii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ОПИСАНИЕ</a:t>
            </a:r>
            <a:r>
              <a:rPr lang="en" dirty="0"/>
              <a:t> </a:t>
            </a:r>
            <a:r>
              <a:rPr lang="en-US" dirty="0"/>
              <a:t>SQL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411894"/>
            <a:ext cx="7899565" cy="2944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Предложения Group By отвечают за группировку. При помощи таких запросов в SQL можно сопоставлять строки. Они встречаются в операциях с агрегатными функциями (Min, AVG, SUM, Count и Max).</a:t>
            </a:r>
          </a:p>
          <a:p>
            <a:pPr marL="0" lvl="0" indent="0">
              <a:buNone/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Cascadia Code SemiLight" panose="020B0609020000020004" pitchFamily="49" charset="0"/>
            </a:endParaRPr>
          </a:p>
          <a:p>
            <a:pPr marL="0" lvl="0" indent="0">
              <a:buNone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Функция group by в языке SQL будет сообщать системе, как агрегировать данные в неагрегированном столбце, который был запрошен пользователем. Он используется для распределения строк – результата запроса по группам. Группировка данных в SQL при помощи соответствующей команды может осуществляться как по одному параметру, так и по нескольким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171817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ОПИСАНИЕ</a:t>
            </a:r>
            <a:r>
              <a:rPr lang="ru-RU" dirty="0"/>
              <a:t>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АГРЕГАТНЫХ ФУНКЦИЙ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76" name="Google Shape;1273;p34">
            <a:extLst>
              <a:ext uri="{FF2B5EF4-FFF2-40B4-BE49-F238E27FC236}">
                <a16:creationId xmlns:a16="http://schemas.microsoft.com/office/drawing/2014/main" id="{ED108EC6-9CDD-625B-0BB5-E9F327B73B77}"/>
              </a:ext>
            </a:extLst>
          </p:cNvPr>
          <p:cNvGrpSpPr/>
          <p:nvPr/>
        </p:nvGrpSpPr>
        <p:grpSpPr>
          <a:xfrm>
            <a:off x="5033825" y="3211100"/>
            <a:ext cx="2336400" cy="1392300"/>
            <a:chOff x="3403800" y="2937200"/>
            <a:chExt cx="2336400" cy="1392300"/>
          </a:xfrm>
        </p:grpSpPr>
        <p:sp>
          <p:nvSpPr>
            <p:cNvPr id="1277" name="Google Shape;1274;p34">
              <a:extLst>
                <a:ext uri="{FF2B5EF4-FFF2-40B4-BE49-F238E27FC236}">
                  <a16:creationId xmlns:a16="http://schemas.microsoft.com/office/drawing/2014/main" id="{9D1F6E08-7A72-6BA4-9DE8-75EFCD7717DF}"/>
                </a:ext>
              </a:extLst>
            </p:cNvPr>
            <p:cNvSpPr/>
            <p:nvPr/>
          </p:nvSpPr>
          <p:spPr>
            <a:xfrm>
              <a:off x="3403800" y="29372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5;p34">
              <a:extLst>
                <a:ext uri="{FF2B5EF4-FFF2-40B4-BE49-F238E27FC236}">
                  <a16:creationId xmlns:a16="http://schemas.microsoft.com/office/drawing/2014/main" id="{F5C2F0C2-AA59-D6AB-73B5-0943BD3EB866}"/>
                </a:ext>
              </a:extLst>
            </p:cNvPr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6;p34">
              <a:extLst>
                <a:ext uri="{FF2B5EF4-FFF2-40B4-BE49-F238E27FC236}">
                  <a16:creationId xmlns:a16="http://schemas.microsoft.com/office/drawing/2014/main" id="{943593A0-AAAB-0EB9-C486-C3A51A9D26B1}"/>
                </a:ext>
              </a:extLst>
            </p:cNvPr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77;p34">
              <a:extLst>
                <a:ext uri="{FF2B5EF4-FFF2-40B4-BE49-F238E27FC236}">
                  <a16:creationId xmlns:a16="http://schemas.microsoft.com/office/drawing/2014/main" id="{273D7032-1772-30BD-C6D6-8A1642E5C781}"/>
                </a:ext>
              </a:extLst>
            </p:cNvPr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78;p34">
              <a:extLst>
                <a:ext uri="{FF2B5EF4-FFF2-40B4-BE49-F238E27FC236}">
                  <a16:creationId xmlns:a16="http://schemas.microsoft.com/office/drawing/2014/main" id="{B8C3D825-3E25-E6C1-B4C8-22563037C242}"/>
                </a:ext>
              </a:extLst>
            </p:cNvPr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5;p34">
            <a:extLst>
              <a:ext uri="{FF2B5EF4-FFF2-40B4-BE49-F238E27FC236}">
                <a16:creationId xmlns:a16="http://schemas.microsoft.com/office/drawing/2014/main" id="{3FC2431F-E0BD-9C7D-8401-B2703CA60CE1}"/>
              </a:ext>
            </a:extLst>
          </p:cNvPr>
          <p:cNvGrpSpPr/>
          <p:nvPr/>
        </p:nvGrpSpPr>
        <p:grpSpPr>
          <a:xfrm>
            <a:off x="6087600" y="1291362"/>
            <a:ext cx="2336400" cy="1392300"/>
            <a:chOff x="6087600" y="1123025"/>
            <a:chExt cx="2336400" cy="1392300"/>
          </a:xfrm>
        </p:grpSpPr>
        <p:sp>
          <p:nvSpPr>
            <p:cNvPr id="1283" name="Google Shape;1286;p34">
              <a:extLst>
                <a:ext uri="{FF2B5EF4-FFF2-40B4-BE49-F238E27FC236}">
                  <a16:creationId xmlns:a16="http://schemas.microsoft.com/office/drawing/2014/main" id="{EA33EEED-6F37-276E-4AD5-7D422A03B2FE}"/>
                </a:ext>
              </a:extLst>
            </p:cNvPr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7;p34">
              <a:extLst>
                <a:ext uri="{FF2B5EF4-FFF2-40B4-BE49-F238E27FC236}">
                  <a16:creationId xmlns:a16="http://schemas.microsoft.com/office/drawing/2014/main" id="{55C3C608-98A5-22B4-0B21-542D8E004E47}"/>
                </a:ext>
              </a:extLst>
            </p:cNvPr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8;p34">
              <a:extLst>
                <a:ext uri="{FF2B5EF4-FFF2-40B4-BE49-F238E27FC236}">
                  <a16:creationId xmlns:a16="http://schemas.microsoft.com/office/drawing/2014/main" id="{8A89B313-8219-D27E-DBEA-41E87ECB6653}"/>
                </a:ext>
              </a:extLst>
            </p:cNvPr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9;p34">
              <a:extLst>
                <a:ext uri="{FF2B5EF4-FFF2-40B4-BE49-F238E27FC236}">
                  <a16:creationId xmlns:a16="http://schemas.microsoft.com/office/drawing/2014/main" id="{03A7B937-0B71-1E35-609B-7F9521E393CE}"/>
                </a:ext>
              </a:extLst>
            </p:cNvPr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90;p34">
              <a:extLst>
                <a:ext uri="{FF2B5EF4-FFF2-40B4-BE49-F238E27FC236}">
                  <a16:creationId xmlns:a16="http://schemas.microsoft.com/office/drawing/2014/main" id="{24118EAB-FFAB-95D7-30A1-6EB969B3B947}"/>
                </a:ext>
              </a:extLst>
            </p:cNvPr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91;p34">
            <a:extLst>
              <a:ext uri="{FF2B5EF4-FFF2-40B4-BE49-F238E27FC236}">
                <a16:creationId xmlns:a16="http://schemas.microsoft.com/office/drawing/2014/main" id="{D07341B2-C625-43A6-EECB-1A2D072F518E}"/>
              </a:ext>
            </a:extLst>
          </p:cNvPr>
          <p:cNvGrpSpPr/>
          <p:nvPr/>
        </p:nvGrpSpPr>
        <p:grpSpPr>
          <a:xfrm>
            <a:off x="1814063" y="3211100"/>
            <a:ext cx="2336400" cy="1392300"/>
            <a:chOff x="720000" y="3013400"/>
            <a:chExt cx="2336400" cy="1392300"/>
          </a:xfrm>
        </p:grpSpPr>
        <p:sp>
          <p:nvSpPr>
            <p:cNvPr id="1289" name="Google Shape;1292;p34">
              <a:extLst>
                <a:ext uri="{FF2B5EF4-FFF2-40B4-BE49-F238E27FC236}">
                  <a16:creationId xmlns:a16="http://schemas.microsoft.com/office/drawing/2014/main" id="{6F71C9DD-94CF-5958-D914-C0E57C188D2A}"/>
                </a:ext>
              </a:extLst>
            </p:cNvPr>
            <p:cNvSpPr/>
            <p:nvPr/>
          </p:nvSpPr>
          <p:spPr>
            <a:xfrm>
              <a:off x="7200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3;p34">
              <a:extLst>
                <a:ext uri="{FF2B5EF4-FFF2-40B4-BE49-F238E27FC236}">
                  <a16:creationId xmlns:a16="http://schemas.microsoft.com/office/drawing/2014/main" id="{2C4E68A3-4EF9-2C03-1720-6BF6C25821C0}"/>
                </a:ext>
              </a:extLst>
            </p:cNvPr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4;p34">
              <a:extLst>
                <a:ext uri="{FF2B5EF4-FFF2-40B4-BE49-F238E27FC236}">
                  <a16:creationId xmlns:a16="http://schemas.microsoft.com/office/drawing/2014/main" id="{20262F17-5390-2E58-B877-C7B1B2B2A239}"/>
                </a:ext>
              </a:extLst>
            </p:cNvPr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5;p34">
              <a:extLst>
                <a:ext uri="{FF2B5EF4-FFF2-40B4-BE49-F238E27FC236}">
                  <a16:creationId xmlns:a16="http://schemas.microsoft.com/office/drawing/2014/main" id="{78AFCB8A-F43A-889F-32DF-AF7D87C25804}"/>
                </a:ext>
              </a:extLst>
            </p:cNvPr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6;p34">
              <a:extLst>
                <a:ext uri="{FF2B5EF4-FFF2-40B4-BE49-F238E27FC236}">
                  <a16:creationId xmlns:a16="http://schemas.microsoft.com/office/drawing/2014/main" id="{9F4E8C0D-D0BA-E7B2-4059-771B3B5B6F35}"/>
                </a:ext>
              </a:extLst>
            </p:cNvPr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4" name="Google Shape;1297;p34">
            <a:extLst>
              <a:ext uri="{FF2B5EF4-FFF2-40B4-BE49-F238E27FC236}">
                <a16:creationId xmlns:a16="http://schemas.microsoft.com/office/drawing/2014/main" id="{4B0AF490-2A7C-5BD9-B17D-A3422F3594F5}"/>
              </a:ext>
            </a:extLst>
          </p:cNvPr>
          <p:cNvGrpSpPr/>
          <p:nvPr/>
        </p:nvGrpSpPr>
        <p:grpSpPr>
          <a:xfrm>
            <a:off x="720000" y="1291362"/>
            <a:ext cx="2336400" cy="1392300"/>
            <a:chOff x="720000" y="1123025"/>
            <a:chExt cx="2336400" cy="1392300"/>
          </a:xfrm>
        </p:grpSpPr>
        <p:sp>
          <p:nvSpPr>
            <p:cNvPr id="1295" name="Google Shape;1298;p34">
              <a:extLst>
                <a:ext uri="{FF2B5EF4-FFF2-40B4-BE49-F238E27FC236}">
                  <a16:creationId xmlns:a16="http://schemas.microsoft.com/office/drawing/2014/main" id="{5CC673D8-DFC3-680E-63B2-770D984F4095}"/>
                </a:ext>
              </a:extLst>
            </p:cNvPr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9;p34">
              <a:extLst>
                <a:ext uri="{FF2B5EF4-FFF2-40B4-BE49-F238E27FC236}">
                  <a16:creationId xmlns:a16="http://schemas.microsoft.com/office/drawing/2014/main" id="{D316B1A2-F498-ECC1-A9B5-EA3B2448B5BF}"/>
                </a:ext>
              </a:extLst>
            </p:cNvPr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300;p34">
              <a:extLst>
                <a:ext uri="{FF2B5EF4-FFF2-40B4-BE49-F238E27FC236}">
                  <a16:creationId xmlns:a16="http://schemas.microsoft.com/office/drawing/2014/main" id="{02A52F0B-9665-A85B-F186-2E64FD3AFC2B}"/>
                </a:ext>
              </a:extLst>
            </p:cNvPr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301;p34">
              <a:extLst>
                <a:ext uri="{FF2B5EF4-FFF2-40B4-BE49-F238E27FC236}">
                  <a16:creationId xmlns:a16="http://schemas.microsoft.com/office/drawing/2014/main" id="{3AAC1BEC-99CD-5C31-E173-D747BCF9CFF6}"/>
                </a:ext>
              </a:extLst>
            </p:cNvPr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302;p34">
              <a:extLst>
                <a:ext uri="{FF2B5EF4-FFF2-40B4-BE49-F238E27FC236}">
                  <a16:creationId xmlns:a16="http://schemas.microsoft.com/office/drawing/2014/main" id="{3DE304D0-1210-9C35-EE35-D56343793A97}"/>
                </a:ext>
              </a:extLst>
            </p:cNvPr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3;p34">
            <a:extLst>
              <a:ext uri="{FF2B5EF4-FFF2-40B4-BE49-F238E27FC236}">
                <a16:creationId xmlns:a16="http://schemas.microsoft.com/office/drawing/2014/main" id="{11CCBAD4-B0DF-B76F-D708-59850362EADB}"/>
              </a:ext>
            </a:extLst>
          </p:cNvPr>
          <p:cNvGrpSpPr/>
          <p:nvPr/>
        </p:nvGrpSpPr>
        <p:grpSpPr>
          <a:xfrm>
            <a:off x="3403800" y="1291362"/>
            <a:ext cx="2336400" cy="1392300"/>
            <a:chOff x="3403800" y="1123025"/>
            <a:chExt cx="2336400" cy="1392300"/>
          </a:xfrm>
        </p:grpSpPr>
        <p:sp>
          <p:nvSpPr>
            <p:cNvPr id="1301" name="Google Shape;1304;p34">
              <a:extLst>
                <a:ext uri="{FF2B5EF4-FFF2-40B4-BE49-F238E27FC236}">
                  <a16:creationId xmlns:a16="http://schemas.microsoft.com/office/drawing/2014/main" id="{876A3E08-EEF6-6A04-E737-0C31F12B201B}"/>
                </a:ext>
              </a:extLst>
            </p:cNvPr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5;p34">
              <a:extLst>
                <a:ext uri="{FF2B5EF4-FFF2-40B4-BE49-F238E27FC236}">
                  <a16:creationId xmlns:a16="http://schemas.microsoft.com/office/drawing/2014/main" id="{92E91F72-7202-06E7-64F9-A742E0AC96BE}"/>
                </a:ext>
              </a:extLst>
            </p:cNvPr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6;p34">
              <a:extLst>
                <a:ext uri="{FF2B5EF4-FFF2-40B4-BE49-F238E27FC236}">
                  <a16:creationId xmlns:a16="http://schemas.microsoft.com/office/drawing/2014/main" id="{154BDD72-53BF-5233-9B80-0C30CFC9BEB3}"/>
                </a:ext>
              </a:extLst>
            </p:cNvPr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7;p34">
              <a:extLst>
                <a:ext uri="{FF2B5EF4-FFF2-40B4-BE49-F238E27FC236}">
                  <a16:creationId xmlns:a16="http://schemas.microsoft.com/office/drawing/2014/main" id="{93B73277-229E-021B-B3CB-E674B8E29DC5}"/>
                </a:ext>
              </a:extLst>
            </p:cNvPr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8;p34">
              <a:extLst>
                <a:ext uri="{FF2B5EF4-FFF2-40B4-BE49-F238E27FC236}">
                  <a16:creationId xmlns:a16="http://schemas.microsoft.com/office/drawing/2014/main" id="{CA601AB5-1F8A-E5E5-6277-23EC141DD650}"/>
                </a:ext>
              </a:extLst>
            </p:cNvPr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6" name="Google Shape;1309;p34">
            <a:extLst>
              <a:ext uri="{FF2B5EF4-FFF2-40B4-BE49-F238E27FC236}">
                <a16:creationId xmlns:a16="http://schemas.microsoft.com/office/drawing/2014/main" id="{94664C57-6284-C641-91B4-B9BD07F1A079}"/>
              </a:ext>
            </a:extLst>
          </p:cNvPr>
          <p:cNvSpPr txBox="1">
            <a:spLocks/>
          </p:cNvSpPr>
          <p:nvPr/>
        </p:nvSpPr>
        <p:spPr>
          <a:xfrm>
            <a:off x="720000" y="1509237"/>
            <a:ext cx="2336400" cy="5277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>
              <a:buSzPts val="2400"/>
            </a:pPr>
            <a:r>
              <a:rPr lang="en-US" sz="1600" dirty="0">
                <a:solidFill>
                  <a:schemeClr val="lt2"/>
                </a:solidFill>
              </a:rPr>
              <a:t>MAX()</a:t>
            </a:r>
          </a:p>
        </p:txBody>
      </p:sp>
      <p:sp>
        <p:nvSpPr>
          <p:cNvPr id="1307" name="Google Shape;1310;p34">
            <a:extLst>
              <a:ext uri="{FF2B5EF4-FFF2-40B4-BE49-F238E27FC236}">
                <a16:creationId xmlns:a16="http://schemas.microsoft.com/office/drawing/2014/main" id="{3386C954-33E2-F8D5-F4DA-9EDCB071D514}"/>
              </a:ext>
            </a:extLst>
          </p:cNvPr>
          <p:cNvSpPr txBox="1">
            <a:spLocks/>
          </p:cNvSpPr>
          <p:nvPr/>
        </p:nvSpPr>
        <p:spPr>
          <a:xfrm>
            <a:off x="720000" y="2036900"/>
            <a:ext cx="2336400" cy="6468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05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ru-RU" sz="1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Возвращает максимальное значение</a:t>
            </a:r>
            <a:endParaRPr lang="en-US" sz="12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1308" name="Google Shape;1311;p34">
            <a:extLst>
              <a:ext uri="{FF2B5EF4-FFF2-40B4-BE49-F238E27FC236}">
                <a16:creationId xmlns:a16="http://schemas.microsoft.com/office/drawing/2014/main" id="{B30C166F-D42F-932B-CC64-1F8708ADD750}"/>
              </a:ext>
            </a:extLst>
          </p:cNvPr>
          <p:cNvSpPr txBox="1">
            <a:spLocks/>
          </p:cNvSpPr>
          <p:nvPr/>
        </p:nvSpPr>
        <p:spPr>
          <a:xfrm>
            <a:off x="3403800" y="1509237"/>
            <a:ext cx="2336400" cy="5277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2400"/>
            </a:pPr>
            <a:r>
              <a:rPr lang="en-US" sz="1600" dirty="0">
                <a:solidFill>
                  <a:schemeClr val="lt2"/>
                </a:solidFill>
                <a:latin typeface="Zen Dots"/>
                <a:sym typeface="Zen Dots"/>
              </a:rPr>
              <a:t>MIN()</a:t>
            </a:r>
          </a:p>
        </p:txBody>
      </p:sp>
      <p:sp>
        <p:nvSpPr>
          <p:cNvPr id="1309" name="Google Shape;1312;p34">
            <a:extLst>
              <a:ext uri="{FF2B5EF4-FFF2-40B4-BE49-F238E27FC236}">
                <a16:creationId xmlns:a16="http://schemas.microsoft.com/office/drawing/2014/main" id="{4305E6C3-D947-3DE7-91C8-B87BEE3FF474}"/>
              </a:ext>
            </a:extLst>
          </p:cNvPr>
          <p:cNvSpPr txBox="1">
            <a:spLocks/>
          </p:cNvSpPr>
          <p:nvPr/>
        </p:nvSpPr>
        <p:spPr>
          <a:xfrm>
            <a:off x="3410524" y="2036937"/>
            <a:ext cx="2336400" cy="6468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buClr>
                <a:schemeClr val="lt1"/>
              </a:buClr>
              <a:buSzPts val="1400"/>
            </a:pPr>
            <a:r>
              <a:rPr lang="ru-RU" sz="1200" dirty="0">
                <a:solidFill>
                  <a:schemeClr val="lt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  <a:sym typeface="Anaheim"/>
              </a:rPr>
              <a:t>Возвращает минимальное значение</a:t>
            </a:r>
            <a:endParaRPr lang="en-US" sz="1200" dirty="0">
              <a:solidFill>
                <a:schemeClr val="lt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  <a:sym typeface="Anaheim"/>
            </a:endParaRPr>
          </a:p>
        </p:txBody>
      </p:sp>
      <p:sp>
        <p:nvSpPr>
          <p:cNvPr id="1310" name="Google Shape;1313;p34">
            <a:extLst>
              <a:ext uri="{FF2B5EF4-FFF2-40B4-BE49-F238E27FC236}">
                <a16:creationId xmlns:a16="http://schemas.microsoft.com/office/drawing/2014/main" id="{9CFA7BD8-C8A3-D96A-F5A7-8BE6D72950DD}"/>
              </a:ext>
            </a:extLst>
          </p:cNvPr>
          <p:cNvSpPr txBox="1">
            <a:spLocks/>
          </p:cNvSpPr>
          <p:nvPr/>
        </p:nvSpPr>
        <p:spPr>
          <a:xfrm>
            <a:off x="6087600" y="1509237"/>
            <a:ext cx="2336400" cy="5277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2400"/>
            </a:pPr>
            <a:r>
              <a:rPr lang="en-US" sz="1600" dirty="0">
                <a:solidFill>
                  <a:schemeClr val="lt2"/>
                </a:solidFill>
                <a:latin typeface="Zen Dots"/>
              </a:rPr>
              <a:t>SUM()</a:t>
            </a:r>
          </a:p>
        </p:txBody>
      </p:sp>
      <p:sp>
        <p:nvSpPr>
          <p:cNvPr id="1311" name="Google Shape;1314;p34">
            <a:extLst>
              <a:ext uri="{FF2B5EF4-FFF2-40B4-BE49-F238E27FC236}">
                <a16:creationId xmlns:a16="http://schemas.microsoft.com/office/drawing/2014/main" id="{DEBA44C1-2CD7-EBAF-5BB6-EBB5A67F2E1A}"/>
              </a:ext>
            </a:extLst>
          </p:cNvPr>
          <p:cNvSpPr txBox="1">
            <a:spLocks/>
          </p:cNvSpPr>
          <p:nvPr/>
        </p:nvSpPr>
        <p:spPr>
          <a:xfrm>
            <a:off x="6087600" y="2036937"/>
            <a:ext cx="2336400" cy="6468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buClr>
                <a:schemeClr val="lt1"/>
              </a:buClr>
              <a:buSzPts val="1400"/>
            </a:pPr>
            <a:r>
              <a:rPr lang="ru-RU" sz="1200" dirty="0">
                <a:solidFill>
                  <a:schemeClr val="lt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Возвращает сумму значений</a:t>
            </a:r>
          </a:p>
        </p:txBody>
      </p:sp>
      <p:sp>
        <p:nvSpPr>
          <p:cNvPr id="1312" name="Google Shape;1315;p34">
            <a:extLst>
              <a:ext uri="{FF2B5EF4-FFF2-40B4-BE49-F238E27FC236}">
                <a16:creationId xmlns:a16="http://schemas.microsoft.com/office/drawing/2014/main" id="{60049146-6582-DCAE-BA5E-282FE78BD8E2}"/>
              </a:ext>
            </a:extLst>
          </p:cNvPr>
          <p:cNvSpPr txBox="1">
            <a:spLocks/>
          </p:cNvSpPr>
          <p:nvPr/>
        </p:nvSpPr>
        <p:spPr>
          <a:xfrm>
            <a:off x="1814063" y="3428975"/>
            <a:ext cx="2336400" cy="5277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2400"/>
            </a:pPr>
            <a:r>
              <a:rPr lang="en-US" sz="1600" dirty="0">
                <a:solidFill>
                  <a:schemeClr val="lt2"/>
                </a:solidFill>
                <a:latin typeface="Zen Dots"/>
              </a:rPr>
              <a:t>AVG()</a:t>
            </a:r>
          </a:p>
        </p:txBody>
      </p:sp>
      <p:sp>
        <p:nvSpPr>
          <p:cNvPr id="1313" name="Google Shape;1316;p34">
            <a:extLst>
              <a:ext uri="{FF2B5EF4-FFF2-40B4-BE49-F238E27FC236}">
                <a16:creationId xmlns:a16="http://schemas.microsoft.com/office/drawing/2014/main" id="{EDC291A8-B414-780A-4F22-2D2F3BF61058}"/>
              </a:ext>
            </a:extLst>
          </p:cNvPr>
          <p:cNvSpPr txBox="1">
            <a:spLocks/>
          </p:cNvSpPr>
          <p:nvPr/>
        </p:nvSpPr>
        <p:spPr>
          <a:xfrm>
            <a:off x="1814063" y="3956700"/>
            <a:ext cx="2336400" cy="6468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buClr>
                <a:schemeClr val="lt1"/>
              </a:buClr>
              <a:buSzPts val="1400"/>
            </a:pPr>
            <a:r>
              <a:rPr lang="ru-RU" sz="1200" dirty="0">
                <a:solidFill>
                  <a:schemeClr val="lt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Возвращает среднее значение</a:t>
            </a:r>
            <a:endParaRPr lang="en-US" sz="1200" dirty="0">
              <a:solidFill>
                <a:schemeClr val="lt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1314" name="Google Shape;1317;p34">
            <a:extLst>
              <a:ext uri="{FF2B5EF4-FFF2-40B4-BE49-F238E27FC236}">
                <a16:creationId xmlns:a16="http://schemas.microsoft.com/office/drawing/2014/main" id="{00432DB5-84B7-3804-BD5E-AE1AE4D520D6}"/>
              </a:ext>
            </a:extLst>
          </p:cNvPr>
          <p:cNvSpPr txBox="1">
            <a:spLocks/>
          </p:cNvSpPr>
          <p:nvPr/>
        </p:nvSpPr>
        <p:spPr>
          <a:xfrm>
            <a:off x="5033825" y="3428975"/>
            <a:ext cx="2336400" cy="5277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2400"/>
            </a:pPr>
            <a:r>
              <a:rPr lang="en-US" sz="1600" dirty="0">
                <a:solidFill>
                  <a:schemeClr val="lt2"/>
                </a:solidFill>
                <a:latin typeface="Zen Dots"/>
              </a:rPr>
              <a:t>Count()</a:t>
            </a:r>
          </a:p>
        </p:txBody>
      </p:sp>
      <p:sp>
        <p:nvSpPr>
          <p:cNvPr id="1315" name="Google Shape;1318;p34">
            <a:extLst>
              <a:ext uri="{FF2B5EF4-FFF2-40B4-BE49-F238E27FC236}">
                <a16:creationId xmlns:a16="http://schemas.microsoft.com/office/drawing/2014/main" id="{42711388-5DF0-B752-ABA8-4829593DF722}"/>
              </a:ext>
            </a:extLst>
          </p:cNvPr>
          <p:cNvSpPr txBox="1">
            <a:spLocks/>
          </p:cNvSpPr>
          <p:nvPr/>
        </p:nvSpPr>
        <p:spPr>
          <a:xfrm>
            <a:off x="5033825" y="3956700"/>
            <a:ext cx="2336400" cy="6468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buClr>
                <a:schemeClr val="lt1"/>
              </a:buClr>
              <a:buSzPts val="1400"/>
            </a:pPr>
            <a:r>
              <a:rPr lang="ru-RU" sz="1200" dirty="0">
                <a:solidFill>
                  <a:schemeClr val="lt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Возвращает количество записей</a:t>
            </a:r>
          </a:p>
        </p:txBody>
      </p:sp>
      <p:sp>
        <p:nvSpPr>
          <p:cNvPr id="1316" name="Google Shape;1321;p34">
            <a:extLst>
              <a:ext uri="{FF2B5EF4-FFF2-40B4-BE49-F238E27FC236}">
                <a16:creationId xmlns:a16="http://schemas.microsoft.com/office/drawing/2014/main" id="{259D30A6-4947-C099-7F3C-EBEEE6AD6156}"/>
              </a:ext>
            </a:extLst>
          </p:cNvPr>
          <p:cNvSpPr txBox="1">
            <a:spLocks/>
          </p:cNvSpPr>
          <p:nvPr/>
        </p:nvSpPr>
        <p:spPr>
          <a:xfrm>
            <a:off x="1781100" y="1291362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2"/>
              </a:buClr>
              <a:buSzPts val="3000"/>
            </a:pPr>
            <a:r>
              <a:rPr lang="en" sz="1000" dirty="0">
                <a:solidFill>
                  <a:schemeClr val="accent6"/>
                </a:solidFill>
                <a:latin typeface="Zen Dots"/>
                <a:sym typeface="Zen Dots"/>
              </a:rPr>
              <a:t>01</a:t>
            </a:r>
          </a:p>
        </p:txBody>
      </p:sp>
      <p:sp>
        <p:nvSpPr>
          <p:cNvPr id="1317" name="Google Shape;1322;p34">
            <a:extLst>
              <a:ext uri="{FF2B5EF4-FFF2-40B4-BE49-F238E27FC236}">
                <a16:creationId xmlns:a16="http://schemas.microsoft.com/office/drawing/2014/main" id="{627695C3-D342-3EEB-45EE-6D965171A7BA}"/>
              </a:ext>
            </a:extLst>
          </p:cNvPr>
          <p:cNvSpPr txBox="1">
            <a:spLocks/>
          </p:cNvSpPr>
          <p:nvPr/>
        </p:nvSpPr>
        <p:spPr>
          <a:xfrm>
            <a:off x="4464900" y="1291362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2"/>
              </a:buClr>
              <a:buSzPts val="3000"/>
            </a:pPr>
            <a:r>
              <a:rPr lang="en" sz="1000" dirty="0">
                <a:solidFill>
                  <a:schemeClr val="accent6"/>
                </a:solidFill>
                <a:latin typeface="Zen Dots"/>
              </a:rPr>
              <a:t>02</a:t>
            </a:r>
          </a:p>
        </p:txBody>
      </p:sp>
      <p:sp>
        <p:nvSpPr>
          <p:cNvPr id="1318" name="Google Shape;1323;p34">
            <a:extLst>
              <a:ext uri="{FF2B5EF4-FFF2-40B4-BE49-F238E27FC236}">
                <a16:creationId xmlns:a16="http://schemas.microsoft.com/office/drawing/2014/main" id="{966D0A5C-56DA-2300-72CC-7AFB6783FB9F}"/>
              </a:ext>
            </a:extLst>
          </p:cNvPr>
          <p:cNvSpPr txBox="1">
            <a:spLocks/>
          </p:cNvSpPr>
          <p:nvPr/>
        </p:nvSpPr>
        <p:spPr>
          <a:xfrm>
            <a:off x="7148700" y="1291362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2"/>
              </a:buClr>
              <a:buSzPts val="3000"/>
            </a:pPr>
            <a:r>
              <a:rPr lang="en" sz="1000" dirty="0">
                <a:solidFill>
                  <a:schemeClr val="accent6"/>
                </a:solidFill>
                <a:latin typeface="Zen Dots"/>
              </a:rPr>
              <a:t>03</a:t>
            </a:r>
          </a:p>
        </p:txBody>
      </p:sp>
      <p:sp>
        <p:nvSpPr>
          <p:cNvPr id="1319" name="Google Shape;1324;p34">
            <a:extLst>
              <a:ext uri="{FF2B5EF4-FFF2-40B4-BE49-F238E27FC236}">
                <a16:creationId xmlns:a16="http://schemas.microsoft.com/office/drawing/2014/main" id="{EB5DEEF5-1189-7CC3-4344-3A7F09038386}"/>
              </a:ext>
            </a:extLst>
          </p:cNvPr>
          <p:cNvSpPr txBox="1">
            <a:spLocks/>
          </p:cNvSpPr>
          <p:nvPr/>
        </p:nvSpPr>
        <p:spPr>
          <a:xfrm>
            <a:off x="2875163" y="32111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2"/>
              </a:buClr>
              <a:buSzPts val="3000"/>
            </a:pPr>
            <a:r>
              <a:rPr lang="en" sz="1000" dirty="0">
                <a:solidFill>
                  <a:schemeClr val="accent6"/>
                </a:solidFill>
                <a:latin typeface="Zen Dots"/>
              </a:rPr>
              <a:t>04</a:t>
            </a:r>
          </a:p>
        </p:txBody>
      </p:sp>
      <p:sp>
        <p:nvSpPr>
          <p:cNvPr id="1320" name="Google Shape;1325;p34">
            <a:extLst>
              <a:ext uri="{FF2B5EF4-FFF2-40B4-BE49-F238E27FC236}">
                <a16:creationId xmlns:a16="http://schemas.microsoft.com/office/drawing/2014/main" id="{9099C9BA-8079-91CF-244A-4BE2A80DE8C1}"/>
              </a:ext>
            </a:extLst>
          </p:cNvPr>
          <p:cNvSpPr txBox="1">
            <a:spLocks/>
          </p:cNvSpPr>
          <p:nvPr/>
        </p:nvSpPr>
        <p:spPr>
          <a:xfrm>
            <a:off x="6094925" y="32111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1000" dirty="0">
                <a:solidFill>
                  <a:schemeClr val="accent6"/>
                </a:solidFill>
                <a:latin typeface="Zen Dots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03996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GROUP BY</a:t>
            </a:r>
            <a:r>
              <a:rPr lang="en" dirty="0"/>
              <a:t>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ПРИНЦИП РАБОТЫ</a:t>
            </a: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311089"/>
            <a:ext cx="7899565" cy="3361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Дана комната, в которой много людей. Они родились в самых разных странах. Требуется вычислить средний рост людей в разрезе по месту рождения. Для этого сначала происходит разделение людей на группы по странам, из которых они прибыли. Только после этого удастся рассчитать средний рост в каждом сформированном «классе».</a:t>
            </a:r>
          </a:p>
          <a:p>
            <a:pPr marL="0" lvl="0" indent="0">
              <a:buNone/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Cascadia Code SemiLight" panose="020B0609020000020004" pitchFamily="49" charset="0"/>
            </a:endParaRPr>
          </a:p>
          <a:p>
            <a:pPr marL="0" lvl="0" indent="0">
              <a:buNone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Cascadia Code SemiLight" panose="020B0609020000020004" pitchFamily="49" charset="0"/>
              </a:rPr>
              <a:t>Аналогичным образом функционирует рассматриваемый оператор. Теперь ясно, как работает group by. Эта функция группирует информацию по строкам. Сначала нужно определить, как будет осуществляться классификация. После – произвести необходимые вычисления или агрегации.</a:t>
            </a:r>
          </a:p>
          <a:p>
            <a:pPr marL="0" lvl="0" indent="0">
              <a:buNone/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7"/>
          <p:cNvSpPr/>
          <p:nvPr/>
        </p:nvSpPr>
        <p:spPr>
          <a:xfrm>
            <a:off x="655847" y="1594823"/>
            <a:ext cx="4424152" cy="305700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4294967295"/>
          </p:nvPr>
        </p:nvSpPr>
        <p:spPr>
          <a:xfrm>
            <a:off x="818479" y="1877860"/>
            <a:ext cx="4093228" cy="2577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ru-RU" sz="1600" b="1" i="0" dirty="0">
                <a:solidFill>
                  <a:srgbClr val="F673A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SELECT</a:t>
            </a:r>
            <a:r>
              <a:rPr lang="ru-RU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название_столбцов</a:t>
            </a:r>
            <a:r>
              <a:rPr lang="ru-RU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139700" indent="0" algn="l" fontAlgn="base">
              <a:buNone/>
            </a:pPr>
            <a:endParaRPr lang="ru-RU" sz="16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 fontAlgn="base"/>
            <a:r>
              <a:rPr lang="ru-RU" sz="1600" b="1" i="0" dirty="0">
                <a:solidFill>
                  <a:srgbClr val="F673A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ru-RU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имя_имеющейся_таблицы</a:t>
            </a:r>
            <a:endParaRPr lang="ru-RU" sz="16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9700" indent="0" algn="l" fontAlgn="base">
              <a:buNone/>
            </a:pPr>
            <a:endParaRPr lang="ru-RU" sz="16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 fontAlgn="base"/>
            <a:r>
              <a:rPr lang="ru-RU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ru-RU" sz="1600" b="1" i="0" dirty="0">
                <a:solidFill>
                  <a:srgbClr val="F673A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WHERE</a:t>
            </a:r>
            <a:r>
              <a:rPr lang="ru-RU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необходимые условия для выборки полей]</a:t>
            </a:r>
          </a:p>
          <a:p>
            <a:pPr marL="139700" indent="0" algn="l" fontAlgn="base">
              <a:buNone/>
            </a:pPr>
            <a:endParaRPr lang="ru-RU" sz="16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 fontAlgn="base"/>
            <a:r>
              <a:rPr lang="ru-RU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ru-RU" sz="1600" b="1" i="0" dirty="0">
                <a:solidFill>
                  <a:srgbClr val="F673A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GROUP BY </a:t>
            </a:r>
            <a:r>
              <a:rPr lang="ru-RU" sz="16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имена_стоблцов_в_таблице</a:t>
            </a:r>
            <a:endParaRPr lang="ru-RU" sz="16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655846" y="1242244"/>
            <a:ext cx="4424153" cy="369429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5397861" y="1329343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658104" y="1849562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1267;p33">
            <a:extLst>
              <a:ext uri="{FF2B5EF4-FFF2-40B4-BE49-F238E27FC236}">
                <a16:creationId xmlns:a16="http://schemas.microsoft.com/office/drawing/2014/main" id="{1F86B887-E85D-47C3-8821-E2264CCD1585}"/>
              </a:ext>
            </a:extLst>
          </p:cNvPr>
          <p:cNvSpPr txBox="1">
            <a:spLocks/>
          </p:cNvSpPr>
          <p:nvPr/>
        </p:nvSpPr>
        <p:spPr>
          <a:xfrm>
            <a:off x="605048" y="54723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ru-RU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ФОРМА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ЗАПИСИ</a:t>
            </a:r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294967295"/>
          </p:nvPr>
        </p:nvSpPr>
        <p:spPr>
          <a:xfrm>
            <a:off x="1281422" y="1225394"/>
            <a:ext cx="3916283" cy="369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b="1" dirty="0">
                <a:solidFill>
                  <a:srgbClr val="F673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Общая форма записи</a:t>
            </a:r>
            <a:endParaRPr sz="1600" b="1" dirty="0">
              <a:solidFill>
                <a:srgbClr val="F673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Google Shape;1353;p37">
            <a:extLst>
              <a:ext uri="{FF2B5EF4-FFF2-40B4-BE49-F238E27FC236}">
                <a16:creationId xmlns:a16="http://schemas.microsoft.com/office/drawing/2014/main" id="{BAA01DD4-8124-40D7-A3C3-36DFA6ED4672}"/>
              </a:ext>
            </a:extLst>
          </p:cNvPr>
          <p:cNvSpPr txBox="1">
            <a:spLocks/>
          </p:cNvSpPr>
          <p:nvPr/>
        </p:nvSpPr>
        <p:spPr>
          <a:xfrm>
            <a:off x="5074339" y="3090809"/>
            <a:ext cx="4087567" cy="141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39700" indent="0" fontAlgn="base">
              <a:buNone/>
            </a:pPr>
            <a:r>
              <a:rPr lang="ru-RU" sz="1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Если необходимо вывести всего один столбец, по которому осуществляется группировка, оператор будет выбирать уникальные значения.</a:t>
            </a:r>
            <a:endParaRPr lang="ru-R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3A5159EC-C16B-40E8-A1EA-0CB0A5FC8F2C}"/>
              </a:ext>
            </a:extLst>
          </p:cNvPr>
          <p:cNvCxnSpPr>
            <a:cxnSpLocks/>
            <a:stCxn id="1368" idx="3"/>
            <a:endCxn id="88" idx="0"/>
          </p:cNvCxnSpPr>
          <p:nvPr/>
        </p:nvCxnSpPr>
        <p:spPr>
          <a:xfrm>
            <a:off x="6528261" y="2097968"/>
            <a:ext cx="589862" cy="9928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7;p33">
            <a:extLst>
              <a:ext uri="{FF2B5EF4-FFF2-40B4-BE49-F238E27FC236}">
                <a16:creationId xmlns:a16="http://schemas.microsoft.com/office/drawing/2014/main" id="{BF9B35DD-9153-47A9-A14B-ABBB61086F70}"/>
              </a:ext>
            </a:extLst>
          </p:cNvPr>
          <p:cNvSpPr txBox="1">
            <a:spLocks/>
          </p:cNvSpPr>
          <p:nvPr/>
        </p:nvSpPr>
        <p:spPr>
          <a:xfrm>
            <a:off x="605048" y="54723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ru-RU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МНОЖЕСТВЕННЫЕ </a:t>
            </a:r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УППЫ</a:t>
            </a:r>
          </a:p>
        </p:txBody>
      </p:sp>
      <p:sp>
        <p:nvSpPr>
          <p:cNvPr id="5" name="Google Shape;1268;p33">
            <a:extLst>
              <a:ext uri="{FF2B5EF4-FFF2-40B4-BE49-F238E27FC236}">
                <a16:creationId xmlns:a16="http://schemas.microsoft.com/office/drawing/2014/main" id="{0A4ED3C5-B367-4CA0-836A-7C38452F2CAD}"/>
              </a:ext>
            </a:extLst>
          </p:cNvPr>
          <p:cNvSpPr txBox="1">
            <a:spLocks/>
          </p:cNvSpPr>
          <p:nvPr/>
        </p:nvSpPr>
        <p:spPr>
          <a:xfrm>
            <a:off x="708936" y="1226103"/>
            <a:ext cx="7899565" cy="336176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ru-RU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Рассматриваемый оператор позволяет группировать информацию в самое разное количество групп и подгрупп.</a:t>
            </a:r>
          </a:p>
          <a:p>
            <a:pPr marL="0" indent="0"/>
            <a:endParaRPr lang="ru-RU" sz="18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 fontAlgn="base"/>
            <a:r>
              <a:rPr lang="ru-RU" sz="1800" b="1" i="0" dirty="0">
                <a:solidFill>
                  <a:srgbClr val="F673A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Предложения группировки в SQL применяются тогда, когда можно использовать такие обороты как: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ru-RU" sz="1800" b="1" i="0" dirty="0">
                <a:solidFill>
                  <a:srgbClr val="F673A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по чему-то;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ru-RU" sz="1800" b="1" i="0" dirty="0">
                <a:solidFill>
                  <a:srgbClr val="F673A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в каждом.</a:t>
            </a:r>
          </a:p>
          <a:p>
            <a:pPr marL="0" indent="0"/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Cascadia Code SemiLight" panose="020B0609020000020004" pitchFamily="49" charset="0"/>
            </a:endParaRPr>
          </a:p>
          <a:p>
            <a:pPr marL="0" indent="0" algn="l"/>
            <a:r>
              <a:rPr lang="ru-RU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Примеры – людей можно разделить по среднему росту по стране рождения, а также выяснить общее количество лиц в каждом «классе» с тем или иным цветом волос. 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Cascadia Code SemiLight" panose="020B06090200000200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b="1" dirty="0">
                <a:solidFill>
                  <a:srgbClr val="F673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ПРИМЕРЫ РАБОТЫ</a:t>
            </a:r>
            <a:endParaRPr sz="6600" b="1" dirty="0">
              <a:solidFill>
                <a:srgbClr val="F673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54"/>
          <p:cNvSpPr/>
          <p:nvPr/>
        </p:nvSpPr>
        <p:spPr>
          <a:xfrm>
            <a:off x="5662050" y="5070900"/>
            <a:ext cx="34750" cy="30525"/>
          </a:xfrm>
          <a:custGeom>
            <a:avLst/>
            <a:gdLst/>
            <a:ahLst/>
            <a:cxnLst/>
            <a:rect l="l" t="t" r="r" b="b"/>
            <a:pathLst>
              <a:path w="1390" h="1221" extrusionOk="0">
                <a:moveTo>
                  <a:pt x="695" y="1"/>
                </a:moveTo>
                <a:cubicBezTo>
                  <a:pt x="584" y="1"/>
                  <a:pt x="471" y="31"/>
                  <a:pt x="370" y="95"/>
                </a:cubicBezTo>
                <a:cubicBezTo>
                  <a:pt x="84" y="274"/>
                  <a:pt x="0" y="651"/>
                  <a:pt x="179" y="936"/>
                </a:cubicBezTo>
                <a:cubicBezTo>
                  <a:pt x="295" y="1119"/>
                  <a:pt x="493" y="1220"/>
                  <a:pt x="695" y="1220"/>
                </a:cubicBezTo>
                <a:cubicBezTo>
                  <a:pt x="807" y="1220"/>
                  <a:pt x="919" y="1190"/>
                  <a:pt x="1020" y="1126"/>
                </a:cubicBezTo>
                <a:cubicBezTo>
                  <a:pt x="1305" y="947"/>
                  <a:pt x="1390" y="569"/>
                  <a:pt x="1209" y="285"/>
                </a:cubicBezTo>
                <a:cubicBezTo>
                  <a:pt x="1094" y="101"/>
                  <a:pt x="897" y="1"/>
                  <a:pt x="6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54"/>
          <p:cNvSpPr/>
          <p:nvPr/>
        </p:nvSpPr>
        <p:spPr>
          <a:xfrm>
            <a:off x="5542700" y="5071450"/>
            <a:ext cx="48725" cy="42700"/>
          </a:xfrm>
          <a:custGeom>
            <a:avLst/>
            <a:gdLst/>
            <a:ahLst/>
            <a:cxnLst/>
            <a:rect l="l" t="t" r="r" b="b"/>
            <a:pathLst>
              <a:path w="1949" h="1708" extrusionOk="0">
                <a:moveTo>
                  <a:pt x="974" y="0"/>
                </a:moveTo>
                <a:cubicBezTo>
                  <a:pt x="819" y="0"/>
                  <a:pt x="661" y="43"/>
                  <a:pt x="520" y="132"/>
                </a:cubicBezTo>
                <a:cubicBezTo>
                  <a:pt x="121" y="383"/>
                  <a:pt x="1" y="911"/>
                  <a:pt x="253" y="1309"/>
                </a:cubicBezTo>
                <a:cubicBezTo>
                  <a:pt x="415" y="1567"/>
                  <a:pt x="692" y="1708"/>
                  <a:pt x="975" y="1708"/>
                </a:cubicBezTo>
                <a:cubicBezTo>
                  <a:pt x="1131" y="1708"/>
                  <a:pt x="1288" y="1665"/>
                  <a:pt x="1430" y="1576"/>
                </a:cubicBezTo>
                <a:cubicBezTo>
                  <a:pt x="1829" y="1324"/>
                  <a:pt x="1949" y="797"/>
                  <a:pt x="1697" y="399"/>
                </a:cubicBezTo>
                <a:cubicBezTo>
                  <a:pt x="1535" y="141"/>
                  <a:pt x="1258" y="0"/>
                  <a:pt x="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68;p33">
            <a:extLst>
              <a:ext uri="{FF2B5EF4-FFF2-40B4-BE49-F238E27FC236}">
                <a16:creationId xmlns:a16="http://schemas.microsoft.com/office/drawing/2014/main" id="{BF5D0BB3-FEBB-4C93-86A7-62D8BE38B749}"/>
              </a:ext>
            </a:extLst>
          </p:cNvPr>
          <p:cNvSpPr txBox="1">
            <a:spLocks/>
          </p:cNvSpPr>
          <p:nvPr/>
        </p:nvSpPr>
        <p:spPr>
          <a:xfrm>
            <a:off x="766269" y="746759"/>
            <a:ext cx="7694554" cy="353563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ru-RU" sz="2000" b="1" i="0" dirty="0">
                <a:solidFill>
                  <a:srgbClr val="2F2B1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Сам оператор составляется легко: достаточно указать соответствующее ключевое слово и прописать поля, по которым осуществляется группировка:</a:t>
            </a:r>
            <a:endParaRPr lang="ru-RU" sz="1200" b="1" dirty="0">
              <a:solidFill>
                <a:srgbClr val="2F2B19"/>
              </a:solidFill>
              <a:latin typeface="Verdana" panose="020B0604030504040204" pitchFamily="34" charset="0"/>
              <a:ea typeface="Verdana" panose="020B0604030504040204" pitchFamily="34" charset="0"/>
              <a:cs typeface="Cascadia Code SemiLight" panose="020B0609020000020004" pitchFamily="49" charset="0"/>
            </a:endParaRPr>
          </a:p>
        </p:txBody>
      </p:sp>
      <p:pic>
        <p:nvPicPr>
          <p:cNvPr id="1026" name="Picture 2" descr="Группировка в SQL">
            <a:extLst>
              <a:ext uri="{FF2B5EF4-FFF2-40B4-BE49-F238E27FC236}">
                <a16:creationId xmlns:a16="http://schemas.microsoft.com/office/drawing/2014/main" id="{DC3068DB-CB8B-4390-BA47-43FA49A5D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96" y="2790334"/>
            <a:ext cx="2869208" cy="90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1357;p37">
            <a:extLst>
              <a:ext uri="{FF2B5EF4-FFF2-40B4-BE49-F238E27FC236}">
                <a16:creationId xmlns:a16="http://schemas.microsoft.com/office/drawing/2014/main" id="{8E7F3094-08D8-43F2-9AF4-CD17C0FDF5AA}"/>
              </a:ext>
            </a:extLst>
          </p:cNvPr>
          <p:cNvGrpSpPr/>
          <p:nvPr/>
        </p:nvGrpSpPr>
        <p:grpSpPr>
          <a:xfrm>
            <a:off x="3137397" y="2571749"/>
            <a:ext cx="2869208" cy="218585"/>
            <a:chOff x="1290775" y="1427525"/>
            <a:chExt cx="2907600" cy="218100"/>
          </a:xfrm>
        </p:grpSpPr>
        <p:sp>
          <p:nvSpPr>
            <p:cNvPr id="16" name="Google Shape;1358;p37">
              <a:extLst>
                <a:ext uri="{FF2B5EF4-FFF2-40B4-BE49-F238E27FC236}">
                  <a16:creationId xmlns:a16="http://schemas.microsoft.com/office/drawing/2014/main" id="{F87BCFF6-E7E7-4987-9838-958C48A0C916}"/>
                </a:ext>
              </a:extLst>
            </p:cNvPr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59;p37">
              <a:extLst>
                <a:ext uri="{FF2B5EF4-FFF2-40B4-BE49-F238E27FC236}">
                  <a16:creationId xmlns:a16="http://schemas.microsoft.com/office/drawing/2014/main" id="{4F920FF1-41E7-4F93-BBF2-F24326C51204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0;p37">
              <a:extLst>
                <a:ext uri="{FF2B5EF4-FFF2-40B4-BE49-F238E27FC236}">
                  <a16:creationId xmlns:a16="http://schemas.microsoft.com/office/drawing/2014/main" id="{BFF2AD09-5831-4C56-95E1-3402CDAB35D2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1;p37">
              <a:extLst>
                <a:ext uri="{FF2B5EF4-FFF2-40B4-BE49-F238E27FC236}">
                  <a16:creationId xmlns:a16="http://schemas.microsoft.com/office/drawing/2014/main" id="{1B0BE29C-EE91-4D84-B025-409CA4F40566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598</Words>
  <Application>Microsoft Office PowerPoint</Application>
  <PresentationFormat>Экран (16:9)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Zen Dots</vt:lpstr>
      <vt:lpstr>Arial</vt:lpstr>
      <vt:lpstr>Verdana</vt:lpstr>
      <vt:lpstr>Cascadia Code SemiLight</vt:lpstr>
      <vt:lpstr>Anaheim</vt:lpstr>
      <vt:lpstr> Computer Science Degree for College by Slidesgo</vt:lpstr>
      <vt:lpstr> Группировки в SQL</vt:lpstr>
      <vt:lpstr>O SQL</vt:lpstr>
      <vt:lpstr>ОПИСАНИЕ SQL</vt:lpstr>
      <vt:lpstr>ОПИСАНИЕ АГРЕГАТНЫХ ФУНКЦИЙ</vt:lpstr>
      <vt:lpstr>GROUP BY ПРИНЦИП РАБОТЫ</vt:lpstr>
      <vt:lpstr>Презентация PowerPoint</vt:lpstr>
      <vt:lpstr>Презентация PowerPoint</vt:lpstr>
      <vt:lpstr>ПРИМЕРЫ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Группировки в SQL</dc:title>
  <cp:lastModifiedBy>яна серегина</cp:lastModifiedBy>
  <cp:revision>12</cp:revision>
  <dcterms:modified xsi:type="dcterms:W3CDTF">2024-05-01T12:32:31Z</dcterms:modified>
</cp:coreProperties>
</file>