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Замещающая дата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Замещающий 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Замещающий 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ая дата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ru-RU" altLang="en-US"/>
              <a:t>Нейросеть для классификации </a:t>
            </a:r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облака </a:t>
            </a:r>
            <a:r>
              <a:rPr lang="ru-RU" altLang="en-US"/>
              <a:t>точек</a:t>
            </a:r>
            <a:endParaRPr lang="ru-RU" alt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ru-RU" altLang="en-US"/>
              <a:t>Подход </a:t>
            </a:r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на </a:t>
            </a:r>
            <a:r>
              <a:rPr lang="ru-RU" altLang="en-US"/>
              <a:t>основе ближайших соседей</a:t>
            </a:r>
            <a:endParaRPr lang="ru-RU" altLang="en-US"/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8640445" y="4892040"/>
            <a:ext cx="31470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Автор идеи:</a:t>
            </a:r>
            <a:endParaRPr lang="ru-RU" altLang="en-US"/>
          </a:p>
          <a:p>
            <a:r>
              <a:rPr lang="ru-RU" altLang="en-US"/>
              <a:t>Павлов Дмитрий Павлович</a:t>
            </a:r>
            <a:endParaRPr lang="ru-RU" altLang="en-US"/>
          </a:p>
          <a:p>
            <a:r>
              <a:rPr lang="ru-RU" altLang="en-US"/>
              <a:t>Студент ФКТиПМ </a:t>
            </a:r>
            <a:endParaRPr lang="ru-RU" altLang="en-US"/>
          </a:p>
          <a:p>
            <a:r>
              <a:rPr lang="ru-RU" altLang="en-US"/>
              <a:t>группы  ПИ51</a:t>
            </a:r>
            <a:endParaRPr lang="ru-RU" altLang="en-US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4375150" y="5654675"/>
            <a:ext cx="3032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Краснодар 2025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</p:spPr>
        <p:txBody>
          <a:bodyPr/>
          <a:p>
            <a:pPr algn="ctr"/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Идея метода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Замещающее содержимое 3" descr="КартинкаАбстрактного обнаруженияОбекта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93340" y="1174750"/>
            <a:ext cx="7004685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Трассировка  лучей как часть идеи</a:t>
            </a:r>
            <a:endParaRPr lang="ru-RU" altLang="en-US"/>
          </a:p>
        </p:txBody>
      </p:sp>
      <p:pic>
        <p:nvPicPr>
          <p:cNvPr id="4" name="Замещающее содержимое 3" descr="ТрасЛуч1"/>
          <p:cNvPicPr>
            <a:picLocks noChangeAspect="1"/>
          </p:cNvPicPr>
          <p:nvPr>
            <p:ph sz="half" idx="1"/>
          </p:nvPr>
        </p:nvPicPr>
        <p:blipFill>
          <a:blip r:embed="rId1"/>
          <a:srcRect l="9313" r="9313"/>
          <a:stretch>
            <a:fillRect/>
          </a:stretch>
        </p:blipFill>
        <p:spPr>
          <a:xfrm>
            <a:off x="609600" y="1174750"/>
            <a:ext cx="5384800" cy="4953000"/>
          </a:xfrm>
        </p:spPr>
      </p:pic>
      <p:pic>
        <p:nvPicPr>
          <p:cNvPr id="7" name="Замещающее содержимое 6" descr="ТрасЛуч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08115" y="1974215"/>
            <a:ext cx="4762500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ym typeface="+mn-ea"/>
              </a:rPr>
              <a:t>Трассировка  лучей как часть идеи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972165" cy="4953000"/>
          </a:xfrm>
        </p:spPr>
        <p:txBody>
          <a:bodyPr/>
          <a:p>
            <a:r>
              <a:rPr lang="en-US" altLang="en-US"/>
              <a:t>Трассиро́вка</a:t>
            </a:r>
            <a:r>
              <a:rPr lang="en-US" altLang="ru-RU"/>
              <a:t> </a:t>
            </a:r>
            <a:r>
              <a:rPr lang="en-US" altLang="en-US"/>
              <a:t>луче́й</a:t>
            </a:r>
            <a:r>
              <a:rPr lang="en-US" altLang="ru-RU"/>
              <a:t> (</a:t>
            </a:r>
            <a:r>
              <a:rPr lang="en-US" altLang="en-US"/>
              <a:t>англ</a:t>
            </a:r>
            <a:r>
              <a:rPr lang="en-US" altLang="ru-RU"/>
              <a:t>. Ray tracing; </a:t>
            </a:r>
            <a:r>
              <a:rPr lang="en-US" altLang="en-US"/>
              <a:t>рейтре́йсинг</a:t>
            </a:r>
            <a:r>
              <a:rPr lang="en-US" altLang="ru-RU"/>
              <a:t>) — </a:t>
            </a:r>
            <a:r>
              <a:rPr lang="en-US" altLang="en-US"/>
              <a:t>один</a:t>
            </a:r>
            <a:r>
              <a:rPr lang="en-US" altLang="ru-RU"/>
              <a:t> </a:t>
            </a:r>
            <a:r>
              <a:rPr lang="en-US" altLang="en-US"/>
              <a:t>из</a:t>
            </a:r>
            <a:r>
              <a:rPr lang="en-US" altLang="ru-RU"/>
              <a:t> </a:t>
            </a:r>
            <a:r>
              <a:rPr lang="en-US" altLang="en-US"/>
              <a:t>методов</a:t>
            </a:r>
            <a:r>
              <a:rPr lang="en-US" altLang="ru-RU"/>
              <a:t> </a:t>
            </a:r>
            <a:r>
              <a:rPr lang="en-US" altLang="en-US"/>
              <a:t>геометрической</a:t>
            </a:r>
            <a:r>
              <a:rPr lang="en-US" altLang="ru-RU"/>
              <a:t> </a:t>
            </a:r>
            <a:r>
              <a:rPr lang="en-US" altLang="en-US"/>
              <a:t>оптики</a:t>
            </a:r>
            <a:r>
              <a:rPr lang="en-US" altLang="ru-RU"/>
              <a:t> — </a:t>
            </a:r>
            <a:r>
              <a:rPr lang="en-US" altLang="en-US"/>
              <a:t>исследование</a:t>
            </a:r>
            <a:r>
              <a:rPr lang="en-US" altLang="ru-RU"/>
              <a:t> </a:t>
            </a:r>
            <a:r>
              <a:rPr lang="en-US" altLang="en-US"/>
              <a:t>оптических</a:t>
            </a:r>
            <a:r>
              <a:rPr lang="en-US" altLang="ru-RU"/>
              <a:t> </a:t>
            </a:r>
            <a:r>
              <a:rPr lang="en-US" altLang="en-US"/>
              <a:t>систем</a:t>
            </a:r>
            <a:r>
              <a:rPr lang="en-US" altLang="ru-RU"/>
              <a:t> </a:t>
            </a:r>
            <a:r>
              <a:rPr lang="en-US" altLang="en-US"/>
              <a:t>путём</a:t>
            </a:r>
            <a:r>
              <a:rPr lang="en-US" altLang="ru-RU"/>
              <a:t> </a:t>
            </a:r>
            <a:r>
              <a:rPr lang="en-US" altLang="en-US"/>
              <a:t>отслеживания</a:t>
            </a:r>
            <a:r>
              <a:rPr lang="en-US" altLang="ru-RU"/>
              <a:t> </a:t>
            </a:r>
            <a:r>
              <a:rPr lang="en-US" altLang="en-US"/>
              <a:t>взаимодействия</a:t>
            </a:r>
            <a:r>
              <a:rPr lang="en-US" altLang="ru-RU"/>
              <a:t> </a:t>
            </a:r>
            <a:r>
              <a:rPr lang="en-US" altLang="en-US"/>
              <a:t>отдельных</a:t>
            </a:r>
            <a:r>
              <a:rPr lang="en-US" altLang="ru-RU"/>
              <a:t> </a:t>
            </a:r>
            <a:r>
              <a:rPr lang="en-US" altLang="en-US"/>
              <a:t>лучей</a:t>
            </a:r>
            <a:r>
              <a:rPr lang="en-US" altLang="ru-RU"/>
              <a:t> </a:t>
            </a:r>
            <a:r>
              <a:rPr lang="en-US" altLang="en-US"/>
              <a:t>с</a:t>
            </a:r>
            <a:r>
              <a:rPr lang="en-US" altLang="ru-RU"/>
              <a:t> </a:t>
            </a:r>
            <a:r>
              <a:rPr lang="en-US" altLang="en-US"/>
              <a:t>поверхностями</a:t>
            </a:r>
            <a:r>
              <a:rPr lang="en-US" altLang="ru-RU"/>
              <a:t>.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узком</a:t>
            </a:r>
            <a:r>
              <a:rPr lang="en-US" altLang="ru-RU"/>
              <a:t> </a:t>
            </a:r>
            <a:r>
              <a:rPr lang="en-US" altLang="en-US"/>
              <a:t>смысле</a:t>
            </a:r>
            <a:r>
              <a:rPr lang="en-US" altLang="ru-RU"/>
              <a:t> — </a:t>
            </a:r>
            <a:r>
              <a:rPr lang="en-US" altLang="en-US"/>
              <a:t>технология</a:t>
            </a:r>
            <a:r>
              <a:rPr lang="en-US" altLang="ru-RU"/>
              <a:t> </a:t>
            </a:r>
            <a:r>
              <a:rPr lang="en-US" altLang="en-US"/>
              <a:t>построения</a:t>
            </a:r>
            <a:r>
              <a:rPr lang="en-US" altLang="ru-RU"/>
              <a:t> </a:t>
            </a:r>
            <a:r>
              <a:rPr lang="en-US" altLang="en-US"/>
              <a:t>изображения</a:t>
            </a:r>
            <a:r>
              <a:rPr lang="en-US" altLang="ru-RU"/>
              <a:t> </a:t>
            </a:r>
            <a:r>
              <a:rPr lang="en-US" altLang="en-US"/>
              <a:t>трёхмерных</a:t>
            </a:r>
            <a:r>
              <a:rPr lang="en-US" altLang="ru-RU"/>
              <a:t> </a:t>
            </a:r>
            <a:r>
              <a:rPr lang="en-US" altLang="en-US"/>
              <a:t>моделей</a:t>
            </a:r>
            <a:r>
              <a:rPr lang="en-US" altLang="ru-RU"/>
              <a:t>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компьютерных</a:t>
            </a:r>
            <a:r>
              <a:rPr lang="en-US" altLang="ru-RU"/>
              <a:t> </a:t>
            </a:r>
            <a:r>
              <a:rPr lang="en-US" altLang="en-US"/>
              <a:t>программах</a:t>
            </a:r>
            <a:r>
              <a:rPr lang="en-US" altLang="ru-RU"/>
              <a:t>, </a:t>
            </a:r>
            <a:r>
              <a:rPr lang="en-US" altLang="en-US"/>
              <a:t>при</a:t>
            </a:r>
            <a:r>
              <a:rPr lang="en-US" altLang="ru-RU"/>
              <a:t> </a:t>
            </a:r>
            <a:r>
              <a:rPr lang="en-US" altLang="en-US"/>
              <a:t>которых</a:t>
            </a:r>
            <a:r>
              <a:rPr lang="en-US" altLang="ru-RU"/>
              <a:t> </a:t>
            </a:r>
            <a:r>
              <a:rPr lang="en-US" altLang="en-US"/>
              <a:t>отслеживается</a:t>
            </a:r>
            <a:r>
              <a:rPr lang="en-US" altLang="ru-RU"/>
              <a:t> </a:t>
            </a:r>
            <a:r>
              <a:rPr lang="en-US" altLang="en-US"/>
              <a:t>обратная</a:t>
            </a:r>
            <a:r>
              <a:rPr lang="en-US" altLang="ru-RU"/>
              <a:t> </a:t>
            </a:r>
            <a:r>
              <a:rPr lang="en-US" altLang="en-US"/>
              <a:t>траектория</a:t>
            </a:r>
            <a:r>
              <a:rPr lang="en-US" altLang="ru-RU"/>
              <a:t> </a:t>
            </a:r>
            <a:r>
              <a:rPr lang="en-US" altLang="en-US"/>
              <a:t>распространения</a:t>
            </a:r>
            <a:r>
              <a:rPr lang="en-US" altLang="ru-RU"/>
              <a:t> </a:t>
            </a:r>
            <a:r>
              <a:rPr lang="en-US" altLang="en-US"/>
              <a:t>луча</a:t>
            </a:r>
            <a:r>
              <a:rPr lang="en-US" altLang="ru-RU"/>
              <a:t> (</a:t>
            </a:r>
            <a:r>
              <a:rPr lang="en-US" altLang="en-US"/>
              <a:t>от</a:t>
            </a:r>
            <a:r>
              <a:rPr lang="en-US" altLang="ru-RU"/>
              <a:t> </a:t>
            </a:r>
            <a:r>
              <a:rPr lang="en-US" altLang="en-US"/>
              <a:t>экрана</a:t>
            </a:r>
            <a:r>
              <a:rPr lang="en-US" altLang="ru-RU"/>
              <a:t> </a:t>
            </a:r>
            <a:r>
              <a:rPr lang="en-US" altLang="en-US"/>
              <a:t>к</a:t>
            </a:r>
            <a:r>
              <a:rPr lang="en-US" altLang="ru-RU"/>
              <a:t> </a:t>
            </a:r>
            <a:r>
              <a:rPr lang="en-US" altLang="en-US"/>
              <a:t>источнику</a:t>
            </a:r>
            <a:r>
              <a:rPr lang="en-US" altLang="ru-RU"/>
              <a:t>).</a:t>
            </a:r>
            <a:endParaRPr lang="en-US" alt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Нововведения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737850" cy="4953000"/>
          </a:xfrm>
        </p:spPr>
        <p:txBody>
          <a:bodyPr/>
          <a:p>
            <a:r>
              <a:rPr lang="ru-RU" altLang="en-US"/>
              <a:t>Вместо расчета света, рассчитывать поподает ли массив точек под форму определенного объекта, трассируя координаты точек</a:t>
            </a:r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/>
              <a:t>Идея подхода</a:t>
            </a:r>
            <a:endParaRPr lang="ru-RU" altLang="en-US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443865" y="2843530"/>
            <a:ext cx="1724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b="1">
                <a:latin typeface="Times New Roman" panose="02020603050405020304" charset="0"/>
                <a:cs typeface="Times New Roman" panose="02020603050405020304" charset="0"/>
              </a:rPr>
              <a:t>Облако точек</a:t>
            </a:r>
            <a:endParaRPr lang="ru-RU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2952750" y="2843530"/>
            <a:ext cx="21837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b="1">
                <a:latin typeface="Times New Roman" panose="02020603050405020304" charset="0"/>
                <a:cs typeface="Times New Roman" panose="02020603050405020304" charset="0"/>
              </a:rPr>
              <a:t>Разделение облака точек плоскостями</a:t>
            </a:r>
            <a:endParaRPr lang="ru-RU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Изображение 7" descr="Трамвай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865" y="1174115"/>
            <a:ext cx="2004060" cy="1463040"/>
          </a:xfrm>
          <a:prstGeom prst="rect">
            <a:avLst/>
          </a:prstGeom>
        </p:spPr>
      </p:pic>
      <p:pic>
        <p:nvPicPr>
          <p:cNvPr id="9" name="Изображение 8" descr="ТрамвайПлоскости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385" y="1174115"/>
            <a:ext cx="2003425" cy="1463675"/>
          </a:xfrm>
          <a:prstGeom prst="rect">
            <a:avLst/>
          </a:prstGeom>
        </p:spPr>
      </p:pic>
      <p:pic>
        <p:nvPicPr>
          <p:cNvPr id="11" name="Изображение 10" descr="МатрицаПопадани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270" y="1174750"/>
            <a:ext cx="2004060" cy="1463040"/>
          </a:xfrm>
          <a:prstGeom prst="rect">
            <a:avLst/>
          </a:prstGeom>
        </p:spPr>
      </p:pic>
      <p:sp>
        <p:nvSpPr>
          <p:cNvPr id="14" name="Текстовое поле 13"/>
          <p:cNvSpPr txBox="1"/>
          <p:nvPr/>
        </p:nvSpPr>
        <p:spPr>
          <a:xfrm>
            <a:off x="5546090" y="2843530"/>
            <a:ext cx="21837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b="1">
                <a:latin typeface="Times New Roman" panose="02020603050405020304" charset="0"/>
                <a:cs typeface="Times New Roman" panose="02020603050405020304" charset="0"/>
              </a:rPr>
              <a:t>Построение и обработка матрицы попадания</a:t>
            </a:r>
            <a:endParaRPr lang="ru-RU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b="1">
                <a:latin typeface="Times New Roman" panose="02020603050405020304" charset="0"/>
                <a:cs typeface="Times New Roman" panose="02020603050405020304" charset="0"/>
              </a:rPr>
              <a:t>(Силуэта)</a:t>
            </a:r>
            <a:endParaRPr lang="ru-RU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Текстовое поле 17"/>
          <p:cNvSpPr txBox="1"/>
          <p:nvPr/>
        </p:nvSpPr>
        <p:spPr>
          <a:xfrm>
            <a:off x="4808855" y="1486535"/>
            <a:ext cx="984885" cy="84010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pPr algn="ctr"/>
            <a:r>
              <a:rPr lang="ru-RU" altLang="en-US" sz="6000" b="1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→</a:t>
            </a:r>
            <a:endParaRPr lang="ru-RU" altLang="en-US" sz="6000" b="1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Текстовое поле 18"/>
          <p:cNvSpPr txBox="1"/>
          <p:nvPr/>
        </p:nvSpPr>
        <p:spPr>
          <a:xfrm>
            <a:off x="7154545" y="1486535"/>
            <a:ext cx="984885" cy="84010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pPr algn="ctr"/>
            <a:r>
              <a:rPr lang="ru-RU" altLang="en-US" sz="6000" b="1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→</a:t>
            </a:r>
            <a:endParaRPr lang="ru-RU" altLang="en-US" sz="6000" b="1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Текстовое поле 19"/>
          <p:cNvSpPr txBox="1"/>
          <p:nvPr/>
        </p:nvSpPr>
        <p:spPr>
          <a:xfrm>
            <a:off x="8317230" y="1703705"/>
            <a:ext cx="1838960" cy="3683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ru-RU" altLang="en-US">
                <a:ln>
                  <a:solidFill>
                    <a:schemeClr val="tx1"/>
                  </a:solidFill>
                </a:ln>
              </a:rPr>
              <a:t>0100111</a:t>
            </a:r>
            <a:endParaRPr lang="ru-RU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1" name="Текстовое поле 20"/>
          <p:cNvSpPr txBox="1"/>
          <p:nvPr/>
        </p:nvSpPr>
        <p:spPr>
          <a:xfrm>
            <a:off x="8139430" y="2843530"/>
            <a:ext cx="21837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b="1">
                <a:latin typeface="Times New Roman" panose="02020603050405020304" charset="0"/>
                <a:cs typeface="Times New Roman" panose="02020603050405020304" charset="0"/>
              </a:rPr>
              <a:t>Линеризация матрицы</a:t>
            </a:r>
            <a:endParaRPr lang="ru-RU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b="1">
                <a:latin typeface="Times New Roman" panose="02020603050405020304" charset="0"/>
                <a:cs typeface="Times New Roman" panose="02020603050405020304" charset="0"/>
              </a:rPr>
              <a:t>Передача данных в нейросеть</a:t>
            </a:r>
            <a:endParaRPr lang="ru-RU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" name="Текстовое поле 21"/>
          <p:cNvSpPr txBox="1"/>
          <p:nvPr/>
        </p:nvSpPr>
        <p:spPr>
          <a:xfrm rot="5400000">
            <a:off x="8585835" y="3936365"/>
            <a:ext cx="984885" cy="84010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pPr algn="ctr"/>
            <a:r>
              <a:rPr lang="ru-RU" altLang="en-US" sz="6000" b="1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→</a:t>
            </a:r>
            <a:endParaRPr lang="ru-RU" altLang="en-US" sz="6000" b="1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Текстовое поле 23"/>
          <p:cNvSpPr txBox="1"/>
          <p:nvPr/>
        </p:nvSpPr>
        <p:spPr>
          <a:xfrm>
            <a:off x="8139430" y="4925695"/>
            <a:ext cx="21837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b="1">
                <a:latin typeface="Times New Roman" panose="02020603050405020304" charset="0"/>
                <a:cs typeface="Times New Roman" panose="02020603050405020304" charset="0"/>
              </a:rPr>
              <a:t>Определенние нейросетью принадлежности силуэта к классу</a:t>
            </a:r>
            <a:endParaRPr lang="ru-RU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" name="Текстовое поле 25"/>
          <p:cNvSpPr txBox="1"/>
          <p:nvPr/>
        </p:nvSpPr>
        <p:spPr>
          <a:xfrm rot="10800000">
            <a:off x="5390515" y="5052695"/>
            <a:ext cx="2651760" cy="84010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pPr algn="ctr"/>
            <a:r>
              <a:rPr lang="ru-RU" altLang="en-US" sz="6000" b="1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→</a:t>
            </a:r>
            <a:endParaRPr lang="ru-RU" altLang="en-US" sz="6000" b="1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" name="Текстовое поле 26"/>
          <p:cNvSpPr txBox="1"/>
          <p:nvPr/>
        </p:nvSpPr>
        <p:spPr>
          <a:xfrm>
            <a:off x="2095500" y="1569720"/>
            <a:ext cx="984885" cy="84010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pPr algn="ctr"/>
            <a:r>
              <a:rPr lang="ru-RU" altLang="en-US" sz="6000" b="1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→</a:t>
            </a:r>
            <a:endParaRPr lang="ru-RU" altLang="en-US" sz="6000" b="1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8" name="Текстовое поле 27"/>
          <p:cNvSpPr txBox="1"/>
          <p:nvPr/>
        </p:nvSpPr>
        <p:spPr>
          <a:xfrm>
            <a:off x="3912235" y="4590415"/>
            <a:ext cx="21837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b="1">
                <a:latin typeface="Times New Roman" panose="02020603050405020304" charset="0"/>
                <a:cs typeface="Times New Roman" panose="02020603050405020304" charset="0"/>
              </a:rPr>
              <a:t>Соотношение полученного класса и выбранной плоскости</a:t>
            </a:r>
            <a:endParaRPr lang="ru-RU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" name="Текстовое поле 28"/>
          <p:cNvSpPr txBox="1"/>
          <p:nvPr/>
        </p:nvSpPr>
        <p:spPr>
          <a:xfrm rot="11040000">
            <a:off x="2379345" y="4845685"/>
            <a:ext cx="984885" cy="84010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pPr algn="ctr"/>
            <a:r>
              <a:rPr lang="ru-RU" altLang="en-US" sz="6000" b="1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→</a:t>
            </a:r>
            <a:endParaRPr lang="ru-RU" altLang="en-US" sz="6000" b="1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1" name="Текстовое поле 30"/>
          <p:cNvSpPr txBox="1"/>
          <p:nvPr/>
        </p:nvSpPr>
        <p:spPr>
          <a:xfrm>
            <a:off x="167640" y="4732655"/>
            <a:ext cx="2183765" cy="11601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b="1">
                <a:latin typeface="Times New Roman" panose="02020603050405020304" charset="0"/>
                <a:cs typeface="Times New Roman" panose="02020603050405020304" charset="0"/>
              </a:rPr>
              <a:t>Присвоение точкам класса</a:t>
            </a:r>
            <a:endParaRPr lang="ru-RU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1037</Words>
  <Application>WPS Presentation</Application>
  <PresentationFormat>宽屏</PresentationFormat>
  <Paragraphs>55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SimSun</vt:lpstr>
      <vt:lpstr>Wingdings</vt:lpstr>
      <vt:lpstr>Times New Roman</vt:lpstr>
      <vt:lpstr>Microsoft YaHei</vt:lpstr>
      <vt:lpstr>Arial Unicode MS</vt:lpstr>
      <vt:lpstr>Orange Waves</vt:lpstr>
      <vt:lpstr>Нейросеть для классификации облака точек</vt:lpstr>
      <vt:lpstr>Идея метода</vt:lpstr>
      <vt:lpstr>Трассировка  лучей как часть идеи</vt:lpstr>
      <vt:lpstr>Трассировка  лучей как часть идеи</vt:lpstr>
      <vt:lpstr>Нововведения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Дмитрий</dc:creator>
  <cp:lastModifiedBy>Дмитрий</cp:lastModifiedBy>
  <cp:revision>7</cp:revision>
  <dcterms:created xsi:type="dcterms:W3CDTF">2025-09-23T12:22:00Z</dcterms:created>
  <dcterms:modified xsi:type="dcterms:W3CDTF">2025-09-24T11:37:02Z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1049-12.2.0.21931</vt:lpwstr>
  </property>
  <property fmtid="{D5CDD505-2E9C-101B-9397-08002B2CF9AE}" pid="3" name="ICV">
    <vt:lpwstr>346E5F4F5F25475A82B1B223CD868A63_11</vt:lpwstr>
  </property>
</Properties>
</file>