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76" r:id="rId10"/>
    <p:sldId id="277" r:id="rId11"/>
    <p:sldId id="279" r:id="rId12"/>
    <p:sldId id="278" r:id="rId13"/>
    <p:sldId id="264" r:id="rId14"/>
    <p:sldId id="263" r:id="rId15"/>
    <p:sldId id="274" r:id="rId16"/>
    <p:sldId id="280" r:id="rId17"/>
    <p:sldId id="275" r:id="rId18"/>
    <p:sldId id="282" r:id="rId19"/>
    <p:sldId id="265" r:id="rId20"/>
    <p:sldId id="266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709CD-B387-4830-93DD-70A4EEFA8435}">
  <a:tblStyle styleId="{8C1709CD-B387-4830-93DD-70A4EEFA8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3" autoAdjust="0"/>
  </p:normalViewPr>
  <p:slideViewPr>
    <p:cSldViewPr snapToGrid="0">
      <p:cViewPr>
        <p:scale>
          <a:sx n="100" d="100"/>
          <a:sy n="100" d="100"/>
        </p:scale>
        <p:origin x="-312" y="42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Изначально планировал сделать кластер на ВМ в ЯО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Docker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Swarm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т.к. оплачивать 3 ВМ получится дорого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srobotics/articles/53482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habr.com/ru/companies/otus/articles/755032/" TargetMode="External"/><Relationship Id="rId4" Type="http://schemas.openxmlformats.org/officeDocument/2006/relationships/hyperlink" Target="https://habr.com/ru/companies/vsrobotics/articles/53484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HAProxy#cite_note-2" TargetMode="External"/><Relationship Id="rId3" Type="http://schemas.openxmlformats.org/officeDocument/2006/relationships/hyperlink" Target="https://ru.wikipedia.org/wiki/%D0%91%D0%B0%D0%BB%D0%B0%D0%BD%D1%81%D0%B8%D1%80%D0%BE%D0%B2%D0%BA%D0%B0_%D0%BD%D0%B0%D0%B3%D1%80%D1%83%D0%B7%D0%BA%D0%B8" TargetMode="External"/><Relationship Id="rId7" Type="http://schemas.openxmlformats.org/officeDocument/2006/relationships/hyperlink" Target="https://ru.wikipedia.org/wiki/%D0%A1%D0%B8_(%D1%8F%D0%B7%D1%8B%D0%BA_%D0%BF%D1%80%D0%BE%D0%B3%D1%80%D0%B0%D0%BC%D0%BC%D0%B8%D1%80%D0%BE%D0%B2%D0%B0%D0%BD%D0%B8%D1%8F)" TargetMode="External"/><Relationship Id="rId2" Type="http://schemas.openxmlformats.org/officeDocument/2006/relationships/hyperlink" Target="https://ru.wikipedia.org/wiki/%D0%92%D1%8B%D1%81%D0%BE%D0%BA%D0%B0%D1%8F_%D0%B4%D0%BE%D1%81%D1%82%D1%83%D0%BF%D0%BD%D0%BE%D1%81%D1%82%D1%8C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ru.wikipedia.org/wiki/HAProxy#cite_note-1" TargetMode="External"/><Relationship Id="rId5" Type="http://schemas.openxmlformats.org/officeDocument/2006/relationships/hyperlink" Target="https://ru.wikipedia.org/wiki/Hypertext_Transfer_Protocol" TargetMode="External"/><Relationship Id="rId4" Type="http://schemas.openxmlformats.org/officeDocument/2006/relationships/hyperlink" Target="https://ru.wikipedia.org/wiki/Transmission_Control_Protocol" TargetMode="External"/><Relationship Id="rId9" Type="http://schemas.openxmlformats.org/officeDocument/2006/relationships/hyperlink" Target="http://en.wikipedia.org/wiki/Load_balanc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3600" dirty="0" err="1"/>
              <a:t>PostgreSQL</a:t>
            </a:r>
            <a:r>
              <a:rPr lang="ru-RU" sz="3600" dirty="0"/>
              <a:t> для администраторов баз данных и разработчиков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478381"/>
          </a:xfrm>
        </p:spPr>
        <p:txBody>
          <a:bodyPr/>
          <a:lstStyle/>
          <a:p>
            <a:r>
              <a:rPr lang="en-US" dirty="0" err="1" smtClean="0"/>
              <a:t>Patroni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0796" y="1167107"/>
            <a:ext cx="82666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F0F0F"/>
                </a:solidFill>
                <a:latin typeface="Helvetica Neue"/>
              </a:rPr>
              <a:t>Patroni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 — это автоматическая система аварийного переключения для </a:t>
            </a:r>
            <a:r>
              <a:rPr lang="ru-RU" dirty="0" err="1">
                <a:solidFill>
                  <a:srgbClr val="0F0F0F"/>
                </a:solidFill>
                <a:latin typeface="Helvetica Neue"/>
              </a:rPr>
              <a:t>PostgreSQL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. </a:t>
            </a:r>
            <a:r>
              <a:rPr lang="ru-RU" dirty="0" err="1">
                <a:solidFill>
                  <a:srgbClr val="0F0F0F"/>
                </a:solidFill>
                <a:latin typeface="Helvetica Neue"/>
              </a:rPr>
              <a:t>Patroni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 обеспечивает автоматическое и ручное переключение при отказе и хранит все важные данные в распределенном хранилище конфигурации (DCS) на базе систем ETCD, </a:t>
            </a:r>
            <a:r>
              <a:rPr lang="ru-RU" dirty="0" err="1">
                <a:solidFill>
                  <a:srgbClr val="0F0F0F"/>
                </a:solidFill>
                <a:latin typeface="Helvetica Neue"/>
              </a:rPr>
              <a:t>Consul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 и т.д.. Соединения приложения и базы данных не осуществляются напрямую, а маршрутизируются через прокси-сервер соединения, такой как </a:t>
            </a:r>
            <a:r>
              <a:rPr lang="ru-RU" dirty="0" err="1">
                <a:solidFill>
                  <a:srgbClr val="0F0F0F"/>
                </a:solidFill>
                <a:latin typeface="Helvetica Neue"/>
              </a:rPr>
              <a:t>HAProxy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. Прокси определяет активный/главный узел, который в данный момент времени готов обрабатывать соединения. Использования прокси-сервера сводит к 0 шансы встретить </a:t>
            </a:r>
            <a:r>
              <a:rPr lang="ru-RU" dirty="0" err="1">
                <a:solidFill>
                  <a:srgbClr val="0F0F0F"/>
                </a:solidFill>
                <a:latin typeface="Helvetica Neue"/>
              </a:rPr>
              <a:t>split-brain</a:t>
            </a:r>
            <a:r>
              <a:rPr lang="ru-RU" dirty="0">
                <a:solidFill>
                  <a:srgbClr val="0F0F0F"/>
                </a:solidFill>
                <a:latin typeface="Helvetica Neue"/>
              </a:rPr>
              <a:t> в кластере баз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3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etcd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dirty="0"/>
              <a:t>С</a:t>
            </a:r>
            <a:r>
              <a:rPr lang="ru-RU" dirty="0" smtClean="0"/>
              <a:t>трого </a:t>
            </a:r>
            <a:r>
              <a:rPr lang="ru-RU" dirty="0"/>
              <a:t>согласованное распределенное хранилище ключей-значений, обеспечивающее надежный способ хранения данных, доступ к которым требуется распределенной системе или кластеру компьютеров. Он корректно обрабатывает выборы лидера во время сетевых разделов и может допускать сбой компьютера даже в узле лидера.</a:t>
            </a:r>
          </a:p>
        </p:txBody>
      </p:sp>
    </p:spTree>
    <p:extLst>
      <p:ext uri="{BB962C8B-B14F-4D97-AF65-F5344CB8AC3E}">
        <p14:creationId xmlns:p14="http://schemas.microsoft.com/office/powerpoint/2010/main" val="14678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03136"/>
            <a:ext cx="6072046" cy="48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95750" y="86884"/>
            <a:ext cx="8520600" cy="683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</a:t>
            </a:r>
            <a:r>
              <a:rPr lang="ru" sz="3000" dirty="0" smtClean="0"/>
              <a:t>рхитектура </a:t>
            </a:r>
            <a:br>
              <a:rPr lang="ru" sz="3000" dirty="0" smtClean="0"/>
            </a:br>
            <a:r>
              <a:rPr lang="ru" sz="3000" dirty="0" smtClean="0"/>
              <a:t>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51" y="175259"/>
            <a:ext cx="5177912" cy="4488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5FCA0-F2BF-3FFB-AEC3-BACB23D5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Switchover / </a:t>
            </a:r>
            <a:r>
              <a:rPr lang="ru-RU" dirty="0" smtClean="0"/>
              <a:t>ручное п</a:t>
            </a:r>
            <a:r>
              <a:rPr lang="ru-RU" dirty="0" smtClean="0"/>
              <a:t>ереключение </a:t>
            </a:r>
            <a:r>
              <a:rPr lang="en-US" dirty="0" smtClean="0"/>
              <a:t>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CC34B8-F267-BDBC-0C36-F31F26FBB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/>
          <a:stretch/>
        </p:blipFill>
        <p:spPr>
          <a:xfrm>
            <a:off x="540588" y="1198442"/>
            <a:ext cx="8108111" cy="1285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10B8B-7956-CE36-E5AA-697D324D479A}"/>
              </a:ext>
            </a:extLst>
          </p:cNvPr>
          <p:cNvSpPr txBox="1"/>
          <p:nvPr/>
        </p:nvSpPr>
        <p:spPr>
          <a:xfrm>
            <a:off x="495300" y="257205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ru-RU" dirty="0" err="1"/>
              <a:t>patronictl</a:t>
            </a:r>
            <a:r>
              <a:rPr lang="ru-RU" dirty="0"/>
              <a:t> </a:t>
            </a:r>
            <a:r>
              <a:rPr lang="ru-RU" dirty="0" err="1"/>
              <a:t>switchover</a:t>
            </a:r>
            <a:endParaRPr lang="en-US" dirty="0"/>
          </a:p>
          <a:p>
            <a:r>
              <a:rPr lang="en-US" dirty="0" err="1"/>
              <a:t>Citus</a:t>
            </a:r>
            <a:r>
              <a:rPr lang="en-US" dirty="0"/>
              <a:t> group: 2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4651E7-7D2D-37F9-9496-92AD8213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095279"/>
            <a:ext cx="8153400" cy="12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790" y="0"/>
            <a:ext cx="8520600" cy="670560"/>
          </a:xfrm>
        </p:spPr>
        <p:txBody>
          <a:bodyPr/>
          <a:lstStyle/>
          <a:p>
            <a:r>
              <a:rPr lang="ru-RU" dirty="0" smtClean="0"/>
              <a:t>Переключение на ходу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568563"/>
            <a:ext cx="5811520" cy="45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2E0DD-A984-6711-4B0D-A2DF21096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02FEA-880E-5446-FABA-991F3D4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Failover </a:t>
            </a:r>
            <a:r>
              <a:rPr lang="ru-RU" dirty="0" smtClean="0"/>
              <a:t>отключением контейнера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B00F1-15D8-8968-DD98-2886E072FF95}"/>
              </a:ext>
            </a:extLst>
          </p:cNvPr>
          <p:cNvSpPr txBox="1"/>
          <p:nvPr/>
        </p:nvSpPr>
        <p:spPr>
          <a:xfrm>
            <a:off x="495300" y="25720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$ docker stop demo-work2-2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CDABA-DCA3-6E81-489E-8B2D0974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" y="1249226"/>
            <a:ext cx="8153400" cy="1266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7C520-AC73-6312-DEB3-3D10AC40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0" y="2988423"/>
            <a:ext cx="8153400" cy="1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SplitBrain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dirty="0" smtClean="0"/>
              <a:t>Остановка </a:t>
            </a:r>
            <a:r>
              <a:rPr lang="en-US" dirty="0" err="1" smtClean="0"/>
              <a:t>Patroni</a:t>
            </a:r>
            <a:r>
              <a:rPr lang="en-US" dirty="0" smtClean="0"/>
              <a:t> </a:t>
            </a:r>
            <a:r>
              <a:rPr lang="ru-RU" dirty="0" smtClean="0"/>
              <a:t>на узле </a:t>
            </a:r>
            <a:r>
              <a:rPr lang="en-US" dirty="0" smtClean="0"/>
              <a:t>Standby</a:t>
            </a:r>
            <a:endParaRPr lang="ru-RU" dirty="0" smtClean="0"/>
          </a:p>
          <a:p>
            <a:pPr marL="133350" indent="0">
              <a:buNone/>
            </a:pPr>
            <a:r>
              <a:rPr lang="ru-RU" dirty="0" smtClean="0"/>
              <a:t>Создание на </a:t>
            </a:r>
            <a:r>
              <a:rPr lang="en-US" dirty="0" smtClean="0"/>
              <a:t>Standby</a:t>
            </a:r>
            <a:r>
              <a:rPr lang="ru-RU" dirty="0" smtClean="0"/>
              <a:t> таблицы</a:t>
            </a:r>
          </a:p>
          <a:p>
            <a:pPr marL="133350" indent="0">
              <a:buNone/>
            </a:pPr>
            <a:r>
              <a:rPr lang="ru-RU" dirty="0" smtClean="0"/>
              <a:t>Включение </a:t>
            </a:r>
            <a:r>
              <a:rPr lang="en-US" dirty="0" err="1"/>
              <a:t>Patroni</a:t>
            </a:r>
            <a:r>
              <a:rPr lang="en-US" dirty="0"/>
              <a:t> </a:t>
            </a:r>
            <a:r>
              <a:rPr lang="ru-RU" dirty="0"/>
              <a:t>на узле </a:t>
            </a:r>
            <a:r>
              <a:rPr lang="en-US" dirty="0" smtClean="0"/>
              <a:t>Standby</a:t>
            </a:r>
            <a:endParaRPr lang="ru-RU" dirty="0" smtClean="0"/>
          </a:p>
          <a:p>
            <a:pPr marL="133350" indent="0">
              <a:buNone/>
            </a:pPr>
            <a:r>
              <a:rPr lang="ru-RU" dirty="0" smtClean="0"/>
              <a:t>Должно быть автоматическое восстановление. Таблица удалена.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8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650958306"/>
              </p:ext>
            </p:extLst>
          </p:nvPr>
        </p:nvGraphicFramePr>
        <p:xfrm>
          <a:off x="952500" y="1544194"/>
          <a:ext cx="7239000" cy="729976"/>
        </p:xfrm>
        <a:graphic>
          <a:graphicData uri="http://schemas.openxmlformats.org/drawingml/2006/table">
            <a:tbl>
              <a:tblPr>
                <a:noFill/>
                <a:tableStyleId>{8C1709CD-B387-4830-93DD-70A4EEFA8435}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Планирую использовать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Citus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наработке опыта работы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шардированием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Планирую освоить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Vagrant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+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Swarm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" sz="3000" dirty="0"/>
            </a:br>
            <a:r>
              <a:rPr lang="ru-RU" sz="1800" dirty="0"/>
              <a:t>Создание и тестирование высоконагруженного, отказоустойчивого кластера </a:t>
            </a:r>
            <a:r>
              <a:rPr lang="ru-RU" sz="1800" dirty="0" err="1"/>
              <a:t>PostgreSQL</a:t>
            </a:r>
            <a:r>
              <a:rPr lang="ru-RU" sz="1800" dirty="0"/>
              <a:t> на базе </a:t>
            </a:r>
            <a:r>
              <a:rPr lang="ru-RU" sz="1800" dirty="0" err="1"/>
              <a:t>Patroni</a:t>
            </a:r>
            <a:r>
              <a:rPr lang="ru-RU" sz="1800" dirty="0"/>
              <a:t> в Яндекс облаке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Ананьев Дмитрий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Архитектор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МТС </a:t>
            </a:r>
            <a:r>
              <a:rPr lang="ru" sz="1400" dirty="0" smtClean="0"/>
              <a:t>Диджитал</a:t>
            </a:r>
            <a:endParaRPr dirty="0"/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4B7DC4-4E3D-314D-6DDE-9FFBB7FE4258}"/>
              </a:ext>
            </a:extLst>
          </p:cNvPr>
          <p:cNvPicPr preferRelativeResize="0"/>
          <p:nvPr/>
        </p:nvPicPr>
        <p:blipFill>
          <a:blip r:embed="rId3"/>
          <a:srcRect l="2589" r="2589"/>
          <a:stretch/>
        </p:blipFill>
        <p:spPr>
          <a:xfrm>
            <a:off x="891213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004109405"/>
              </p:ext>
            </p:extLst>
          </p:nvPr>
        </p:nvGraphicFramePr>
        <p:xfrm>
          <a:off x="952500" y="1708117"/>
          <a:ext cx="7239000" cy="1958220"/>
        </p:xfrm>
        <a:graphic>
          <a:graphicData uri="http://schemas.openxmlformats.org/drawingml/2006/table">
            <a:tbl>
              <a:tblPr>
                <a:noFill/>
                <a:tableStyleId>{8C1709CD-B387-4830-93DD-70A4EEFA8435}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Приобрести основные навыки работы с инструментарием кластера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собственную 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недорогую инфраструктуру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экспериментов с кластером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доступную из любой точки (в ЯО)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общую теоретическую часть кластера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HA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Proxy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ECTD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технологии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связанные с кластером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741625" y="720512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95683894"/>
              </p:ext>
            </p:extLst>
          </p:nvPr>
        </p:nvGraphicFramePr>
        <p:xfrm>
          <a:off x="952500" y="1544194"/>
          <a:ext cx="7239000" cy="2999182"/>
        </p:xfrm>
        <a:graphic>
          <a:graphicData uri="http://schemas.openxmlformats.org/drawingml/2006/table">
            <a:tbl>
              <a:tblPr>
                <a:noFill/>
                <a:tableStyleId>{8C1709CD-B387-4830-93DD-70A4EEFA8435}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кластер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Яндекс облаке на одной ВМ на базе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Swarm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чтобы иметь возможность масштабировать на несколько ВМ. </a:t>
                      </a:r>
                      <a:endParaRPr lang="en-US"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Заряжай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. Тестируем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 +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Zookeeper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 кластер (Часть первая)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Заряжай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. Тестируем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 +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Zookeeper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 кластер (Часть вторая)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удалось настроить сервис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DockerSwarm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кластер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наиболее простым способом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Создание масштабируемой и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высокодоступной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 системы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Postgres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 с помощью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Patroni</a:t>
                      </a:r>
                      <a:r>
                        <a:rPr lang="ru-RU" sz="1200" dirty="0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 3.0 и </a:t>
                      </a:r>
                      <a:r>
                        <a:rPr lang="ru-RU" sz="1200" dirty="0" err="1"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Citus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Протестировать кластер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переключением, отключением </a:t>
                      </a: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Протестировать кластер под небольшой нагрузкой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1925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Загрузить на кластер тестовую БД и поработать с ней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008007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name="adj1" fmla="val -20075"/>
              <a:gd name="adj2" fmla="val 76031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414093848"/>
              </p:ext>
            </p:extLst>
          </p:nvPr>
        </p:nvGraphicFramePr>
        <p:xfrm>
          <a:off x="952500" y="1227892"/>
          <a:ext cx="7239000" cy="1079280"/>
        </p:xfrm>
        <a:graphic>
          <a:graphicData uri="http://schemas.openxmlformats.org/drawingml/2006/table">
            <a:tbl>
              <a:tblPr>
                <a:noFill/>
                <a:tableStyleId>{8C1709CD-B387-4830-93DD-70A4EEFA8435}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Compose,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Portainer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Docker Swarm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Patroni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Citus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PostgreSQL, HA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Proxy,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GitHub,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DockerHub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62300" y="3915608"/>
            <a:ext cx="3229200" cy="5349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Proxy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549" y="1230861"/>
            <a:ext cx="80005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ru-RU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ерверное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программное обеспечение для обеспечения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2" tooltip="Высокая доступность"/>
              </a:rPr>
              <a:t>высокой доступности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и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3" tooltip="Балансировка нагрузки"/>
              </a:rPr>
              <a:t>балансировки нагрузки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для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4" tooltip="Transmission Control Protocol"/>
              </a:rPr>
              <a:t>TCP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- и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5" tooltip="Hypertext Transfer Protocol"/>
              </a:rPr>
              <a:t>HTTP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-приложений посредством распределения входящих запросов на несколько обслуживающих серверов.</a:t>
            </a:r>
            <a:r>
              <a:rPr lang="ru-RU" baseline="30000" dirty="0">
                <a:solidFill>
                  <a:srgbClr val="0645AD"/>
                </a:solidFill>
                <a:latin typeface="Arial" panose="020B0604020202020204" pitchFamily="34" charset="0"/>
                <a:hlinkClick r:id="rId6"/>
              </a:rPr>
              <a:t>[1]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Программа написана на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7" tooltip="Си (язык программирования)"/>
              </a:rPr>
              <a:t>C</a:t>
            </a:r>
            <a:r>
              <a:rPr lang="ru-RU" baseline="30000" dirty="0">
                <a:solidFill>
                  <a:srgbClr val="0645AD"/>
                </a:solidFill>
                <a:latin typeface="Arial" panose="020B0604020202020204" pitchFamily="34" charset="0"/>
                <a:hlinkClick r:id="rId8"/>
              </a:rPr>
              <a:t>[2</a:t>
            </a:r>
            <a:r>
              <a:rPr lang="ru-RU" baseline="30000" dirty="0" smtClean="0">
                <a:solidFill>
                  <a:srgbClr val="0645AD"/>
                </a:solidFill>
                <a:latin typeface="Arial" panose="020B0604020202020204" pitchFamily="34" charset="0"/>
                <a:hlinkClick r:id="rId8"/>
              </a:rPr>
              <a:t>]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 err="1" smtClean="0"/>
              <a:t>HAProxy</a:t>
            </a:r>
            <a:r>
              <a:rPr lang="ru-RU" dirty="0" smtClean="0"/>
              <a:t> </a:t>
            </a:r>
            <a:r>
              <a:rPr lang="ru-RU" dirty="0"/>
              <a:t>- это бесплатное, очень быстрое и надежное решение для обратного прокси-сервера</a:t>
            </a:r>
            <a:r>
              <a:rPr lang="ru-RU" dirty="0"/>
              <a:t>, </a:t>
            </a:r>
            <a:r>
              <a:rPr lang="ru-RU" dirty="0">
                <a:hlinkClick r:id="rId9"/>
              </a:rPr>
              <a:t>балансировки нагрузки</a:t>
            </a:r>
            <a:r>
              <a:rPr lang="ru-RU" dirty="0"/>
              <a:t> и </a:t>
            </a:r>
            <a:r>
              <a:rPr lang="ru-RU" dirty="0" err="1"/>
              <a:t>проксирования</a:t>
            </a:r>
            <a:r>
              <a:rPr lang="ru-RU" dirty="0"/>
              <a:t> для приложений на основе TCP и HTTP. Он особенно подходит для веб-сайтов с очень высоким трафиком и поддерживает значительную часть самых посещаемых сайтов в мире. С годами он стал де-факто стандартным </a:t>
            </a:r>
            <a:r>
              <a:rPr lang="ru-RU" dirty="0" err="1"/>
              <a:t>балансировщиком</a:t>
            </a:r>
            <a:r>
              <a:rPr lang="ru-RU" dirty="0"/>
              <a:t> нагрузки с открытым исходным кодом, теперь поставляется с большинством основных дистрибутивов </a:t>
            </a:r>
            <a:r>
              <a:rPr lang="ru-RU" dirty="0" err="1"/>
              <a:t>Linux</a:t>
            </a:r>
            <a:r>
              <a:rPr lang="ru-RU" dirty="0"/>
              <a:t> и часто развертывается по умолчанию на облачных платформах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5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D0543-3E05-DF33-B9A3-A294DB35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Citus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E698B-D428-445D-0533-5511F215DE3F}"/>
              </a:ext>
            </a:extLst>
          </p:cNvPr>
          <p:cNvSpPr txBox="1"/>
          <p:nvPr/>
        </p:nvSpPr>
        <p:spPr>
          <a:xfrm>
            <a:off x="500550" y="1059270"/>
            <a:ext cx="83213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 smtClean="0"/>
              <a:t>Citus</a:t>
            </a:r>
            <a:r>
              <a:rPr lang="ru-RU" dirty="0" smtClean="0"/>
              <a:t> </a:t>
            </a:r>
            <a:r>
              <a:rPr lang="ru-RU" dirty="0"/>
              <a:t>горизонтально масштабирует </a:t>
            </a:r>
            <a:r>
              <a:rPr lang="ru-RU" dirty="0" err="1"/>
              <a:t>PostgreSQL</a:t>
            </a:r>
            <a:r>
              <a:rPr lang="ru-RU" dirty="0"/>
              <a:t> на нескольких компьютерах, используя сегментирование и репликацию. Его механизм запросов распараллеливает входящие SQL-запросы на этих серверах, чтобы обеспечить человеку ответы в режиме реального времени (менее секунды) на </a:t>
            </a:r>
            <a:r>
              <a:rPr lang="ru-RU" dirty="0" smtClean="0"/>
              <a:t>больших наборах </a:t>
            </a:r>
            <a:r>
              <a:rPr lang="ru-RU" dirty="0"/>
              <a:t>данных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Citus</a:t>
            </a:r>
            <a:r>
              <a:rPr lang="ru-RU" dirty="0" smtClean="0"/>
              <a:t> </a:t>
            </a:r>
            <a:r>
              <a:rPr lang="ru-RU" dirty="0"/>
              <a:t>- это, по сути, беспроблемный </a:t>
            </a:r>
            <a:r>
              <a:rPr lang="ru-RU" dirty="0" err="1"/>
              <a:t>Postgres</a:t>
            </a:r>
            <a:r>
              <a:rPr lang="ru-RU" dirty="0"/>
              <a:t>, созданный для масштабирования. Это расширение для </a:t>
            </a:r>
            <a:r>
              <a:rPr lang="ru-RU" dirty="0" err="1"/>
              <a:t>Postgres</a:t>
            </a:r>
            <a:r>
              <a:rPr lang="ru-RU" dirty="0"/>
              <a:t>, которое распределяет данные и запросы в кластере из нескольких компьютеров. В качестве расширения (а не </a:t>
            </a:r>
            <a:r>
              <a:rPr lang="ru-RU" dirty="0" err="1"/>
              <a:t>форка</a:t>
            </a:r>
            <a:r>
              <a:rPr lang="ru-RU" dirty="0"/>
              <a:t>) </a:t>
            </a:r>
            <a:r>
              <a:rPr lang="ru-RU" dirty="0" err="1"/>
              <a:t>Citus</a:t>
            </a:r>
            <a:r>
              <a:rPr lang="ru-RU" dirty="0"/>
              <a:t> поддерживает новые версии </a:t>
            </a:r>
            <a:r>
              <a:rPr lang="ru-RU" dirty="0" err="1"/>
              <a:t>PostgreSQL</a:t>
            </a:r>
            <a:r>
              <a:rPr lang="ru-RU" dirty="0"/>
              <a:t>, позволяя пользователям извлекать выгоду из новых функций, сохраняя совместимость с существующими инструментами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7133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612</Words>
  <Application>Microsoft Office PowerPoint</Application>
  <PresentationFormat>Экран (16:9)</PresentationFormat>
  <Paragraphs>93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Helvetica Neue</vt:lpstr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 слышно?</vt:lpstr>
      <vt:lpstr>Защита проекта Тема:  Создание и тестирование высоконагруженного, отказоустойчивого кластера PostgreSQL на базе Patroni в Яндекс облаке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HA Proxy</vt:lpstr>
      <vt:lpstr>Citus</vt:lpstr>
      <vt:lpstr>Patroni</vt:lpstr>
      <vt:lpstr>etcd</vt:lpstr>
      <vt:lpstr>Презентация PowerPoint</vt:lpstr>
      <vt:lpstr>Архитектура  проекта  </vt:lpstr>
      <vt:lpstr>Что получилось</vt:lpstr>
      <vt:lpstr>Switchover / ручное переключение /</vt:lpstr>
      <vt:lpstr>Переключение на ходу</vt:lpstr>
      <vt:lpstr>Failover отключением контейнера</vt:lpstr>
      <vt:lpstr>SplitBrain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cp:lastModifiedBy>Dmitry An</cp:lastModifiedBy>
  <cp:revision>26</cp:revision>
  <dcterms:modified xsi:type="dcterms:W3CDTF">2024-02-19T17:12:05Z</dcterms:modified>
</cp:coreProperties>
</file>