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7033"/>
    <a:srgbClr val="990099"/>
    <a:srgbClr val="CC0099"/>
    <a:srgbClr val="FE9202"/>
    <a:srgbClr val="6C1A00"/>
    <a:srgbClr val="00AACC"/>
    <a:srgbClr val="5EEC3C"/>
    <a:srgbClr val="1D3A00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0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9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9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8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63986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3388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441020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dimamalameh21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4560" y="1350110"/>
            <a:ext cx="5650085" cy="1374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182570"/>
            <a:ext cx="5191970" cy="610820"/>
          </a:xfrm>
        </p:spPr>
        <p:txBody>
          <a:bodyPr>
            <a:normAutofit/>
          </a:bodyPr>
          <a:lstStyle/>
          <a:p>
            <a:r>
              <a:rPr lang="en-US" sz="1600" dirty="0"/>
              <a:t>Presented by: Eng. Dima F. Alameh (Computer and Communications Engineer)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AC7511A-F124-9DF9-652E-7FA77DD1AB4A}"/>
              </a:ext>
            </a:extLst>
          </p:cNvPr>
          <p:cNvSpPr txBox="1">
            <a:spLocks/>
          </p:cNvSpPr>
          <p:nvPr/>
        </p:nvSpPr>
        <p:spPr>
          <a:xfrm>
            <a:off x="296260" y="586585"/>
            <a:ext cx="6260905" cy="106893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329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4600" b="1" dirty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Best Practices for Organizations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5DC18-79EE-288E-D951-3122BB19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75" y="1960930"/>
            <a:ext cx="702443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1.  Conduct regular phishing simulations.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/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2.  Provide continuous training for employees.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/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3.  Implement email filtering solutions.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/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4.  Have an incident response plan.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852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AC7511A-F124-9DF9-652E-7FA77DD1AB4A}"/>
              </a:ext>
            </a:extLst>
          </p:cNvPr>
          <p:cNvSpPr txBox="1">
            <a:spLocks/>
          </p:cNvSpPr>
          <p:nvPr/>
        </p:nvSpPr>
        <p:spPr>
          <a:xfrm>
            <a:off x="143555" y="477685"/>
            <a:ext cx="6260905" cy="9162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329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600" b="1" dirty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Quiz: Test Your Knowledge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5DC18-79EE-288E-D951-3122BB19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820" y="1808225"/>
            <a:ext cx="3054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/>
              <a:t>Q2: What is vishing?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sz="2000" dirty="0"/>
            </a:br>
            <a:r>
              <a:rPr lang="en-US" sz="2000" dirty="0"/>
              <a:t>a. Phishing via phone</a:t>
            </a:r>
            <a:br>
              <a:rPr lang="en-US" sz="2000" dirty="0"/>
            </a:br>
            <a:r>
              <a:rPr lang="en-US" sz="2000" dirty="0"/>
              <a:t>b. SMS phishing</a:t>
            </a:r>
            <a:br>
              <a:rPr lang="en-US" sz="2000" dirty="0"/>
            </a:br>
            <a:r>
              <a:rPr lang="en-US" sz="2000" dirty="0"/>
              <a:t>c. Fake websites</a:t>
            </a: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574D-8B62-8D76-F96F-7DECBE3BC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84" y="1808225"/>
            <a:ext cx="3054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/>
              <a:t>Q1</a:t>
            </a:r>
            <a:r>
              <a:rPr lang="en-US" sz="2000" dirty="0"/>
              <a:t>: </a:t>
            </a:r>
            <a:r>
              <a:rPr lang="en-US" sz="2000" b="1" dirty="0"/>
              <a:t>Which is a sign of a phishing email?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sz="2000" dirty="0"/>
            </a:br>
            <a:r>
              <a:rPr lang="en-US" sz="2000" dirty="0"/>
              <a:t>a. Personalized greeting</a:t>
            </a:r>
            <a:br>
              <a:rPr lang="en-US" sz="2000" dirty="0"/>
            </a:br>
            <a:r>
              <a:rPr lang="en-US" sz="2000" dirty="0"/>
              <a:t>b. Suspicious link</a:t>
            </a:r>
            <a:br>
              <a:rPr lang="en-US" sz="2000" dirty="0"/>
            </a:br>
            <a:r>
              <a:rPr lang="en-US" sz="2000" dirty="0"/>
              <a:t>c. Official logo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074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AC7511A-F124-9DF9-652E-7FA77DD1AB4A}"/>
              </a:ext>
            </a:extLst>
          </p:cNvPr>
          <p:cNvSpPr txBox="1">
            <a:spLocks/>
          </p:cNvSpPr>
          <p:nvPr/>
        </p:nvSpPr>
        <p:spPr>
          <a:xfrm>
            <a:off x="601670" y="-24234"/>
            <a:ext cx="4581150" cy="12216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329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600" b="1" dirty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2D68845-52B0-DD2C-2108-227347F7A8C3}"/>
              </a:ext>
            </a:extLst>
          </p:cNvPr>
          <p:cNvSpPr txBox="1">
            <a:spLocks/>
          </p:cNvSpPr>
          <p:nvPr/>
        </p:nvSpPr>
        <p:spPr>
          <a:xfrm>
            <a:off x="528053" y="1808225"/>
            <a:ext cx="6639931" cy="12216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Think before you click!</a:t>
            </a:r>
          </a:p>
          <a:p>
            <a:r>
              <a:rPr lang="en-US" sz="2000" dirty="0"/>
              <a:t>Report suspicious emails or calls to your IT/security team.</a:t>
            </a:r>
          </a:p>
          <a:p>
            <a:r>
              <a:rPr lang="en-US" sz="2000" dirty="0"/>
              <a:t>Stay vigilant and informed.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917D5C-84B6-77E2-0386-E353808FD52B}"/>
              </a:ext>
            </a:extLst>
          </p:cNvPr>
          <p:cNvSpPr txBox="1">
            <a:spLocks/>
          </p:cNvSpPr>
          <p:nvPr/>
        </p:nvSpPr>
        <p:spPr>
          <a:xfrm>
            <a:off x="528053" y="1197407"/>
            <a:ext cx="2748690" cy="763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Key Takeaways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858DA53-7ABD-6144-597F-1439BCEF5186}"/>
              </a:ext>
            </a:extLst>
          </p:cNvPr>
          <p:cNvSpPr txBox="1">
            <a:spLocks/>
          </p:cNvSpPr>
          <p:nvPr/>
        </p:nvSpPr>
        <p:spPr>
          <a:xfrm>
            <a:off x="465891" y="3182568"/>
            <a:ext cx="3342583" cy="763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Contact Information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502ADEA-BE01-AE15-7BCF-270D23DD4A20}"/>
              </a:ext>
            </a:extLst>
          </p:cNvPr>
          <p:cNvSpPr txBox="1">
            <a:spLocks/>
          </p:cNvSpPr>
          <p:nvPr/>
        </p:nvSpPr>
        <p:spPr>
          <a:xfrm>
            <a:off x="601670" y="3742712"/>
            <a:ext cx="5248889" cy="9925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2278CD7-1AD3-77F8-C086-392FE80FECF0}"/>
              </a:ext>
            </a:extLst>
          </p:cNvPr>
          <p:cNvSpPr txBox="1">
            <a:spLocks/>
          </p:cNvSpPr>
          <p:nvPr/>
        </p:nvSpPr>
        <p:spPr>
          <a:xfrm>
            <a:off x="528052" y="3777835"/>
            <a:ext cx="6639931" cy="12216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If you have questions, reach out to:</a:t>
            </a:r>
          </a:p>
          <a:p>
            <a:pPr lvl="1"/>
            <a:r>
              <a:rPr lang="en-US" sz="1600" dirty="0"/>
              <a:t>Email: </a:t>
            </a:r>
            <a:r>
              <a:rPr lang="en-US" sz="1600" dirty="0">
                <a:hlinkClick r:id="rId3"/>
              </a:rPr>
              <a:t>dimamalameh21@gmail.com</a:t>
            </a:r>
            <a:endParaRPr lang="en-US" sz="1600" dirty="0"/>
          </a:p>
          <a:p>
            <a:pPr lvl="1"/>
            <a:r>
              <a:rPr lang="en-US" sz="1600" dirty="0"/>
              <a:t>Phone Number: +961 71 942 437</a:t>
            </a:r>
          </a:p>
        </p:txBody>
      </p:sp>
    </p:spTree>
    <p:extLst>
      <p:ext uri="{BB962C8B-B14F-4D97-AF65-F5344CB8AC3E}">
        <p14:creationId xmlns:p14="http://schemas.microsoft.com/office/powerpoint/2010/main" val="269235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AC7511A-F124-9DF9-652E-7FA77DD1AB4A}"/>
              </a:ext>
            </a:extLst>
          </p:cNvPr>
          <p:cNvSpPr txBox="1">
            <a:spLocks/>
          </p:cNvSpPr>
          <p:nvPr/>
        </p:nvSpPr>
        <p:spPr>
          <a:xfrm>
            <a:off x="907080" y="2113635"/>
            <a:ext cx="6719019" cy="1679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 FOR YOUR ATTENTION!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502ADEA-BE01-AE15-7BCF-270D23DD4A20}"/>
              </a:ext>
            </a:extLst>
          </p:cNvPr>
          <p:cNvSpPr txBox="1">
            <a:spLocks/>
          </p:cNvSpPr>
          <p:nvPr/>
        </p:nvSpPr>
        <p:spPr>
          <a:xfrm>
            <a:off x="601670" y="3742712"/>
            <a:ext cx="5248889" cy="9925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607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33880"/>
            <a:ext cx="5658320" cy="10428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Phishing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Types of Phishing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Flags of a Phishing 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Protect Yourself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Phishing Websites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Engineering Tactics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Study: Real-Life Phishing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Practices for Organizations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Quiz: Test Your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28470"/>
            <a:ext cx="6252670" cy="763525"/>
          </a:xfrm>
        </p:spPr>
        <p:txBody>
          <a:bodyPr>
            <a:normAutofit/>
          </a:bodyPr>
          <a:lstStyle/>
          <a:p>
            <a:r>
              <a:rPr lang="en-US" b="1" dirty="0"/>
              <a:t>Introduction to Phishing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891995"/>
            <a:ext cx="6252670" cy="763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What is Phishing?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A1300F-EFD9-8C3D-C0CC-BE494BFE3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70" y="1502815"/>
            <a:ext cx="626090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cyberattack where attackers trick victims into providing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Common forms: emails, fake websites, SMS, or phone calls.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A078B1E-D01A-416F-6426-54E3A6B1FCA7}"/>
              </a:ext>
            </a:extLst>
          </p:cNvPr>
          <p:cNvSpPr txBox="1">
            <a:spLocks/>
          </p:cNvSpPr>
          <p:nvPr/>
        </p:nvSpPr>
        <p:spPr>
          <a:xfrm>
            <a:off x="296260" y="3070535"/>
            <a:ext cx="4733855" cy="76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 Why is Phishing Dangerous?</a:t>
            </a:r>
            <a:endParaRPr lang="en-US" sz="16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244BBE7-141B-7013-47A8-FD5B9B76D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70" y="3590963"/>
            <a:ext cx="62609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Theft of personal data, financial loss, and identity theft.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552" y="586585"/>
            <a:ext cx="8076896" cy="1068935"/>
          </a:xfrm>
        </p:spPr>
        <p:txBody>
          <a:bodyPr>
            <a:normAutofit/>
          </a:bodyPr>
          <a:lstStyle/>
          <a:p>
            <a:r>
              <a:rPr lang="en-US" b="1" dirty="0"/>
              <a:t>Common Types of Phishing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6260" y="1655519"/>
            <a:ext cx="8314188" cy="2901395"/>
          </a:xfrm>
        </p:spPr>
        <p:txBody>
          <a:bodyPr>
            <a:norm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0" dirty="0"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Email Phishing: </a:t>
            </a:r>
            <a:r>
              <a:rPr lang="en-US" altLang="en-US" sz="1800" b="0" dirty="0">
                <a:latin typeface="Arial" panose="020B0604020202020204" pitchFamily="34" charset="0"/>
              </a:rPr>
              <a:t>Fake emails pretending to be from legitimate companies.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0" dirty="0"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Spear Phishing: </a:t>
            </a:r>
            <a:r>
              <a:rPr lang="en-US" altLang="en-US" sz="1800" b="0" dirty="0">
                <a:latin typeface="Arial" panose="020B0604020202020204" pitchFamily="34" charset="0"/>
              </a:rPr>
              <a:t>Targeted attacks on specific individuals or companies.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0" dirty="0"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Smishing:</a:t>
            </a:r>
            <a:r>
              <a:rPr lang="en-US" altLang="en-US" sz="1800" b="0" dirty="0">
                <a:latin typeface="Arial" panose="020B0604020202020204" pitchFamily="34" charset="0"/>
              </a:rPr>
              <a:t> Phishing through SMS.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0" dirty="0"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Vishing:</a:t>
            </a:r>
            <a:r>
              <a:rPr lang="en-US" altLang="en-US" sz="1800" b="0" dirty="0">
                <a:latin typeface="Arial" panose="020B0604020202020204" pitchFamily="34" charset="0"/>
              </a:rPr>
              <a:t> Voice phishing via phone calls.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0" dirty="0"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Clone Phishing: </a:t>
            </a:r>
            <a:r>
              <a:rPr lang="en-US" altLang="en-US" sz="1800" b="0" dirty="0">
                <a:latin typeface="Arial" panose="020B0604020202020204" pitchFamily="34" charset="0"/>
              </a:rPr>
              <a:t>Duplicating legitimate emails with malicious links</a:t>
            </a:r>
            <a:endParaRPr lang="en-US" sz="18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AC7511A-F124-9DF9-652E-7FA77DD1AB4A}"/>
              </a:ext>
            </a:extLst>
          </p:cNvPr>
          <p:cNvSpPr txBox="1">
            <a:spLocks/>
          </p:cNvSpPr>
          <p:nvPr/>
        </p:nvSpPr>
        <p:spPr>
          <a:xfrm>
            <a:off x="143555" y="891995"/>
            <a:ext cx="5946345" cy="91623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Red Flags of a Phishing Email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0B664E-8404-7B9A-FDF1-548DD6DD4539}"/>
              </a:ext>
            </a:extLst>
          </p:cNvPr>
          <p:cNvSpPr txBox="1">
            <a:spLocks/>
          </p:cNvSpPr>
          <p:nvPr/>
        </p:nvSpPr>
        <p:spPr>
          <a:xfrm>
            <a:off x="296260" y="1821409"/>
            <a:ext cx="8314188" cy="29013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b="1" dirty="0">
                <a:latin typeface="Arial" panose="020B0604020202020204" pitchFamily="34" charset="0"/>
              </a:rPr>
              <a:t>Generic Greetings: </a:t>
            </a:r>
            <a:r>
              <a:rPr lang="en-US" sz="1800" dirty="0">
                <a:latin typeface="Arial" panose="020B0604020202020204" pitchFamily="34" charset="0"/>
              </a:rPr>
              <a:t>"Dear Customer/User" instead of your name.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</a:rPr>
              <a:t>Urgent Language: </a:t>
            </a:r>
            <a:r>
              <a:rPr lang="en-US" sz="1800" dirty="0">
                <a:latin typeface="Arial" panose="020B0604020202020204" pitchFamily="34" charset="0"/>
              </a:rPr>
              <a:t>“Act now to avoid account suspension!”.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</a:rPr>
              <a:t>Suspicious Links: </a:t>
            </a:r>
            <a:r>
              <a:rPr lang="en-US" sz="1800" dirty="0">
                <a:latin typeface="Arial" panose="020B0604020202020204" pitchFamily="34" charset="0"/>
              </a:rPr>
              <a:t>Hover over links to check the actual URL.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Attachments:</a:t>
            </a:r>
            <a:r>
              <a:rPr lang="en-US" altLang="en-US" sz="1800" dirty="0">
                <a:latin typeface="Arial" panose="020B0604020202020204" pitchFamily="34" charset="0"/>
              </a:rPr>
              <a:t> Unexpected files like .exe, .zip, or .docm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</a:rPr>
              <a:t>Spoofed Email Address: </a:t>
            </a:r>
            <a:r>
              <a:rPr lang="en-US" sz="1800" dirty="0">
                <a:latin typeface="Arial" panose="020B0604020202020204" pitchFamily="34" charset="0"/>
              </a:rPr>
              <a:t>Slightly altered domains (e.g., @paypa1.com).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AC7511A-F124-9DF9-652E-7FA77DD1AB4A}"/>
              </a:ext>
            </a:extLst>
          </p:cNvPr>
          <p:cNvSpPr txBox="1">
            <a:spLocks/>
          </p:cNvSpPr>
          <p:nvPr/>
        </p:nvSpPr>
        <p:spPr>
          <a:xfrm>
            <a:off x="143555" y="891995"/>
            <a:ext cx="594634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to Protect Yourself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0B664E-8404-7B9A-FDF1-548DD6DD4539}"/>
              </a:ext>
            </a:extLst>
          </p:cNvPr>
          <p:cNvSpPr txBox="1">
            <a:spLocks/>
          </p:cNvSpPr>
          <p:nvPr/>
        </p:nvSpPr>
        <p:spPr>
          <a:xfrm>
            <a:off x="296260" y="1821409"/>
            <a:ext cx="8314188" cy="29013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b="1" dirty="0"/>
              <a:t>Verify the Source</a:t>
            </a:r>
            <a:r>
              <a:rPr lang="en-US" sz="1800" dirty="0"/>
              <a:t>: Double-check sender details and website URLs.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 </a:t>
            </a:r>
            <a:r>
              <a:rPr lang="en-US" sz="1800" b="1" dirty="0"/>
              <a:t>Avoid Clicking Links</a:t>
            </a:r>
            <a:r>
              <a:rPr lang="en-US" sz="1800" dirty="0"/>
              <a:t>: Navigate directly to official websites.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 </a:t>
            </a:r>
            <a:r>
              <a:rPr lang="en-US" sz="1800" b="1" dirty="0"/>
              <a:t>Use Strong Passwords</a:t>
            </a:r>
            <a:r>
              <a:rPr lang="en-US" sz="1800" dirty="0"/>
              <a:t>: Unique passwords for each account.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 </a:t>
            </a:r>
            <a:r>
              <a:rPr lang="en-US" sz="1800" b="1" dirty="0"/>
              <a:t>Enable Multi-Factor Authentication (MFA)</a:t>
            </a:r>
            <a:r>
              <a:rPr lang="en-US" sz="1800" dirty="0"/>
              <a:t>: Adds an extra layer of security.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b="1" dirty="0"/>
              <a:t>Stay Informed</a:t>
            </a:r>
            <a:r>
              <a:rPr lang="en-US" sz="1800" dirty="0"/>
              <a:t>: Regular training and updates on phishing tactics.</a:t>
            </a:r>
          </a:p>
        </p:txBody>
      </p:sp>
    </p:spTree>
    <p:extLst>
      <p:ext uri="{BB962C8B-B14F-4D97-AF65-F5344CB8AC3E}">
        <p14:creationId xmlns:p14="http://schemas.microsoft.com/office/powerpoint/2010/main" val="386159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AC7511A-F124-9DF9-652E-7FA77DD1AB4A}"/>
              </a:ext>
            </a:extLst>
          </p:cNvPr>
          <p:cNvSpPr txBox="1">
            <a:spLocks/>
          </p:cNvSpPr>
          <p:nvPr/>
        </p:nvSpPr>
        <p:spPr>
          <a:xfrm>
            <a:off x="143555" y="586585"/>
            <a:ext cx="5946345" cy="76352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329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7600" b="1" dirty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Phishing Websites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AC8C09C-2E77-B225-2A6D-747F75C27CDA}"/>
              </a:ext>
            </a:extLst>
          </p:cNvPr>
          <p:cNvSpPr txBox="1">
            <a:spLocks/>
          </p:cNvSpPr>
          <p:nvPr/>
        </p:nvSpPr>
        <p:spPr>
          <a:xfrm>
            <a:off x="448965" y="1539883"/>
            <a:ext cx="6252670" cy="7635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How to Spot Them?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5DC18-79EE-288E-D951-3122BB19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70" y="2299994"/>
            <a:ext cx="671902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HTTPS vs. HTTP: Always look for secure connections (lock icon).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Poor Grammar/Design: Often low-quality or outdated.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Fake Login Pages: Verify before entering credentials</a:t>
            </a:r>
          </a:p>
        </p:txBody>
      </p:sp>
    </p:spTree>
    <p:extLst>
      <p:ext uri="{BB962C8B-B14F-4D97-AF65-F5344CB8AC3E}">
        <p14:creationId xmlns:p14="http://schemas.microsoft.com/office/powerpoint/2010/main" val="388617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AC7511A-F124-9DF9-652E-7FA77DD1AB4A}"/>
              </a:ext>
            </a:extLst>
          </p:cNvPr>
          <p:cNvSpPr txBox="1">
            <a:spLocks/>
          </p:cNvSpPr>
          <p:nvPr/>
        </p:nvSpPr>
        <p:spPr>
          <a:xfrm>
            <a:off x="296260" y="739290"/>
            <a:ext cx="5946345" cy="76352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329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7700" b="1" dirty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Social Engineering Tactics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5DC18-79EE-288E-D951-3122BB19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75" y="2039065"/>
            <a:ext cx="67190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 Exploits human psychology (trust, urgency, or fear).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Fake customer support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Posing as colleagues requesting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1290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AC7511A-F124-9DF9-652E-7FA77DD1AB4A}"/>
              </a:ext>
            </a:extLst>
          </p:cNvPr>
          <p:cNvSpPr txBox="1">
            <a:spLocks/>
          </p:cNvSpPr>
          <p:nvPr/>
        </p:nvSpPr>
        <p:spPr>
          <a:xfrm>
            <a:off x="143555" y="891995"/>
            <a:ext cx="6260905" cy="1068935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00329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4400" b="1" dirty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Case Study: Real-Life Phishing Attack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5DC18-79EE-288E-D951-3122BB19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70" y="2030187"/>
            <a:ext cx="702443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 </a:t>
            </a:r>
            <a:r>
              <a:rPr lang="en-US" sz="2000" b="1" dirty="0"/>
              <a:t>Incident</a:t>
            </a:r>
            <a:r>
              <a:rPr lang="en-US" sz="2000" dirty="0"/>
              <a:t>: A company lost $2M due to a phishing email.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 How it Happened</a:t>
            </a:r>
            <a:r>
              <a:rPr lang="en-US" sz="2000" dirty="0"/>
              <a:t>: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Employee clicked a fake invoice email. 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Malware installed, stealing login credentials. 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 </a:t>
            </a:r>
            <a:r>
              <a:rPr lang="en-US" sz="2000" b="1" dirty="0"/>
              <a:t>Lessons Learned</a:t>
            </a:r>
            <a:r>
              <a:rPr lang="en-US" sz="2000" dirty="0"/>
              <a:t>: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Importance of awareness and verification.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624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On-screen Show (16:9)</PresentationFormat>
  <Paragraphs>112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Phishing Awareness Training</vt:lpstr>
      <vt:lpstr>OUTLINE</vt:lpstr>
      <vt:lpstr>Introduction to Phishing </vt:lpstr>
      <vt:lpstr>Common Types of Phishing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2025-02-05T13:57:16Z</dcterms:modified>
</cp:coreProperties>
</file>