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5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9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39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2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45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8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34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39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accent1">
                <a:lumMod val="3000"/>
                <a:lumOff val="97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DB3A-E5FD-4F7A-9065-7D2F7C1490AE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95D1-AB6F-4932-8D26-55A8EAAB9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1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817" y="-1079924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Radix Sort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6726" y="1914906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Поразрядная сортировка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163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34973" y="0"/>
            <a:ext cx="2969654" cy="930834"/>
          </a:xfrm>
        </p:spPr>
        <p:txBody>
          <a:bodyPr/>
          <a:lstStyle/>
          <a:p>
            <a:pPr algn="ctr"/>
            <a:r>
              <a:rPr lang="ru-RU" dirty="0" smtClean="0"/>
              <a:t>Выво</a:t>
            </a:r>
            <a:r>
              <a:rPr lang="ru-RU" dirty="0"/>
              <a:t>д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168499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6000" dirty="0" smtClean="0">
                <a:solidFill>
                  <a:srgbClr val="92D050"/>
                </a:solidFill>
              </a:rPr>
              <a:t>+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2000" dirty="0" smtClean="0"/>
              <a:t>Хорошо работает для неотрицательных чисел</a:t>
            </a:r>
            <a:endParaRPr lang="ru-RU" sz="2000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662671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6000" dirty="0" smtClean="0">
                <a:solidFill>
                  <a:srgbClr val="FF0000"/>
                </a:solidFill>
              </a:rPr>
              <a:t>-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2000" dirty="0" smtClean="0"/>
              <a:t>Нельзя обобщить</a:t>
            </a:r>
          </a:p>
          <a:p>
            <a:r>
              <a:rPr lang="ru-RU" sz="2000" dirty="0" smtClean="0"/>
              <a:t>Нельзя оптимизировать с помощью встроенных типов данных</a:t>
            </a:r>
          </a:p>
          <a:p>
            <a:r>
              <a:rPr lang="ru-RU" sz="2000" dirty="0" smtClean="0"/>
              <a:t>Требуется дополнительная память</a:t>
            </a:r>
          </a:p>
          <a:p>
            <a:r>
              <a:rPr lang="ru-RU" sz="2000" smtClean="0"/>
              <a:t>Требуется алфавит/система </a:t>
            </a:r>
            <a:r>
              <a:rPr lang="ru-RU" sz="2000" dirty="0" smtClean="0"/>
              <a:t>счисления для типа входных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694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338" y="626817"/>
            <a:ext cx="5290556" cy="631065"/>
          </a:xfrm>
        </p:spPr>
        <p:txBody>
          <a:bodyPr/>
          <a:lstStyle/>
          <a:p>
            <a:r>
              <a:rPr lang="ru-RU" dirty="0" smtClean="0"/>
              <a:t>Историческая справка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41" y="626817"/>
            <a:ext cx="3381193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338" y="3486374"/>
            <a:ext cx="5422006" cy="1775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 smtClean="0"/>
              <a:t>Появление </a:t>
            </a:r>
            <a:r>
              <a:rPr lang="en-US" sz="2200" dirty="0" smtClean="0"/>
              <a:t>radix sort </a:t>
            </a:r>
            <a:r>
              <a:rPr lang="ru-RU" sz="2200" dirty="0" smtClean="0"/>
              <a:t>связывают с работами Германа Холлерита (</a:t>
            </a:r>
            <a:r>
              <a:rPr lang="en-US" sz="2200" dirty="0" smtClean="0"/>
              <a:t>Herman Hollerith</a:t>
            </a:r>
            <a:r>
              <a:rPr lang="ru-RU" sz="2200" dirty="0" smtClean="0"/>
              <a:t>) над счётными машинами (1887 год).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340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работы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dirty="0" smtClean="0"/>
              <a:t>Имеется входная последовательность элементов, известно максимальное количество разрядов (знаков). Последовательность разбивается на группы по разрядам (карманы). Варианты дальнейших действий:</a:t>
            </a:r>
            <a:br>
              <a:rPr lang="ru-RU" sz="2200" dirty="0" smtClean="0"/>
            </a:br>
            <a:r>
              <a:rPr lang="ru-RU" sz="2200" dirty="0" smtClean="0"/>
              <a:t>1) устойчивая сортировка </a:t>
            </a:r>
            <a:r>
              <a:rPr lang="ru-RU" sz="2200" dirty="0" err="1" smtClean="0"/>
              <a:t>подпоследовательностей</a:t>
            </a:r>
            <a:r>
              <a:rPr lang="ru-RU" sz="2200" dirty="0" smtClean="0"/>
              <a:t> (</a:t>
            </a:r>
            <a:r>
              <a:rPr lang="en-US" sz="2200" dirty="0" smtClean="0"/>
              <a:t>bucket sort, counting sort). </a:t>
            </a:r>
            <a:r>
              <a:rPr lang="ru-RU" sz="2200" dirty="0" smtClean="0"/>
              <a:t>Сборка в итоговую последовательность.</a:t>
            </a:r>
            <a:br>
              <a:rPr lang="ru-RU" sz="2200" dirty="0" smtClean="0"/>
            </a:br>
            <a:r>
              <a:rPr lang="ru-RU" sz="2200" dirty="0" smtClean="0"/>
              <a:t>2) элементы из карманов собираются в одну последовательность согласно порядку разрядов. Затем разделяются на карманы по следующему разряду. И так далее.</a:t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>Исходно применяется для чисел. </a:t>
            </a:r>
            <a:r>
              <a:rPr lang="ru-RU" sz="2200" dirty="0"/>
              <a:t>Но так как в памяти компьютеров любая информация записывается целыми числами, алгоритм пригоден для сортировки любых объектов, запись которых можно поделить на </a:t>
            </a:r>
            <a:r>
              <a:rPr lang="ru-RU" sz="2200" dirty="0" smtClean="0"/>
              <a:t>«разряды</a:t>
            </a:r>
            <a:r>
              <a:rPr lang="ru-RU" sz="2200" dirty="0"/>
              <a:t>», содержащие сравнимые значения. </a:t>
            </a:r>
            <a:r>
              <a:rPr lang="ru-RU" sz="2200" dirty="0" smtClean="0"/>
              <a:t>Поэтому можно сортировать строки</a:t>
            </a:r>
            <a:r>
              <a:rPr lang="ru-RU" sz="2200" dirty="0"/>
              <a:t>, являющиеся набором символов, и вообще произвольные значения в памяти, представленные в виде набора байт.</a:t>
            </a:r>
          </a:p>
        </p:txBody>
      </p:sp>
    </p:spTree>
    <p:extLst>
      <p:ext uri="{BB962C8B-B14F-4D97-AF65-F5344CB8AC3E}">
        <p14:creationId xmlns:p14="http://schemas.microsoft.com/office/powerpoint/2010/main" val="22409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045"/>
            <a:ext cx="12192000" cy="616695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026"/>
            <a:ext cx="3932237" cy="61906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Графики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0" y="830960"/>
            <a:ext cx="7625812" cy="1188076"/>
          </a:xfrm>
        </p:spPr>
        <p:txBody>
          <a:bodyPr>
            <a:noAutofit/>
          </a:bodyPr>
          <a:lstStyle/>
          <a:p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81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262"/>
            <a:ext cx="12324403" cy="6194738"/>
          </a:xfrm>
        </p:spPr>
      </p:pic>
    </p:spTree>
    <p:extLst>
      <p:ext uri="{BB962C8B-B14F-4D97-AF65-F5344CB8AC3E}">
        <p14:creationId xmlns:p14="http://schemas.microsoft.com/office/powerpoint/2010/main" val="18782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33" y="746975"/>
            <a:ext cx="12465466" cy="6111025"/>
          </a:xfrm>
        </p:spPr>
      </p:pic>
    </p:spTree>
    <p:extLst>
      <p:ext uri="{BB962C8B-B14F-4D97-AF65-F5344CB8AC3E}">
        <p14:creationId xmlns:p14="http://schemas.microsoft.com/office/powerpoint/2010/main" val="33575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737"/>
            <a:ext cx="12359425" cy="6103263"/>
          </a:xfrm>
        </p:spPr>
      </p:pic>
    </p:spTree>
    <p:extLst>
      <p:ext uri="{BB962C8B-B14F-4D97-AF65-F5344CB8AC3E}">
        <p14:creationId xmlns:p14="http://schemas.microsoft.com/office/powerpoint/2010/main" val="32434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54" y="875763"/>
            <a:ext cx="12293307" cy="598223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593983" cy="8757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Количество операций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079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1875" y="96592"/>
            <a:ext cx="3932237" cy="689020"/>
          </a:xfrm>
        </p:spPr>
        <p:txBody>
          <a:bodyPr/>
          <a:lstStyle/>
          <a:p>
            <a:r>
              <a:rPr lang="ru-RU" dirty="0" smtClean="0"/>
              <a:t>Оценка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 flipV="1">
            <a:off x="11355387" y="5861050"/>
            <a:ext cx="312871" cy="1662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dirty="0" smtClean="0"/>
              <a:t> 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6062" y="927279"/>
            <a:ext cx="11603864" cy="566670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 времени: проход по всем разрядам (количество разрядов = </a:t>
            </a:r>
            <a:r>
              <a:rPr lang="en-US" sz="2400" dirty="0" smtClean="0"/>
              <a:t>k)</a:t>
            </a:r>
            <a:r>
              <a:rPr lang="ru-RU" sz="2400" dirty="0" smtClean="0"/>
              <a:t>, для каждого разряда последовательность разделяется на </a:t>
            </a:r>
            <a:r>
              <a:rPr lang="ru-RU" sz="2400" dirty="0" err="1" smtClean="0"/>
              <a:t>подпоследовательности</a:t>
            </a:r>
            <a:r>
              <a:rPr lang="ru-RU" sz="2400" dirty="0" smtClean="0"/>
              <a:t>, затем  собирается обратно (2</a:t>
            </a:r>
            <a:r>
              <a:rPr lang="en-US" sz="2400" dirty="0" smtClean="0"/>
              <a:t>N </a:t>
            </a:r>
            <a:r>
              <a:rPr lang="ru-RU" sz="2400" dirty="0" smtClean="0"/>
              <a:t>операций), плюс очистка карманов. </a:t>
            </a:r>
            <a:r>
              <a:rPr lang="en-US" sz="2400" dirty="0"/>
              <a:t>k</a:t>
            </a:r>
            <a:r>
              <a:rPr lang="en-US" sz="2400" dirty="0" smtClean="0"/>
              <a:t>(N+N+N) = 3kN </a:t>
            </a:r>
            <a:r>
              <a:rPr lang="ru-RU" sz="2400" dirty="0" smtClean="0"/>
              <a:t>операций. Если входные данные – последовательность с отрицательными числами – </a:t>
            </a:r>
            <a:r>
              <a:rPr lang="en-US" sz="2400" dirty="0" smtClean="0"/>
              <a:t>N</a:t>
            </a:r>
            <a:r>
              <a:rPr lang="ru-RU" sz="2400" dirty="0" smtClean="0"/>
              <a:t> или</a:t>
            </a:r>
            <a:r>
              <a:rPr lang="en-US" sz="2400" dirty="0" smtClean="0"/>
              <a:t> 2N</a:t>
            </a:r>
            <a:r>
              <a:rPr lang="ru-RU" sz="2400" dirty="0" smtClean="0"/>
              <a:t> дополнительных операций.</a:t>
            </a:r>
          </a:p>
          <a:p>
            <a:r>
              <a:rPr lang="ru-RU" sz="2400" dirty="0" smtClean="0"/>
              <a:t>Итого: </a:t>
            </a:r>
            <a:r>
              <a:rPr lang="en-US" sz="2400" dirty="0" smtClean="0"/>
              <a:t>O(</a:t>
            </a:r>
            <a:r>
              <a:rPr lang="en-US" sz="2400" dirty="0" err="1" smtClean="0"/>
              <a:t>kN</a:t>
            </a:r>
            <a:r>
              <a:rPr lang="en-US" sz="2400" dirty="0" smtClean="0"/>
              <a:t>)</a:t>
            </a:r>
            <a:r>
              <a:rPr lang="ru-RU" sz="2400" dirty="0" smtClean="0"/>
              <a:t>, где </a:t>
            </a:r>
            <a:r>
              <a:rPr lang="en-US" sz="2400" dirty="0" smtClean="0"/>
              <a:t>k – </a:t>
            </a:r>
            <a:r>
              <a:rPr lang="ru-RU" sz="2400" dirty="0" smtClean="0"/>
              <a:t>максимальная длина (число символов) элемента.</a:t>
            </a:r>
            <a:endParaRPr lang="en-US" sz="2400" dirty="0" smtClean="0"/>
          </a:p>
          <a:p>
            <a:r>
              <a:rPr lang="ru-RU" sz="2400" dirty="0" smtClean="0"/>
              <a:t>По памяти: в лучшем случае для карманов будет выделено </a:t>
            </a:r>
            <a:r>
              <a:rPr lang="en-US" sz="2400" dirty="0" smtClean="0"/>
              <a:t>N </a:t>
            </a:r>
            <a:r>
              <a:rPr lang="ru-RU" sz="2400" dirty="0" smtClean="0"/>
              <a:t>дополнительной памяти, в худшем – </a:t>
            </a:r>
            <a:r>
              <a:rPr lang="en-US" sz="2400" dirty="0" err="1" smtClean="0"/>
              <a:t>dN</a:t>
            </a:r>
            <a:r>
              <a:rPr lang="en-US" sz="2400" dirty="0" smtClean="0"/>
              <a:t>, </a:t>
            </a:r>
            <a:r>
              <a:rPr lang="ru-RU" sz="2400" dirty="0" smtClean="0"/>
              <a:t>где </a:t>
            </a:r>
            <a:r>
              <a:rPr lang="en-US" sz="2400" dirty="0" smtClean="0"/>
              <a:t>d – </a:t>
            </a:r>
            <a:r>
              <a:rPr lang="ru-RU" sz="2400" dirty="0" smtClean="0"/>
              <a:t>количество возможных символов (основание системы счисления).</a:t>
            </a:r>
          </a:p>
          <a:p>
            <a:endParaRPr lang="ru-RU" sz="2400" dirty="0"/>
          </a:p>
          <a:p>
            <a:r>
              <a:rPr lang="ru-RU" sz="2400" dirty="0" smtClean="0"/>
              <a:t>Оптимизированный вариант: временная сложность </a:t>
            </a:r>
            <a:r>
              <a:rPr lang="en-US" sz="2400" dirty="0" smtClean="0"/>
              <a:t>O(</a:t>
            </a:r>
            <a:r>
              <a:rPr lang="en-US" sz="2400" dirty="0" err="1" smtClean="0"/>
              <a:t>kN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  <a:r>
              <a:rPr lang="ru-RU" sz="2400" dirty="0" smtClean="0"/>
              <a:t> Дополнительная память: по 2 ссылки (первый и последний элемент кармана) для каждого возможного символа + у каждого элемента есть ссылка на следующий за ним. Итого</a:t>
            </a:r>
            <a:r>
              <a:rPr lang="en-US" sz="2400" dirty="0" smtClean="0"/>
              <a:t>: N + 2d (</a:t>
            </a:r>
            <a:r>
              <a:rPr lang="ru-RU" sz="2400" dirty="0" smtClean="0"/>
              <a:t>одна ссылка – 32/64 бита). Требуется иная реализация «связанного списка».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86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218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Radix Sort</vt:lpstr>
      <vt:lpstr>Историческая справка</vt:lpstr>
      <vt:lpstr>Алгоритм работы   Имеется входная последовательность элементов, известно максимальное количество разрядов (знаков). Последовательность разбивается на группы по разрядам (карманы). Варианты дальнейших действий: 1) устойчивая сортировка подпоследовательностей (bucket sort, counting sort). Сборка в итоговую последовательность. 2) элементы из карманов собираются в одну последовательность согласно порядку разрядов. Затем разделяются на карманы по следующему разряду. И так далее.   Исходно применяется для чисел. Но так как в памяти компьютеров любая информация записывается целыми числами, алгоритм пригоден для сортировки любых объектов, запись которых можно поделить на «разряды», содержащие сравнимые значения. Поэтому можно сортировать строки, являющиеся набором символов, и вообще произвольные значения в памяти, представленные в виде набора байт.</vt:lpstr>
      <vt:lpstr>Графики</vt:lpstr>
      <vt:lpstr>Презентация PowerPoint</vt:lpstr>
      <vt:lpstr> </vt:lpstr>
      <vt:lpstr>Презентация PowerPoint</vt:lpstr>
      <vt:lpstr>Количество операций</vt:lpstr>
      <vt:lpstr>Оценка сложности</vt:lpstr>
      <vt:lpstr>Вывод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ASUS</dc:creator>
  <cp:lastModifiedBy>ASUS</cp:lastModifiedBy>
  <cp:revision>16</cp:revision>
  <dcterms:created xsi:type="dcterms:W3CDTF">2019-03-12T19:55:38Z</dcterms:created>
  <dcterms:modified xsi:type="dcterms:W3CDTF">2019-03-14T20:51:49Z</dcterms:modified>
</cp:coreProperties>
</file>