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>
        <p:scale>
          <a:sx n="100" d="100"/>
          <a:sy n="100" d="100"/>
        </p:scale>
        <p:origin x="118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20518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3719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9960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3380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48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7371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238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6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134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955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914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917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0773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457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5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74" name="Google Shape;74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9803"/>
                  </a:srgbClr>
                </a:gs>
                <a:gs pos="36000">
                  <a:srgbClr val="9B6BF2">
                    <a:alpha val="8627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6666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490"/>
                  </a:srgbClr>
                </a:gs>
                <a:gs pos="36000">
                  <a:srgbClr val="9B6BF2">
                    <a:alpha val="4705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713412" y="402165"/>
              <a:ext cx="60552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rot="-5677505">
              <a:off x="3140479" y="1826073"/>
              <a:ext cx="3299419" cy="440920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rot="-5400000">
              <a:off x="2229376" y="2801718"/>
              <a:ext cx="6053675" cy="1254560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83" name="Google Shape;83;p15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3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пись">
  <p:cSld name="Заголовок и подпись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6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93" name="Google Shape;93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9803"/>
                  </a:srgbClr>
                </a:gs>
                <a:gs pos="36000">
                  <a:srgbClr val="9B6BF2">
                    <a:alpha val="8627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6666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5490"/>
                  </a:srgbClr>
                </a:gs>
                <a:gs pos="36000">
                  <a:srgbClr val="9B6BF2">
                    <a:alpha val="4705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2549"/>
                  </a:srgbClr>
                </a:gs>
                <a:gs pos="36000">
                  <a:srgbClr val="9B6BF2">
                    <a:alpha val="5490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 rot="-589939">
              <a:off x="8490948" y="2714870"/>
              <a:ext cx="3299413" cy="440920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1" name="Google Shape;101;p16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7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7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толбец с тремя рисунками">
  <p:cSld name="Столбец с тремя рисунками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300" cy="15915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19" name="Google Shape;19;p3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" name="Google Shape;21;p3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300" cy="15915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2" name="Google Shape;22;p3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4" name="Google Shape;24;p3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300" cy="15915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25" name="Google Shape;25;p3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4405831" y="2569633"/>
            <a:ext cx="0" cy="34926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7797802" y="2569633"/>
            <a:ext cx="0" cy="34926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1837706" y="838200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None/>
            </a:pPr>
            <a:r>
              <a:rPr lang="ru-RU" sz="1800" b="1" dirty="0"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БЮДЖЕТНОЕ ПРОФЕССИОНАЛЬНОЕ ОБРАЗОВАТЕЛЬНОЕ УЧРЕЖДЕНИЕ </a:t>
            </a:r>
            <a:br>
              <a:rPr lang="ru-RU" sz="1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b="1" dirty="0">
                <a:latin typeface="Times New Roman"/>
                <a:ea typeface="Times New Roman"/>
                <a:cs typeface="Times New Roman"/>
                <a:sym typeface="Times New Roman"/>
              </a:rPr>
              <a:t>«ВОЛГОГРАДСКИЙ ПОЛИТЕХНИЧЕСКИЙ КОЛЛЕДЖ И.М. «В.И. ВЕРНАДСКОГО»</a:t>
            </a:r>
            <a:r>
              <a:rPr lang="ru-RU" sz="200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154954" y="2612927"/>
            <a:ext cx="1052498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504"/>
              <a:buNone/>
            </a:pPr>
            <a:r>
              <a:rPr lang="ru-RU" sz="2800" b="1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ДИПЛОМНЫЙ ПРОЕКТ</a:t>
            </a:r>
            <a:endParaRPr sz="2800" b="1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3949"/>
              <a:buNone/>
            </a:pPr>
            <a:r>
              <a:rPr lang="ru-RU" sz="2800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ТЕМУ:</a:t>
            </a:r>
            <a:endParaRPr sz="2800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>
              <a:buSzPct val="52941"/>
              <a:buNone/>
            </a:pPr>
            <a:r>
              <a:rPr lang="ru-RU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автоматизированной </a:t>
            </a:r>
            <a:r>
              <a:rPr lang="ru-RU" sz="3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информационной по продаже техники для сборки персонального компьютера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117"/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8431"/>
              <a:buNone/>
            </a:pPr>
            <a:r>
              <a:rPr lang="ru-RU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</a:t>
            </a:r>
            <a:r>
              <a:rPr lang="ru-RU" i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Долгушин</a:t>
            </a:r>
            <a:r>
              <a:rPr lang="ru-RU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Дмитрий Алексеевич, </a:t>
            </a:r>
            <a:endParaRPr dirty="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8431"/>
              <a:buNone/>
            </a:pPr>
            <a:r>
              <a:rPr lang="ru-RU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4ИСПк-2</a:t>
            </a:r>
            <a:endParaRPr dirty="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8431"/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преподаватель </a:t>
            </a:r>
            <a:r>
              <a:rPr lang="ru-RU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Ярцев В</a:t>
            </a:r>
            <a:r>
              <a:rPr lang="en-US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</a:t>
            </a:r>
            <a:r>
              <a:rPr lang="ru-RU" i="1" u="sng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u="sng" dirty="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0588"/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7CBFBB3-8B4A-42DA-B6AF-651B7F09B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72" y="239181"/>
            <a:ext cx="1273139" cy="1273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560832" y="13934"/>
            <a:ext cx="11338560" cy="152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lang="ru-RU" sz="4000" b="1" dirty="0">
                <a:latin typeface="Times New Roman"/>
                <a:ea typeface="Times New Roman"/>
                <a:cs typeface="Times New Roman"/>
                <a:sym typeface="Times New Roman"/>
              </a:rPr>
              <a:t>Фрагмент листинга кода процесса авторизации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377952" y="1146048"/>
            <a:ext cx="10740076" cy="5441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def</a:t>
            </a:r>
            <a:r>
              <a:rPr lang="en-US" sz="1100" dirty="0"/>
              <a:t> </a:t>
            </a:r>
            <a:r>
              <a:rPr lang="en-US" sz="1100" dirty="0" err="1"/>
              <a:t>create_login_page</a:t>
            </a:r>
            <a:r>
              <a:rPr lang="en-US" sz="1100" dirty="0"/>
              <a:t>(self):</a:t>
            </a:r>
          </a:p>
          <a:p>
            <a:pPr marL="13716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self.clear_frame</a:t>
            </a:r>
            <a:r>
              <a:rPr lang="en-US" sz="1100" dirty="0"/>
              <a:t>()</a:t>
            </a:r>
          </a:p>
          <a:p>
            <a:pPr marL="13716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self.login_frame</a:t>
            </a:r>
            <a:r>
              <a:rPr lang="en-US" sz="1100" dirty="0"/>
              <a:t> = </a:t>
            </a:r>
            <a:r>
              <a:rPr lang="en-US" sz="1100" dirty="0" err="1"/>
              <a:t>ttkb.Frame</a:t>
            </a:r>
            <a:r>
              <a:rPr lang="en-US" sz="1100" dirty="0"/>
              <a:t>(</a:t>
            </a:r>
            <a:r>
              <a:rPr lang="en-US" sz="1100" dirty="0" err="1"/>
              <a:t>self.root</a:t>
            </a:r>
            <a:r>
              <a:rPr lang="en-US" sz="1100" dirty="0"/>
              <a:t>, padding="10")</a:t>
            </a:r>
          </a:p>
          <a:p>
            <a:pPr marL="13716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self.login_frame.pack</a:t>
            </a:r>
            <a:r>
              <a:rPr lang="en-US" sz="1100" dirty="0"/>
              <a:t>(expand=True)</a:t>
            </a:r>
          </a:p>
          <a:p>
            <a:pPr marL="13716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ttkb.Label</a:t>
            </a:r>
            <a:r>
              <a:rPr lang="en-US" sz="1100" dirty="0"/>
              <a:t>(</a:t>
            </a:r>
            <a:r>
              <a:rPr lang="en-US" sz="1100" dirty="0" err="1"/>
              <a:t>self.login_frame</a:t>
            </a:r>
            <a:r>
              <a:rPr lang="en-US" sz="1100" dirty="0"/>
              <a:t>, text="</a:t>
            </a:r>
            <a:r>
              <a:rPr lang="ru-RU" sz="1100" dirty="0"/>
              <a:t>Имя пользователя:", </a:t>
            </a:r>
            <a:r>
              <a:rPr lang="en-US" sz="1100" dirty="0"/>
              <a:t>anchor="center").pack()</a:t>
            </a:r>
          </a:p>
          <a:p>
            <a:pPr marL="13716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self.username_entry</a:t>
            </a:r>
            <a:r>
              <a:rPr lang="en-US" sz="1100" dirty="0"/>
              <a:t> = </a:t>
            </a:r>
            <a:r>
              <a:rPr lang="en-US" sz="1100" dirty="0" err="1"/>
              <a:t>ttkb.Entry</a:t>
            </a:r>
            <a:r>
              <a:rPr lang="en-US" sz="1100" dirty="0"/>
              <a:t>(</a:t>
            </a:r>
            <a:r>
              <a:rPr lang="en-US" sz="1100" dirty="0" err="1"/>
              <a:t>self.login_frame</a:t>
            </a:r>
            <a:r>
              <a:rPr lang="en-US" sz="1100" dirty="0"/>
              <a:t>)</a:t>
            </a:r>
          </a:p>
          <a:p>
            <a:pPr marL="13716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self.username_entry.pack</a:t>
            </a:r>
            <a:r>
              <a:rPr lang="en-US" sz="1100" dirty="0"/>
              <a:t>()</a:t>
            </a:r>
          </a:p>
          <a:p>
            <a:pPr marL="13716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ttkb.Label</a:t>
            </a:r>
            <a:r>
              <a:rPr lang="en-US" sz="1100" dirty="0"/>
              <a:t>(</a:t>
            </a:r>
            <a:r>
              <a:rPr lang="en-US" sz="1100" dirty="0" err="1"/>
              <a:t>self.login_frame</a:t>
            </a:r>
            <a:r>
              <a:rPr lang="en-US" sz="1100" dirty="0"/>
              <a:t>, text="</a:t>
            </a:r>
            <a:r>
              <a:rPr lang="ru-RU" sz="1100" dirty="0"/>
              <a:t>Пароль:", </a:t>
            </a:r>
            <a:r>
              <a:rPr lang="en-US" sz="1100" dirty="0"/>
              <a:t>anchor="center").pack()</a:t>
            </a:r>
          </a:p>
          <a:p>
            <a:pPr marL="13716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self.password_entry</a:t>
            </a:r>
            <a:r>
              <a:rPr lang="en-US" sz="1100" dirty="0"/>
              <a:t> = </a:t>
            </a:r>
            <a:r>
              <a:rPr lang="en-US" sz="1100" dirty="0" err="1"/>
              <a:t>ttkb.Entry</a:t>
            </a:r>
            <a:r>
              <a:rPr lang="en-US" sz="1100" dirty="0"/>
              <a:t>(</a:t>
            </a:r>
            <a:r>
              <a:rPr lang="en-US" sz="1100" dirty="0" err="1"/>
              <a:t>self.login_frame</a:t>
            </a:r>
            <a:r>
              <a:rPr lang="en-US" sz="1100" dirty="0"/>
              <a:t>, show="*")</a:t>
            </a:r>
          </a:p>
          <a:p>
            <a:pPr marL="13716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self.password_entry.pack</a:t>
            </a:r>
            <a:r>
              <a:rPr lang="en-US" sz="1100" dirty="0"/>
              <a:t>()</a:t>
            </a:r>
          </a:p>
          <a:p>
            <a:pPr marL="13716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self.login_button</a:t>
            </a:r>
            <a:r>
              <a:rPr lang="en-US" sz="1100" dirty="0"/>
              <a:t> = </a:t>
            </a:r>
            <a:r>
              <a:rPr lang="en-US" sz="1100" dirty="0" err="1"/>
              <a:t>ttkb.Button</a:t>
            </a:r>
            <a:r>
              <a:rPr lang="en-US" sz="1100" dirty="0"/>
              <a:t>(</a:t>
            </a:r>
            <a:r>
              <a:rPr lang="en-US" sz="1100" dirty="0" err="1"/>
              <a:t>self.login_frame</a:t>
            </a:r>
            <a:r>
              <a:rPr lang="en-US" sz="1100" dirty="0"/>
              <a:t>, text="</a:t>
            </a:r>
            <a:r>
              <a:rPr lang="ru-RU" sz="1100" dirty="0"/>
              <a:t>Войти", </a:t>
            </a:r>
            <a:r>
              <a:rPr lang="en-US" sz="1100" dirty="0"/>
              <a:t>command=</a:t>
            </a:r>
            <a:r>
              <a:rPr lang="en-US" sz="1100" dirty="0" err="1"/>
              <a:t>self.login</a:t>
            </a:r>
            <a:r>
              <a:rPr lang="en-US" sz="1100" dirty="0"/>
              <a:t>)</a:t>
            </a:r>
          </a:p>
          <a:p>
            <a:pPr marL="13716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self.login_button.pack</a:t>
            </a:r>
            <a:r>
              <a:rPr lang="en-US" sz="1100" dirty="0"/>
              <a:t>(</a:t>
            </a:r>
            <a:r>
              <a:rPr lang="en-US" sz="1100" dirty="0" err="1"/>
              <a:t>pady</a:t>
            </a:r>
            <a:r>
              <a:rPr lang="en-US" sz="1100" dirty="0"/>
              <a:t>=10)</a:t>
            </a:r>
          </a:p>
          <a:p>
            <a:pPr marL="13716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self.register_button</a:t>
            </a:r>
            <a:r>
              <a:rPr lang="en-US" sz="1100" dirty="0"/>
              <a:t> = </a:t>
            </a:r>
            <a:r>
              <a:rPr lang="en-US" sz="1100" dirty="0" err="1"/>
              <a:t>ttkb.Button</a:t>
            </a:r>
            <a:r>
              <a:rPr lang="en-US" sz="1100" dirty="0"/>
              <a:t>(</a:t>
            </a:r>
            <a:r>
              <a:rPr lang="en-US" sz="1100" dirty="0" err="1"/>
              <a:t>self.login_frame</a:t>
            </a:r>
            <a:r>
              <a:rPr lang="en-US" sz="1100" dirty="0"/>
              <a:t>, text="</a:t>
            </a:r>
            <a:r>
              <a:rPr lang="ru-RU" sz="1100" dirty="0"/>
              <a:t>Зарегистрироваться", </a:t>
            </a:r>
            <a:r>
              <a:rPr lang="en-US" sz="1100" dirty="0"/>
              <a:t>command=</a:t>
            </a:r>
            <a:r>
              <a:rPr lang="en-US" sz="1100" dirty="0" err="1"/>
              <a:t>self.create_register_page</a:t>
            </a:r>
            <a:r>
              <a:rPr lang="en-US" sz="1100" dirty="0"/>
              <a:t>)</a:t>
            </a:r>
          </a:p>
          <a:p>
            <a:pPr marL="137160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self.register_button.pack</a:t>
            </a:r>
            <a:r>
              <a:rPr lang="en-US" sz="1100" dirty="0"/>
              <a:t>()</a:t>
            </a:r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00" dirty="0"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 sz="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Shape 100">
            <a:extLst>
              <a:ext uri="{FF2B5EF4-FFF2-40B4-BE49-F238E27FC236}">
                <a16:creationId xmlns:a16="http://schemas.microsoft.com/office/drawing/2014/main" xmlns="" id="{90C0FD93-9763-4B27-9A6E-45D114EDA02C}"/>
              </a:ext>
            </a:extLst>
          </p:cNvPr>
          <p:cNvSpPr/>
          <p:nvPr/>
        </p:nvSpPr>
        <p:spPr>
          <a:xfrm>
            <a:off x="0" y="-75414"/>
            <a:ext cx="12192000" cy="3273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91440" tIns="45720" rIns="91440" bIns="45720" anchor="t"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Автоматизированная информационная система по продаже техники для сборки персонального компьютера «Компьютер своими руками» 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706" y="1457325"/>
            <a:ext cx="5144154" cy="3063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1260229" y="229349"/>
            <a:ext cx="9671542" cy="559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lang="ru-RU" sz="4000" b="1" dirty="0">
                <a:latin typeface="Times New Roman"/>
                <a:ea typeface="Times New Roman"/>
                <a:cs typeface="Times New Roman"/>
                <a:sym typeface="Times New Roman"/>
              </a:rPr>
              <a:t>Экранные формы разработанной АИС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hape 100">
            <a:extLst>
              <a:ext uri="{FF2B5EF4-FFF2-40B4-BE49-F238E27FC236}">
                <a16:creationId xmlns:a16="http://schemas.microsoft.com/office/drawing/2014/main" xmlns="" id="{11DEF883-8EDE-4A09-8F30-8BA10FE14662}"/>
              </a:ext>
            </a:extLst>
          </p:cNvPr>
          <p:cNvSpPr/>
          <p:nvPr/>
        </p:nvSpPr>
        <p:spPr>
          <a:xfrm>
            <a:off x="0" y="-75414"/>
            <a:ext cx="12192000" cy="3273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91440" tIns="45720" rIns="91440" bIns="45720" anchor="t"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Автоматизированная информационная система по продаже техники для сборки персонального компьютера «Компьютер своими руками» 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103896"/>
            <a:ext cx="3605212" cy="283747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322" y="915360"/>
            <a:ext cx="3633507" cy="28668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3135" y="3677472"/>
            <a:ext cx="3668114" cy="2897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888372" y="537237"/>
            <a:ext cx="10803755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lang="ru-RU" sz="4000" b="1" dirty="0">
                <a:latin typeface="Times New Roman"/>
                <a:ea typeface="Times New Roman"/>
                <a:cs typeface="Times New Roman"/>
                <a:sym typeface="Times New Roman"/>
              </a:rPr>
              <a:t>Практическая значимость проекта и возможности расширения функционала АИС</a:t>
            </a:r>
            <a:endParaRPr b="1" dirty="0"/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186508" y="1329178"/>
            <a:ext cx="11610074" cy="377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ct val="95000"/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АИС для продажи техники для сборки персональных компьютеров включает несколько ключевых практических преимуществ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4572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ct val="95000"/>
              <a:buFont typeface="Times New Roman" panose="02020603050405020304" pitchFamily="18" charset="0"/>
              <a:buChar char="‾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добный доступ и управления товарами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ct val="95000"/>
              <a:buFont typeface="Times New Roman" panose="02020603050405020304" pitchFamily="18" charset="0"/>
              <a:buChar char="‾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Улучшенное управление складскими запасами</a:t>
            </a:r>
          </a:p>
          <a:p>
            <a:pPr indent="-4572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ct val="95000"/>
              <a:buFont typeface="Times New Roman" panose="02020603050405020304" pitchFamily="18" charset="0"/>
              <a:buChar char="‾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качества обслуживания клиентов</a:t>
            </a:r>
          </a:p>
          <a:p>
            <a:pPr indent="-4572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ct val="95000"/>
              <a:buFont typeface="Times New Roman" panose="02020603050405020304" pitchFamily="18" charset="0"/>
              <a:buChar char="‾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Эффективное администрирование заказов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300488" y="4923791"/>
            <a:ext cx="1140116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SzPts val="2800"/>
            </a:pPr>
            <a:r>
              <a:rPr lang="ru-RU" sz="2400" dirty="0" smtClean="0"/>
              <a:t>Внедрение позволит АИС  значительно повысить эффективность</a:t>
            </a:r>
            <a:r>
              <a:rPr lang="en-US" sz="2400" dirty="0" smtClean="0"/>
              <a:t>,</a:t>
            </a:r>
            <a:r>
              <a:rPr lang="ru-RU" sz="2400" dirty="0"/>
              <a:t> </a:t>
            </a:r>
            <a:r>
              <a:rPr lang="ru-RU" sz="2400" dirty="0" smtClean="0"/>
              <a:t>улучшить обслуживание клиентов и оптимизировать бизнес-процессы</a:t>
            </a:r>
            <a:r>
              <a:rPr lang="en-US" sz="2400" dirty="0" smtClean="0"/>
              <a:t>,</a:t>
            </a:r>
            <a:r>
              <a:rPr lang="ru-RU" sz="2400" dirty="0" smtClean="0"/>
              <a:t> что в свою очередь способствует росту доходности и конкурентоспособности на рынке</a:t>
            </a:r>
            <a:r>
              <a:rPr lang="en-US" sz="2400" dirty="0" smtClean="0"/>
              <a:t>.</a:t>
            </a:r>
            <a:endParaRPr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" name="Shape 100">
            <a:extLst>
              <a:ext uri="{FF2B5EF4-FFF2-40B4-BE49-F238E27FC236}">
                <a16:creationId xmlns:a16="http://schemas.microsoft.com/office/drawing/2014/main" xmlns="" id="{4E4A6CA1-93C1-47A2-ABFB-D78C2597D177}"/>
              </a:ext>
            </a:extLst>
          </p:cNvPr>
          <p:cNvSpPr/>
          <p:nvPr/>
        </p:nvSpPr>
        <p:spPr>
          <a:xfrm>
            <a:off x="0" y="-75414"/>
            <a:ext cx="12192000" cy="3273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91440" tIns="45720" rIns="91440" bIns="45720" anchor="t"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Автоматизированная информационная система по продаже техники для сборки персонального компьютера «Компьютер своими руками» 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1484179" y="404795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lang="ru-RU" sz="4000" b="1" dirty="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1" dirty="0"/>
          </a:p>
        </p:txBody>
      </p:sp>
      <p:sp>
        <p:nvSpPr>
          <p:cNvPr id="207" name="Google Shape;207;p29"/>
          <p:cNvSpPr txBox="1"/>
          <p:nvPr/>
        </p:nvSpPr>
        <p:spPr>
          <a:xfrm>
            <a:off x="433429" y="1232408"/>
            <a:ext cx="108630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442800" algn="just">
              <a:buSzPts val="2800"/>
            </a:pP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заключение можно сказать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что выполнены все поставленные задачи по разработке автоматизированной системы по продаже техники для сборки персонального компьютера «Компьютер своими руками». </a:t>
            </a:r>
            <a:endParaRPr lang="ru-RU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442800" algn="just">
              <a:buSzPts val="2800"/>
            </a:pP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дипломного проекта был проведен анализ предметной области связанной с продажей компьютерных компонентов и сборкой персонального компьютера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выявлены основные потребности клиентов и требования к функциональное системы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стало основной разработки соответствующего программного решения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hape 100">
            <a:extLst>
              <a:ext uri="{FF2B5EF4-FFF2-40B4-BE49-F238E27FC236}">
                <a16:creationId xmlns:a16="http://schemas.microsoft.com/office/drawing/2014/main" xmlns="" id="{D729F916-5D1E-4643-9217-95963371A023}"/>
              </a:ext>
            </a:extLst>
          </p:cNvPr>
          <p:cNvSpPr/>
          <p:nvPr/>
        </p:nvSpPr>
        <p:spPr>
          <a:xfrm>
            <a:off x="0" y="-37707"/>
            <a:ext cx="12192000" cy="327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1440" tIns="45720" rIns="91440" bIns="45720" anchor="t"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Автоматизированная информационная система по администрированию юридической конторы "Защитник"</a:t>
            </a:r>
          </a:p>
          <a:p>
            <a:pPr algn="ctr"/>
            <a:endParaRPr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hape 100">
            <a:extLst>
              <a:ext uri="{FF2B5EF4-FFF2-40B4-BE49-F238E27FC236}">
                <a16:creationId xmlns:a16="http://schemas.microsoft.com/office/drawing/2014/main" xmlns="" id="{3B353AA7-9A4C-40C6-84BE-5FAB6404876D}"/>
              </a:ext>
            </a:extLst>
          </p:cNvPr>
          <p:cNvSpPr/>
          <p:nvPr/>
        </p:nvSpPr>
        <p:spPr>
          <a:xfrm>
            <a:off x="0" y="-43062"/>
            <a:ext cx="12192000" cy="3273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91440" tIns="45720" rIns="91440" bIns="45720" anchor="t"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Автоматизированная информационная система по продаже техники для сборки персонального компьютера «Компьютер своими руками» 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>
            <a:spLocks noGrp="1"/>
          </p:cNvSpPr>
          <p:nvPr>
            <p:ph type="ctrTitle"/>
          </p:nvPr>
        </p:nvSpPr>
        <p:spPr>
          <a:xfrm>
            <a:off x="1726455" y="2055771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lang="ru-RU" sz="4000" b="1" dirty="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996F999F-E650-445D-B5C3-919955F761B9}"/>
              </a:ext>
            </a:extLst>
          </p:cNvPr>
          <p:cNvSpPr/>
          <p:nvPr/>
        </p:nvSpPr>
        <p:spPr>
          <a:xfrm>
            <a:off x="5630945" y="510528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>
              <a:buSzPct val="78431"/>
            </a:pPr>
            <a:r>
              <a:rPr lang="ru-RU" sz="2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</a:t>
            </a:r>
            <a:r>
              <a:rPr lang="ru-RU" sz="2000" i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Долгушин</a:t>
            </a:r>
            <a:r>
              <a:rPr lang="ru-RU" sz="2000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Дмитрий Алексеевич, </a:t>
            </a:r>
            <a:endParaRPr lang="ru-RU" sz="2000" dirty="0">
              <a:solidFill>
                <a:schemeClr val="dk1"/>
              </a:solidFill>
            </a:endParaRPr>
          </a:p>
          <a:p>
            <a:pPr lvl="0" algn="r">
              <a:buSzPct val="78431"/>
            </a:pPr>
            <a:r>
              <a:rPr lang="ru-RU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4ИСПк-2</a:t>
            </a:r>
            <a:endParaRPr lang="ru-RU" sz="2000" dirty="0">
              <a:solidFill>
                <a:schemeClr val="dk1"/>
              </a:solidFill>
            </a:endParaRPr>
          </a:p>
          <a:p>
            <a:pPr lvl="0" algn="r">
              <a:buSzPct val="78431"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преподаватель </a:t>
            </a:r>
            <a:r>
              <a:rPr lang="ru-RU" sz="2000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Ярцев В</a:t>
            </a:r>
            <a:r>
              <a:rPr lang="en-US" sz="2000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</a:t>
            </a:r>
            <a:r>
              <a:rPr lang="ru-RU" sz="2000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-RU"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1484138" y="571332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lang="ru-RU" sz="4000" b="1" dirty="0"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81850" y="1845900"/>
            <a:ext cx="10906500" cy="2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0215" algn="just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50000"/>
              <a:buNone/>
            </a:pP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дипломного проекта по созданию автоматизированной информационной системы для продажи для сборки персонального компьютера заключается в необходимости оптимизации процесса подбора и покупки комплектующим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же эффективного управления данными клиентов и заказами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Современный рынок компьютерной техники требует системного подхода к обработке информации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интуитивно понятной навигации и интеграции всех управления продажами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00">
            <a:extLst>
              <a:ext uri="{FF2B5EF4-FFF2-40B4-BE49-F238E27FC236}">
                <a16:creationId xmlns:a16="http://schemas.microsoft.com/office/drawing/2014/main" xmlns="" id="{93AC738C-E25A-45F1-AD87-419CA67A3EF8}"/>
              </a:ext>
            </a:extLst>
          </p:cNvPr>
          <p:cNvSpPr/>
          <p:nvPr/>
        </p:nvSpPr>
        <p:spPr>
          <a:xfrm>
            <a:off x="0" y="-75414"/>
            <a:ext cx="12192000" cy="3273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91440" tIns="45720" rIns="91440" bIns="45720" anchor="t"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Автоматизированная информационная система </a:t>
            </a:r>
            <a:r>
              <a:rPr lang="ru-RU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</a:t>
            </a:r>
            <a:r>
              <a:rPr lang="en-US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продаже техники для сборки персонального компьютера «Компьютер своими руками» </a:t>
            </a:r>
            <a:endParaRPr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1715254" y="413993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lang="ru-RU" sz="4000" b="1">
                <a:latin typeface="Times New Roman"/>
                <a:ea typeface="Times New Roman"/>
                <a:cs typeface="Times New Roman"/>
                <a:sym typeface="Times New Roman"/>
              </a:rPr>
              <a:t>Цель и задачи дипломного проекта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191786" y="3068185"/>
            <a:ext cx="1173199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Изучить процесс работ компаний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занимающихся продажей техники</a:t>
            </a: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аналогов АИС в предметной области;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программных решений;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руководства по установке и внедрению АИС;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Поддержка и сопровождение;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768096" y="1165500"/>
            <a:ext cx="10728900" cy="134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90000"/>
              </a:lnSpc>
              <a:buClr>
                <a:schemeClr val="lt1"/>
              </a:buClr>
              <a:buSzPts val="1800"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 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</a:t>
            </a: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автоматизированную </a:t>
            </a: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информационную систему по </a:t>
            </a: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продаже техники для сборки персонального компьютера «Компьютер своими руками»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768096" y="2690823"/>
            <a:ext cx="20742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00">
            <a:extLst>
              <a:ext uri="{FF2B5EF4-FFF2-40B4-BE49-F238E27FC236}">
                <a16:creationId xmlns:a16="http://schemas.microsoft.com/office/drawing/2014/main" xmlns="" id="{7849142F-3C0F-42CF-9C9A-410EC65C8BE7}"/>
              </a:ext>
            </a:extLst>
          </p:cNvPr>
          <p:cNvSpPr/>
          <p:nvPr/>
        </p:nvSpPr>
        <p:spPr>
          <a:xfrm>
            <a:off x="0" y="-75414"/>
            <a:ext cx="12192000" cy="3273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91440" tIns="45720" rIns="91440" bIns="45720" anchor="t"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Автоматизированная информационная система по продаже техники для сборки персонального компьютера «Компьютер своими руками» 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</a:t>
            </a:r>
            <a:endParaRPr lang="ru-RU" dirty="0"/>
          </a:p>
        </p:txBody>
      </p:sp>
      <p:pic>
        <p:nvPicPr>
          <p:cNvPr id="12" name="Рисунок 11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9" r="7999"/>
          <a:stretch>
            <a:fillRect/>
          </a:stretch>
        </p:blipFill>
        <p:spPr>
          <a:xfrm>
            <a:off x="595751" y="2043874"/>
            <a:ext cx="4785873" cy="2509075"/>
          </a:xfrm>
        </p:spPr>
      </p:pic>
      <p:pic>
        <p:nvPicPr>
          <p:cNvPr id="15" name="Рисунок 14"/>
          <p:cNvPicPr>
            <a:picLocks noGrp="1" noChangeAspect="1"/>
          </p:cNvPicPr>
          <p:nvPr>
            <p:ph type="pic" idx="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3" r="6113"/>
          <a:stretch>
            <a:fillRect/>
          </a:stretch>
        </p:blipFill>
        <p:spPr>
          <a:xfrm>
            <a:off x="6119813" y="1980918"/>
            <a:ext cx="4748212" cy="2634985"/>
          </a:xfrm>
        </p:spPr>
      </p:pic>
      <p:sp>
        <p:nvSpPr>
          <p:cNvPr id="16" name="TextBox 15"/>
          <p:cNvSpPr txBox="1"/>
          <p:nvPr/>
        </p:nvSpPr>
        <p:spPr>
          <a:xfrm>
            <a:off x="2381250" y="4762166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 smtClean="0"/>
              <a:t>Ситилинк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896225" y="4762166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Redgard</a:t>
            </a:r>
            <a:endParaRPr lang="ru-RU" sz="20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Автоматизированная информационная система по продаже техники для сборки персонального компьютера «Компьютер своими руками»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1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1164381" y="632722"/>
            <a:ext cx="10025110" cy="1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lang="ru-RU" sz="4000" b="1" dirty="0">
                <a:latin typeface="Times New Roman"/>
                <a:ea typeface="Times New Roman"/>
                <a:cs typeface="Times New Roman"/>
                <a:sym typeface="Times New Roman"/>
              </a:rPr>
              <a:t>Обоснование инструментов и технологий разработки АИС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4585647" y="4244712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3"/>
          </p:nvPr>
        </p:nvSpPr>
        <p:spPr>
          <a:xfrm>
            <a:off x="4465370" y="4947179"/>
            <a:ext cx="3290992" cy="1252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Объектно-ориентированный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 программирования</a:t>
            </a: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2ED34FA8-E35F-4C9E-8BDA-DCD1230FD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15" y="2394140"/>
            <a:ext cx="3080170" cy="1540085"/>
          </a:xfrm>
          <a:prstGeom prst="rect">
            <a:avLst/>
          </a:prstGeom>
        </p:spPr>
      </p:pic>
      <p:sp>
        <p:nvSpPr>
          <p:cNvPr id="12" name="Shape 100">
            <a:extLst>
              <a:ext uri="{FF2B5EF4-FFF2-40B4-BE49-F238E27FC236}">
                <a16:creationId xmlns:a16="http://schemas.microsoft.com/office/drawing/2014/main" xmlns="" id="{72397BDE-1D17-4873-9CAC-E7D50146D63F}"/>
              </a:ext>
            </a:extLst>
          </p:cNvPr>
          <p:cNvSpPr/>
          <p:nvPr/>
        </p:nvSpPr>
        <p:spPr>
          <a:xfrm>
            <a:off x="0" y="-75414"/>
            <a:ext cx="12192000" cy="3273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91440" tIns="45720" rIns="91440" bIns="45720" anchor="t"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Автоматизированная информационная система по продаже техники для сборки персонального компьютера «Компьютер своими руками» 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1801130" y="599780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Times New Roman"/>
              <a:buNone/>
            </a:pPr>
            <a:r>
              <a:rPr lang="ru-RU" sz="4000" b="1" dirty="0">
                <a:latin typeface="Times New Roman"/>
                <a:ea typeface="Times New Roman"/>
                <a:cs typeface="Times New Roman"/>
                <a:sym typeface="Times New Roman"/>
              </a:rPr>
              <a:t>Диаграмма бизнес-процесса/процессов в нотации BPMN</a:t>
            </a:r>
            <a:endParaRPr sz="4000" dirty="0"/>
          </a:p>
        </p:txBody>
      </p:sp>
      <p:sp>
        <p:nvSpPr>
          <p:cNvPr id="4" name="Shape 100">
            <a:extLst>
              <a:ext uri="{FF2B5EF4-FFF2-40B4-BE49-F238E27FC236}">
                <a16:creationId xmlns:a16="http://schemas.microsoft.com/office/drawing/2014/main" xmlns="" id="{97D6EA76-02C0-492A-A50F-3235341E364B}"/>
              </a:ext>
            </a:extLst>
          </p:cNvPr>
          <p:cNvSpPr/>
          <p:nvPr/>
        </p:nvSpPr>
        <p:spPr>
          <a:xfrm>
            <a:off x="0" y="-75414"/>
            <a:ext cx="12192000" cy="3273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91440" tIns="45720" rIns="91440" bIns="45720" anchor="t"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Автоматизированная информационная система по продаже техники для сборки персонального компьютера «Компьютер своими руками» 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657475" y="2200276"/>
            <a:ext cx="7439025" cy="408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1715250" y="566505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lang="ru-RU" sz="4000" b="1" dirty="0">
                <a:latin typeface="Times New Roman"/>
                <a:ea typeface="Times New Roman"/>
                <a:cs typeface="Times New Roman"/>
                <a:sym typeface="Times New Roman"/>
              </a:rPr>
              <a:t>Диаграмма </a:t>
            </a:r>
            <a:r>
              <a:rPr lang="ru-RU" sz="4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use-case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100">
            <a:extLst>
              <a:ext uri="{FF2B5EF4-FFF2-40B4-BE49-F238E27FC236}">
                <a16:creationId xmlns:a16="http://schemas.microsoft.com/office/drawing/2014/main" xmlns="" id="{D97318A5-879E-425F-926D-5B445331EA49}"/>
              </a:ext>
            </a:extLst>
          </p:cNvPr>
          <p:cNvSpPr/>
          <p:nvPr/>
        </p:nvSpPr>
        <p:spPr>
          <a:xfrm>
            <a:off x="0" y="-75414"/>
            <a:ext cx="12192000" cy="3273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91440" tIns="45720" rIns="91440" bIns="45720" anchor="t"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Автоматизированная информационная система по продаже техники для сборки персонального компьютера «Компьютер своими руками» 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0" y="1276350"/>
            <a:ext cx="4324350" cy="548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020842" y="0"/>
            <a:ext cx="10549366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lang="ru-RU" sz="4000" b="1">
                <a:latin typeface="Times New Roman"/>
                <a:ea typeface="Times New Roman"/>
                <a:cs typeface="Times New Roman"/>
                <a:sym typeface="Times New Roman"/>
              </a:rPr>
              <a:t>ERD-диаграмма для отображения сущностей, атрибутов, связей в базе данных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hape 100">
            <a:extLst>
              <a:ext uri="{FF2B5EF4-FFF2-40B4-BE49-F238E27FC236}">
                <a16:creationId xmlns:a16="http://schemas.microsoft.com/office/drawing/2014/main" xmlns="" id="{4904DA4F-6D32-4AB5-B463-7089A84AD525}"/>
              </a:ext>
            </a:extLst>
          </p:cNvPr>
          <p:cNvSpPr/>
          <p:nvPr/>
        </p:nvSpPr>
        <p:spPr>
          <a:xfrm>
            <a:off x="0" y="-4714"/>
            <a:ext cx="12192000" cy="3273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91440" tIns="45720" rIns="91440" bIns="45720" anchor="t"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Автоматизированная информационная система по продаже техники для сборки персонального компьютера «Компьютер своими руками» 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1" y="2047874"/>
            <a:ext cx="5522118" cy="4108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1118378" y="-84259"/>
            <a:ext cx="9720310" cy="150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lang="ru-RU" sz="4000" b="1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Разработанные таблицы базы данных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Shape 100">
            <a:extLst>
              <a:ext uri="{FF2B5EF4-FFF2-40B4-BE49-F238E27FC236}">
                <a16:creationId xmlns:a16="http://schemas.microsoft.com/office/drawing/2014/main" xmlns="" id="{2D916B74-40CC-473B-BA1C-0A57180FC2F0}"/>
              </a:ext>
            </a:extLst>
          </p:cNvPr>
          <p:cNvSpPr/>
          <p:nvPr/>
        </p:nvSpPr>
        <p:spPr>
          <a:xfrm>
            <a:off x="0" y="-75414"/>
            <a:ext cx="12192000" cy="3273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91440" tIns="45720" rIns="91440" bIns="45720" anchor="t"/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Автоматизированная информационная система по продаже техники для сборки персонального компьютера «Компьютер своими руками» 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2" y="1253596"/>
            <a:ext cx="5086350" cy="9048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25" y="1245090"/>
            <a:ext cx="2920346" cy="10555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90" y="2649092"/>
            <a:ext cx="4743450" cy="885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2594755"/>
            <a:ext cx="5600700" cy="8953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9712" y="3981693"/>
            <a:ext cx="2447925" cy="8763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3925" y="3958785"/>
            <a:ext cx="5048250" cy="8572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897" y="5493550"/>
            <a:ext cx="4714875" cy="87630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38800" y="5474500"/>
            <a:ext cx="4752975" cy="895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626</Words>
  <Application>Microsoft Office PowerPoint</Application>
  <PresentationFormat>Широкоэкранный</PresentationFormat>
  <Paragraphs>73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Times New Roman</vt:lpstr>
      <vt:lpstr>Century Gothic</vt:lpstr>
      <vt:lpstr>Arial</vt:lpstr>
      <vt:lpstr>Simple Light</vt:lpstr>
      <vt:lpstr>ГОСУДАРСТВЕННОЕ БЮДЖЕТНОЕ ПРОФЕССИОНАЛЬНОЕ ОБРАЗОВАТЕЛЬНОЕ УЧРЕЖДЕНИЕ  «ВОЛГОГРАДСКИЙ ПОЛИТЕХНИЧЕСКИЙ КОЛЛЕДЖ И.М. «В.И. ВЕРНАДСКОГО» </vt:lpstr>
      <vt:lpstr>Актуальность</vt:lpstr>
      <vt:lpstr>Цель и задачи дипломного проекта</vt:lpstr>
      <vt:lpstr>Анализ существующих решений</vt:lpstr>
      <vt:lpstr>Обоснование инструментов и технологий разработки АИС</vt:lpstr>
      <vt:lpstr>Диаграмма бизнес-процесса/процессов в нотации BPMN</vt:lpstr>
      <vt:lpstr>Диаграмма use-case</vt:lpstr>
      <vt:lpstr>ERD-диаграмма для отображения сущностей, атрибутов, связей в базе данных</vt:lpstr>
      <vt:lpstr>Разработанные таблицы базы данных</vt:lpstr>
      <vt:lpstr>Фрагмент листинга кода процесса авторизации</vt:lpstr>
      <vt:lpstr>Экранные формы разработанной АИС</vt:lpstr>
      <vt:lpstr>Практическая значимость проекта и возможности расширения функционала АИС</vt:lpstr>
      <vt:lpstr>Заключение</vt:lpstr>
      <vt:lpstr>Спасибо за внимание!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БЮДЖЕТНОЕ ПРОФЕССИОНАЛЬНОЕ ОБРАЗОВАТЕЛЬНОЕ УЧРЕЖДЕНИЕ  «ВОЛГОГРАДСКИЙ КОЛЛЕДЖ УПРАВЛЕНИЯ И НОВЫХ ТЕХНОЛОГИЙ  ИМ. ЮРИЯ ГАГАРИНА»</dc:title>
  <dc:creator>ЛПА</dc:creator>
  <cp:lastModifiedBy>. kiyotaka</cp:lastModifiedBy>
  <cp:revision>34</cp:revision>
  <dcterms:modified xsi:type="dcterms:W3CDTF">2024-06-18T17:28:24Z</dcterms:modified>
</cp:coreProperties>
</file>