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4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3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9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7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E8B7-D96D-49F0-9B58-23AA443ADBE1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84EB-B233-47E8-9DAC-DA9390137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d-</a:t>
            </a:r>
            <a:r>
              <a:rPr lang="ru-RU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игра</a:t>
            </a:r>
            <a:r>
              <a:rPr lang="uk-UA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 «</a:t>
            </a:r>
            <a:r>
              <a:rPr lang="en-US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Hunter</a:t>
            </a:r>
            <a:r>
              <a:rPr lang="uk-UA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»</a:t>
            </a:r>
            <a:endParaRPr lang="ru-RU" dirty="0">
              <a:solidFill>
                <a:srgbClr val="ED7D3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ru-RU" sz="2800" dirty="0">
                <a:solidFill>
                  <a:srgbClr val="ED7D31"/>
                </a:solidFill>
              </a:rPr>
              <a:t>Собери все ценные предметы и приди на финиш</a:t>
            </a:r>
            <a:endParaRPr lang="ru-RU" sz="28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latin typeface="+mn-lt"/>
              </a:rPr>
              <a:t>Результаты тестирования программы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56159"/>
            <a:ext cx="10441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При автоматическом </a:t>
            </a:r>
            <a:r>
              <a:rPr lang="en-US" sz="2000" dirty="0" smtClean="0">
                <a:solidFill>
                  <a:srgbClr val="ED7D31"/>
                </a:solidFill>
              </a:rPr>
              <a:t>BDD</a:t>
            </a:r>
            <a:r>
              <a:rPr lang="ru-RU" sz="2000" dirty="0" smtClean="0">
                <a:solidFill>
                  <a:srgbClr val="ED7D31"/>
                </a:solidFill>
              </a:rPr>
              <a:t> тестировании программы было выявлено множество различных ошибок, которые сразу же были исправлены.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При тестировании игры при различных разрешениях экрана было достигнуто правильное отображение практически при любом разрешении (вплоть до 250х250 пикселей).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При тестировании кроссбраузерности игры были выявлены и исправлены проблемы </a:t>
            </a:r>
            <a:r>
              <a:rPr lang="en-US" sz="2000" dirty="0" smtClean="0">
                <a:solidFill>
                  <a:srgbClr val="ED7D31"/>
                </a:solidFill>
              </a:rPr>
              <a:t>c</a:t>
            </a:r>
            <a:r>
              <a:rPr lang="ru-RU" sz="2000" dirty="0" smtClean="0">
                <a:solidFill>
                  <a:srgbClr val="ED7D31"/>
                </a:solidFill>
              </a:rPr>
              <a:t> работой игры в браузерах </a:t>
            </a:r>
            <a:r>
              <a:rPr lang="en-US" sz="2000" dirty="0" err="1" smtClean="0">
                <a:solidFill>
                  <a:srgbClr val="ED7D31"/>
                </a:solidFill>
              </a:rPr>
              <a:t>InternetExploter</a:t>
            </a:r>
            <a:r>
              <a:rPr lang="en-US" sz="2000" dirty="0" smtClean="0">
                <a:solidFill>
                  <a:srgbClr val="ED7D31"/>
                </a:solidFill>
              </a:rPr>
              <a:t> (11, 10, 9)</a:t>
            </a:r>
            <a:r>
              <a:rPr lang="ru-RU" sz="2000" dirty="0" smtClean="0">
                <a:solidFill>
                  <a:srgbClr val="ED7D31"/>
                </a:solidFill>
              </a:rPr>
              <a:t>, и Сафари.</a:t>
            </a:r>
            <a:endParaRPr lang="ru-RU" sz="20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ED7D31"/>
                </a:solidFill>
                <a:latin typeface="+mn-lt"/>
              </a:rPr>
              <a:t>Пример</a:t>
            </a:r>
            <a:r>
              <a:rPr lang="en-US" dirty="0" smtClean="0">
                <a:solidFill>
                  <a:srgbClr val="ED7D31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ED7D31"/>
                </a:solidFill>
                <a:latin typeface="+mn-lt"/>
              </a:rPr>
              <a:t>работы игры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74" y="1852920"/>
            <a:ext cx="5887319" cy="4189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0" y="1852920"/>
            <a:ext cx="5938065" cy="4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14368" cy="1325563"/>
          </a:xfrm>
        </p:spPr>
        <p:txBody>
          <a:bodyPr/>
          <a:lstStyle/>
          <a:p>
            <a:r>
              <a:rPr lang="ru-RU" dirty="0" smtClean="0">
                <a:solidFill>
                  <a:srgbClr val="ED7D31"/>
                </a:solidFill>
              </a:rPr>
              <a:t>Меню игры</a:t>
            </a:r>
            <a:endParaRPr lang="ru-RU" dirty="0">
              <a:solidFill>
                <a:srgbClr val="ED7D3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01464" y="365125"/>
            <a:ext cx="3114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ED7D31"/>
                </a:solidFill>
              </a:rPr>
              <a:t>Инструкция</a:t>
            </a:r>
            <a:endParaRPr lang="ru-RU" dirty="0">
              <a:solidFill>
                <a:srgbClr val="ED7D3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4" y="1551806"/>
            <a:ext cx="3352800" cy="2486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60" y="1551806"/>
            <a:ext cx="53625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</a:rPr>
              <a:t>Статистика от </a:t>
            </a:r>
            <a:r>
              <a:rPr lang="en-US" dirty="0">
                <a:solidFill>
                  <a:srgbClr val="ED7D31"/>
                </a:solidFill>
              </a:rPr>
              <a:t>Google </a:t>
            </a:r>
            <a:r>
              <a:rPr lang="en-US" dirty="0" smtClean="0">
                <a:solidFill>
                  <a:srgbClr val="ED7D31"/>
                </a:solidFill>
              </a:rPr>
              <a:t>Analytics</a:t>
            </a:r>
            <a:endParaRPr lang="ru-RU" dirty="0" smtClean="0">
              <a:solidFill>
                <a:srgbClr val="ED7D3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1690688"/>
            <a:ext cx="997406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838199" y="489487"/>
            <a:ext cx="6973273" cy="2192236"/>
            <a:chOff x="838199" y="489487"/>
            <a:chExt cx="6973273" cy="219223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843141"/>
              <a:ext cx="6973273" cy="18385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58645" y="489487"/>
              <a:ext cx="48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ED7D31"/>
                  </a:solidFill>
                </a:rPr>
                <a:t>Статистика по операционным системам</a:t>
              </a:r>
              <a:endParaRPr lang="ru-RU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3817374" y="3035377"/>
            <a:ext cx="6982799" cy="3227818"/>
            <a:chOff x="2563761" y="2900537"/>
            <a:chExt cx="6982799" cy="322781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761" y="3229897"/>
              <a:ext cx="6982799" cy="28984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63761" y="2900537"/>
              <a:ext cx="48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ED7D31"/>
                  </a:solidFill>
                </a:rPr>
                <a:t>Статистика по браузерам</a:t>
              </a:r>
              <a:endParaRPr lang="ru-RU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8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99695" y="0"/>
            <a:ext cx="6925642" cy="3280499"/>
            <a:chOff x="568404" y="148500"/>
            <a:chExt cx="6925642" cy="3280499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04" y="494890"/>
              <a:ext cx="6925642" cy="29341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4" y="148500"/>
              <a:ext cx="482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ED7D31"/>
                  </a:solidFill>
                </a:rPr>
                <a:t>Статистика странам</a:t>
              </a:r>
              <a:endParaRPr lang="ru-RU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022418" y="2783011"/>
            <a:ext cx="6944694" cy="3868512"/>
            <a:chOff x="5022418" y="2783011"/>
            <a:chExt cx="6944694" cy="386851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418" y="3393518"/>
              <a:ext cx="6944694" cy="32580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757651" y="2783011"/>
              <a:ext cx="4209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ED7D31"/>
                  </a:solidFill>
                </a:rPr>
                <a:t>Статистика по разрешениям экранов на мобильных устройствах</a:t>
              </a:r>
              <a:endParaRPr lang="ru-RU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3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0" y="117987"/>
            <a:ext cx="9441249" cy="65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21658" y="2444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 smtClean="0">
                <a:solidFill>
                  <a:srgbClr val="ED7D31"/>
                </a:solidFill>
              </a:rPr>
              <a:t>http://hunter-2d.tk</a:t>
            </a:r>
            <a:endParaRPr lang="ru-RU" sz="7200" b="1" i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rgbClr val="ED7D31"/>
                </a:solidFill>
                <a:latin typeface="+mn-lt"/>
                <a:ea typeface="+mn-ea"/>
                <a:cs typeface="+mn-cs"/>
              </a:rPr>
              <a:t>Назначение игры:</a:t>
            </a:r>
            <a:endParaRPr lang="ru-RU" sz="6000" dirty="0">
              <a:solidFill>
                <a:srgbClr val="ED7D3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035278"/>
            <a:ext cx="1044185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800" dirty="0">
                <a:solidFill>
                  <a:srgbClr val="ED7D31"/>
                </a:solidFill>
                <a:cs typeface="Times New Roman" panose="02020603050405020304" pitchFamily="18" charset="0"/>
              </a:rPr>
              <a:t>Функциональным назначение: игра предназначена для развлечения и досуга пользователя в 2d-игре в жанре «платформер». </a:t>
            </a:r>
          </a:p>
          <a:p>
            <a:pPr lvl="0">
              <a:lnSpc>
                <a:spcPct val="150000"/>
              </a:lnSpc>
            </a:pPr>
            <a:r>
              <a:rPr lang="ru-RU" sz="2800" dirty="0">
                <a:solidFill>
                  <a:srgbClr val="ED7D31"/>
                </a:solidFill>
                <a:cs typeface="Times New Roman" panose="02020603050405020304" pitchFamily="18" charset="0"/>
              </a:rPr>
              <a:t/>
            </a:r>
            <a:br>
              <a:rPr lang="ru-RU" sz="2800" dirty="0">
                <a:solidFill>
                  <a:srgbClr val="ED7D31"/>
                </a:solidFill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ED7D31"/>
                </a:solidFill>
                <a:cs typeface="Times New Roman" panose="02020603050405020304" pitchFamily="18" charset="0"/>
              </a:rPr>
              <a:t>Эксплуатационное назначение: игра размещается в сети, и может быть использоваться на всех современных устройствах. </a:t>
            </a:r>
            <a:endParaRPr lang="uk-UA" sz="2800" dirty="0">
              <a:solidFill>
                <a:srgbClr val="ED7D3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latin typeface="+mn-lt"/>
              </a:rPr>
              <a:t>Протокол встречи с заказчиком</a:t>
            </a:r>
            <a:endParaRPr lang="ru-RU" dirty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ED7D31"/>
                </a:solidFill>
              </a:rPr>
              <a:t>1. Жанр игры: «Платформер»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2. Идея игры: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  2.1. После загрузки уровня появляется игрок.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  2.2. Он должен собрать все ценные предметы на карте.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  2.3. После этого игрок должен прийти на финиш.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  2.4. Если игрок приходит на финиш, до того, как соберет все ценные предметы,     должно вывестись уведомление: “соберите все предметы”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  2.5. Если игрок умирает, перезапускается текущий уровень.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  2.6. После победы в последнем уровне открывается меню, в котором есть пункты меню: продолжить, начать уровень сначала, начать игру сначала, секретный уровень.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3. Ценными предметами являются: яблоко, золотое яблоко, алмаз, изумруд, золото и другие предметы.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4. Ценные предметы должны плавно анимироваться, чтобы привлекать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0989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</a:rPr>
              <a:t>Игра должна соответствовать требованиям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Игра должна иметь больше 10 уровней.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В игре должно быть меню, с пунктами: продолжить, начать уровень сначала, начать игру сначала, инструкция.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Среднее количество кадров в секунду (</a:t>
            </a:r>
            <a:r>
              <a:rPr lang="ru-RU" sz="2000" dirty="0" err="1" smtClean="0">
                <a:solidFill>
                  <a:srgbClr val="ED7D31"/>
                </a:solidFill>
                <a:ea typeface="Times New Roman" panose="02020603050405020304" pitchFamily="18" charset="0"/>
              </a:rPr>
              <a:t>fps</a:t>
            </a: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) должно быть больше 55.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Игра должна быть размещена по адресу</a:t>
            </a:r>
            <a:r>
              <a:rPr lang="en-US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http://hunter-2d.tk</a:t>
            </a:r>
            <a:r>
              <a:rPr lang="ru-RU" sz="2000" i="1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 </a:t>
            </a:r>
            <a:endParaRPr lang="en-US" sz="2000" i="1" dirty="0" smtClean="0">
              <a:solidFill>
                <a:srgbClr val="ED7D31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Игра должна работать во всех современных браузерах (ИЕ9+)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Минимальное разрешение экрана: 240х320.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 smtClean="0">
                <a:solidFill>
                  <a:srgbClr val="ED7D31"/>
                </a:solidFill>
                <a:ea typeface="Times New Roman" panose="02020603050405020304" pitchFamily="18" charset="0"/>
              </a:rPr>
              <a:t>Игра должна быть полностью адаптивной. </a:t>
            </a:r>
            <a:endParaRPr lang="ru-RU" sz="2000" dirty="0">
              <a:solidFill>
                <a:srgbClr val="ED7D3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latin typeface="+mn-lt"/>
              </a:rPr>
              <a:t>Методология проектирования ПО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ED7D31"/>
                </a:solidFill>
              </a:rPr>
              <a:t>В </a:t>
            </a:r>
            <a:r>
              <a:rPr lang="ru-RU" dirty="0">
                <a:solidFill>
                  <a:srgbClr val="ED7D31"/>
                </a:solidFill>
              </a:rPr>
              <a:t>проекте основной методологией был выбран </a:t>
            </a:r>
            <a:r>
              <a:rPr lang="ru-RU" b="1" dirty="0" err="1">
                <a:solidFill>
                  <a:srgbClr val="ED7D31"/>
                </a:solidFill>
              </a:rPr>
              <a:t>Kanban</a:t>
            </a:r>
            <a:r>
              <a:rPr lang="ru-RU" dirty="0">
                <a:solidFill>
                  <a:srgbClr val="ED7D31"/>
                </a:solidFill>
              </a:rPr>
              <a:t>:</a:t>
            </a:r>
            <a:endParaRPr lang="ru-RU" sz="1600" dirty="0">
              <a:solidFill>
                <a:srgbClr val="ED7D31"/>
              </a:solidFill>
            </a:endParaRPr>
          </a:p>
          <a:p>
            <a:r>
              <a:rPr lang="ru-RU" dirty="0">
                <a:solidFill>
                  <a:srgbClr val="ED7D31"/>
                </a:solidFill>
              </a:rPr>
              <a:t>Причины </a:t>
            </a:r>
            <a:r>
              <a:rPr lang="ru-RU" dirty="0" smtClean="0">
                <a:solidFill>
                  <a:srgbClr val="ED7D31"/>
                </a:solidFill>
              </a:rPr>
              <a:t>:</a:t>
            </a:r>
            <a:endParaRPr lang="ru-RU" sz="1600" dirty="0">
              <a:solidFill>
                <a:srgbClr val="ED7D3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ED7D31"/>
                </a:solidFill>
              </a:rPr>
              <a:t>Позволяет </a:t>
            </a:r>
            <a:r>
              <a:rPr lang="ru-RU" dirty="0">
                <a:solidFill>
                  <a:srgbClr val="ED7D31"/>
                </a:solidFill>
              </a:rPr>
              <a:t>разделять задачу на множество более простых задач (вплоть до элементарных задач).</a:t>
            </a:r>
            <a:endParaRPr lang="ru-RU" sz="1600" dirty="0">
              <a:solidFill>
                <a:srgbClr val="ED7D3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ED7D31"/>
                </a:solidFill>
              </a:rPr>
              <a:t>Визуализация </a:t>
            </a:r>
            <a:r>
              <a:rPr lang="ru-RU" dirty="0">
                <a:solidFill>
                  <a:srgbClr val="ED7D31"/>
                </a:solidFill>
              </a:rPr>
              <a:t>задач – что нужно сделать, над чем происходит работа сейчас, что уже сделано.</a:t>
            </a:r>
            <a:endParaRPr lang="ru-RU" sz="1600" dirty="0">
              <a:solidFill>
                <a:srgbClr val="ED7D3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ED7D31"/>
                </a:solidFill>
              </a:rPr>
              <a:t>Большая гибкость</a:t>
            </a:r>
            <a:r>
              <a:rPr lang="ru-RU" sz="1600" dirty="0" smtClean="0">
                <a:solidFill>
                  <a:srgbClr val="ED7D31"/>
                </a:solidFill>
              </a:rPr>
              <a:t> (время на выполнение задачи определяется индивидуально для каждой задачи, требования могут меняться во время разработки).</a:t>
            </a:r>
            <a:endParaRPr lang="ru-RU" sz="1600" dirty="0">
              <a:solidFill>
                <a:srgbClr val="ED7D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ED7D31"/>
                </a:solidFill>
              </a:rPr>
              <a:t>В </a:t>
            </a:r>
            <a:r>
              <a:rPr lang="ru-RU" dirty="0">
                <a:solidFill>
                  <a:srgbClr val="ED7D31"/>
                </a:solidFill>
              </a:rPr>
              <a:t>начале разработки достаточно </a:t>
            </a:r>
            <a:r>
              <a:rPr lang="ru-RU" dirty="0" smtClean="0">
                <a:solidFill>
                  <a:srgbClr val="ED7D31"/>
                </a:solidFill>
              </a:rPr>
              <a:t>минимального.</a:t>
            </a:r>
          </a:p>
          <a:p>
            <a:r>
              <a:rPr lang="ru-RU" dirty="0">
                <a:solidFill>
                  <a:srgbClr val="ED7D31"/>
                </a:solidFill>
              </a:rPr>
              <a:t> </a:t>
            </a:r>
            <a:endParaRPr lang="ru-RU" sz="1600" dirty="0">
              <a:solidFill>
                <a:srgbClr val="ED7D31"/>
              </a:solidFill>
            </a:endParaRPr>
          </a:p>
          <a:p>
            <a:r>
              <a:rPr lang="ru-RU" dirty="0">
                <a:solidFill>
                  <a:srgbClr val="ED7D31"/>
                </a:solidFill>
              </a:rPr>
              <a:t>Кроме </a:t>
            </a:r>
            <a:r>
              <a:rPr lang="ru-RU" dirty="0" err="1">
                <a:solidFill>
                  <a:srgbClr val="ED7D31"/>
                </a:solidFill>
              </a:rPr>
              <a:t>Kanban</a:t>
            </a:r>
            <a:r>
              <a:rPr lang="ru-RU" dirty="0">
                <a:solidFill>
                  <a:srgbClr val="ED7D31"/>
                </a:solidFill>
              </a:rPr>
              <a:t> также была выбрана методология </a:t>
            </a:r>
            <a:r>
              <a:rPr lang="ru-RU" b="1" dirty="0">
                <a:solidFill>
                  <a:srgbClr val="ED7D31"/>
                </a:solidFill>
              </a:rPr>
              <a:t>BDD</a:t>
            </a:r>
            <a:r>
              <a:rPr lang="ru-RU" dirty="0">
                <a:solidFill>
                  <a:srgbClr val="ED7D31"/>
                </a:solidFill>
              </a:rPr>
              <a:t> (как дополнительная).</a:t>
            </a:r>
            <a:endParaRPr lang="ru-RU" sz="1600" dirty="0">
              <a:solidFill>
                <a:srgbClr val="ED7D31"/>
              </a:solidFill>
            </a:endParaRPr>
          </a:p>
          <a:p>
            <a:r>
              <a:rPr lang="ru-RU" dirty="0">
                <a:solidFill>
                  <a:srgbClr val="ED7D31"/>
                </a:solidFill>
              </a:rPr>
              <a:t>BDD – разработка через тестирование (</a:t>
            </a:r>
            <a:r>
              <a:rPr lang="ru-RU" dirty="0" err="1">
                <a:solidFill>
                  <a:srgbClr val="ED7D31"/>
                </a:solidFill>
              </a:rPr>
              <a:t>Behavior</a:t>
            </a:r>
            <a:r>
              <a:rPr lang="ru-RU" dirty="0">
                <a:solidFill>
                  <a:srgbClr val="ED7D31"/>
                </a:solidFill>
              </a:rPr>
              <a:t> </a:t>
            </a:r>
            <a:r>
              <a:rPr lang="ru-RU" dirty="0" err="1">
                <a:solidFill>
                  <a:srgbClr val="ED7D31"/>
                </a:solidFill>
              </a:rPr>
              <a:t>Driven</a:t>
            </a:r>
            <a:r>
              <a:rPr lang="ru-RU" dirty="0">
                <a:solidFill>
                  <a:srgbClr val="ED7D31"/>
                </a:solidFill>
              </a:rPr>
              <a:t> </a:t>
            </a:r>
            <a:r>
              <a:rPr lang="ru-RU" dirty="0" err="1">
                <a:solidFill>
                  <a:srgbClr val="ED7D31"/>
                </a:solidFill>
              </a:rPr>
              <a:t>Development</a:t>
            </a:r>
            <a:r>
              <a:rPr lang="ru-RU" dirty="0">
                <a:solidFill>
                  <a:srgbClr val="ED7D31"/>
                </a:solidFill>
              </a:rPr>
              <a:t>).</a:t>
            </a:r>
            <a:endParaRPr lang="ru-RU" sz="1600" dirty="0">
              <a:solidFill>
                <a:srgbClr val="ED7D31"/>
              </a:solidFill>
            </a:endParaRPr>
          </a:p>
          <a:p>
            <a:r>
              <a:rPr lang="ru-RU" dirty="0">
                <a:solidFill>
                  <a:srgbClr val="ED7D31"/>
                </a:solidFill>
              </a:rPr>
              <a:t>Причины </a:t>
            </a:r>
            <a:r>
              <a:rPr lang="ru-RU" dirty="0" smtClean="0">
                <a:solidFill>
                  <a:srgbClr val="ED7D31"/>
                </a:solidFill>
              </a:rPr>
              <a:t>выбора:</a:t>
            </a:r>
            <a:endParaRPr lang="ru-RU" sz="1600" dirty="0" smtClean="0">
              <a:solidFill>
                <a:srgbClr val="ED7D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ED7D31"/>
                </a:solidFill>
              </a:rPr>
              <a:t>Написание </a:t>
            </a:r>
            <a:r>
              <a:rPr lang="ru-RU" dirty="0">
                <a:solidFill>
                  <a:srgbClr val="ED7D31"/>
                </a:solidFill>
              </a:rPr>
              <a:t>тестов перед написанием кода позволяет понять, что должен делать определенный фрагмент кода, еще до его </a:t>
            </a:r>
            <a:r>
              <a:rPr lang="ru-RU" dirty="0" smtClean="0">
                <a:solidFill>
                  <a:srgbClr val="ED7D31"/>
                </a:solidFill>
              </a:rPr>
              <a:t>реализации.</a:t>
            </a:r>
            <a:r>
              <a:rPr lang="ru-RU" sz="1600" dirty="0">
                <a:solidFill>
                  <a:srgbClr val="ED7D31"/>
                </a:solidFill>
              </a:rPr>
              <a:t> </a:t>
            </a:r>
            <a:endParaRPr lang="ru-RU" sz="1600" dirty="0" smtClean="0">
              <a:solidFill>
                <a:srgbClr val="ED7D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ED7D31"/>
                </a:solidFill>
              </a:rPr>
              <a:t>Благодаря </a:t>
            </a:r>
            <a:r>
              <a:rPr lang="ru-RU" dirty="0">
                <a:solidFill>
                  <a:srgbClr val="ED7D31"/>
                </a:solidFill>
              </a:rPr>
              <a:t>тому, что BDD подразумевает автоматическое тестирование, используя эту методологию можно избежать большого количества ошибок связанных с ошибками алгоритмов, конфликтами в логике программы и недостатков ручного тестирования.</a:t>
            </a:r>
            <a:r>
              <a:rPr lang="ru-RU" sz="1600" dirty="0">
                <a:solidFill>
                  <a:srgbClr val="ED7D31"/>
                </a:solidFill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0"/>
              </a:spcAft>
            </a:pPr>
            <a:endParaRPr lang="ru-RU" sz="2000" dirty="0">
              <a:solidFill>
                <a:srgbClr val="ED7D3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effectLst/>
                <a:latin typeface="+mn-lt"/>
              </a:rPr>
              <a:t>Архитектурная/проектная документация</a:t>
            </a:r>
            <a:endParaRPr lang="ru-RU" dirty="0" smtClean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ED7D31"/>
                </a:solidFill>
              </a:rPr>
              <a:t>Нашей командой была разработана 2d-игра «Hunter</a:t>
            </a:r>
            <a:r>
              <a:rPr lang="ru-RU" sz="2000" dirty="0" smtClean="0">
                <a:solidFill>
                  <a:srgbClr val="ED7D31"/>
                </a:solidFill>
              </a:rPr>
              <a:t>».</a:t>
            </a:r>
          </a:p>
          <a:p>
            <a:endParaRPr lang="ru-RU" sz="2000" dirty="0" smtClean="0">
              <a:solidFill>
                <a:srgbClr val="ED7D31"/>
              </a:solidFill>
            </a:endParaRPr>
          </a:p>
          <a:p>
            <a:r>
              <a:rPr lang="ru-RU" sz="2000" dirty="0" smtClean="0">
                <a:solidFill>
                  <a:srgbClr val="ED7D31"/>
                </a:solidFill>
              </a:rPr>
              <a:t>В </a:t>
            </a:r>
            <a:r>
              <a:rPr lang="ru-RU" sz="2000" dirty="0">
                <a:solidFill>
                  <a:srgbClr val="ED7D31"/>
                </a:solidFill>
              </a:rPr>
              <a:t>ходе разработки мы использовали такие технологии: </a:t>
            </a:r>
            <a:r>
              <a:rPr lang="ru-RU" sz="2000" dirty="0" err="1">
                <a:solidFill>
                  <a:srgbClr val="ED7D31"/>
                </a:solidFill>
              </a:rPr>
              <a:t>JavaScript</a:t>
            </a:r>
            <a:r>
              <a:rPr lang="ru-RU" sz="2000" dirty="0">
                <a:solidFill>
                  <a:srgbClr val="ED7D31"/>
                </a:solidFill>
              </a:rPr>
              <a:t> (es6, </a:t>
            </a:r>
            <a:r>
              <a:rPr lang="ru-RU" sz="2000" dirty="0" err="1">
                <a:solidFill>
                  <a:srgbClr val="ED7D31"/>
                </a:solidFill>
              </a:rPr>
              <a:t>canvas</a:t>
            </a:r>
            <a:r>
              <a:rPr lang="ru-RU" sz="2000" dirty="0">
                <a:solidFill>
                  <a:srgbClr val="ED7D31"/>
                </a:solidFill>
              </a:rPr>
              <a:t>…), HTML (</a:t>
            </a:r>
            <a:r>
              <a:rPr lang="ru-RU" sz="2000" dirty="0" err="1">
                <a:solidFill>
                  <a:srgbClr val="ED7D31"/>
                </a:solidFill>
              </a:rPr>
              <a:t>pug</a:t>
            </a:r>
            <a:r>
              <a:rPr lang="ru-RU" sz="2000" dirty="0">
                <a:solidFill>
                  <a:srgbClr val="ED7D31"/>
                </a:solidFill>
              </a:rPr>
              <a:t>), CSS (SASS), GULP4, GIT, </a:t>
            </a:r>
            <a:r>
              <a:rPr lang="ru-RU" sz="2000" dirty="0" err="1">
                <a:solidFill>
                  <a:srgbClr val="ED7D31"/>
                </a:solidFill>
              </a:rPr>
              <a:t>npm</a:t>
            </a:r>
            <a:r>
              <a:rPr lang="ru-RU" sz="2000" dirty="0">
                <a:solidFill>
                  <a:srgbClr val="ED7D31"/>
                </a:solidFill>
              </a:rPr>
              <a:t>/</a:t>
            </a:r>
            <a:r>
              <a:rPr lang="ru-RU" sz="2000" dirty="0" err="1">
                <a:solidFill>
                  <a:srgbClr val="ED7D31"/>
                </a:solidFill>
              </a:rPr>
              <a:t>yarn</a:t>
            </a:r>
            <a:r>
              <a:rPr lang="ru-RU" sz="2000" dirty="0">
                <a:solidFill>
                  <a:srgbClr val="ED7D31"/>
                </a:solidFill>
              </a:rPr>
              <a:t>. </a:t>
            </a:r>
          </a:p>
          <a:p>
            <a:endParaRPr lang="ru-RU" sz="2000" dirty="0" smtClean="0">
              <a:solidFill>
                <a:srgbClr val="ED7D31"/>
              </a:solidFill>
            </a:endParaRPr>
          </a:p>
          <a:p>
            <a:r>
              <a:rPr lang="ru-RU" sz="2000" dirty="0" smtClean="0">
                <a:solidFill>
                  <a:srgbClr val="ED7D31"/>
                </a:solidFill>
              </a:rPr>
              <a:t>В </a:t>
            </a:r>
            <a:r>
              <a:rPr lang="ru-RU" sz="2000" dirty="0">
                <a:solidFill>
                  <a:srgbClr val="ED7D31"/>
                </a:solidFill>
              </a:rPr>
              <a:t>качестве редактора кода был использован редактор </a:t>
            </a:r>
            <a:r>
              <a:rPr lang="ru-RU" sz="2000" i="1" dirty="0" err="1">
                <a:solidFill>
                  <a:srgbClr val="ED7D31"/>
                </a:solidFill>
              </a:rPr>
              <a:t>Visual</a:t>
            </a:r>
            <a:r>
              <a:rPr lang="ru-RU" sz="2000" i="1" dirty="0">
                <a:solidFill>
                  <a:srgbClr val="ED7D31"/>
                </a:solidFill>
              </a:rPr>
              <a:t> </a:t>
            </a:r>
            <a:r>
              <a:rPr lang="ru-RU" sz="2000" i="1" dirty="0" err="1">
                <a:solidFill>
                  <a:srgbClr val="ED7D31"/>
                </a:solidFill>
              </a:rPr>
              <a:t>Studio</a:t>
            </a:r>
            <a:r>
              <a:rPr lang="ru-RU" sz="2000" i="1" dirty="0">
                <a:solidFill>
                  <a:srgbClr val="ED7D31"/>
                </a:solidFill>
              </a:rPr>
              <a:t> </a:t>
            </a:r>
            <a:r>
              <a:rPr lang="ru-RU" sz="2000" i="1" dirty="0" err="1" smtClean="0">
                <a:solidFill>
                  <a:srgbClr val="ED7D31"/>
                </a:solidFill>
              </a:rPr>
              <a:t>Code</a:t>
            </a:r>
            <a:r>
              <a:rPr lang="ru-RU" sz="2000" i="1" dirty="0" smtClean="0">
                <a:solidFill>
                  <a:srgbClr val="ED7D31"/>
                </a:solidFill>
              </a:rPr>
              <a:t>.</a:t>
            </a:r>
          </a:p>
          <a:p>
            <a:endParaRPr lang="ru-RU" sz="2000" i="1" dirty="0">
              <a:solidFill>
                <a:srgbClr val="ED7D31"/>
              </a:solidFill>
            </a:endParaRPr>
          </a:p>
          <a:p>
            <a:r>
              <a:rPr lang="ru-RU" sz="2000" dirty="0" smtClean="0">
                <a:solidFill>
                  <a:srgbClr val="ED7D31"/>
                </a:solidFill>
              </a:rPr>
              <a:t>Стиль </a:t>
            </a:r>
            <a:r>
              <a:rPr lang="ru-RU" sz="2000" dirty="0">
                <a:solidFill>
                  <a:srgbClr val="ED7D31"/>
                </a:solidFill>
              </a:rPr>
              <a:t>программирования – ООП (основанное на прототипах – так как игра написана на </a:t>
            </a:r>
            <a:r>
              <a:rPr lang="ru-RU" sz="2000" dirty="0" err="1">
                <a:solidFill>
                  <a:srgbClr val="ED7D31"/>
                </a:solidFill>
              </a:rPr>
              <a:t>JavaScript</a:t>
            </a:r>
            <a:r>
              <a:rPr lang="ru-RU" sz="2000" dirty="0">
                <a:solidFill>
                  <a:srgbClr val="ED7D31"/>
                </a:solidFill>
              </a:rPr>
              <a:t>). </a:t>
            </a:r>
            <a:r>
              <a:rPr lang="ru-RU" sz="2000" dirty="0" smtClean="0">
                <a:solidFill>
                  <a:srgbClr val="ED7D31"/>
                </a:solidFill>
              </a:rPr>
              <a:t>Для </a:t>
            </a:r>
            <a:r>
              <a:rPr lang="ru-RU" sz="2000" dirty="0">
                <a:solidFill>
                  <a:srgbClr val="ED7D31"/>
                </a:solidFill>
              </a:rPr>
              <a:t>организации классов(конструкторов) были использованы es6-классы.</a:t>
            </a:r>
          </a:p>
          <a:p>
            <a:r>
              <a:rPr lang="ru-RU" sz="2000" dirty="0">
                <a:solidFill>
                  <a:srgbClr val="ED7D3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47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0368"/>
            <a:ext cx="6196781" cy="1325563"/>
          </a:xfrm>
        </p:spPr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effectLst/>
                <a:latin typeface="+mn-lt"/>
              </a:rPr>
              <a:t>Разработка и отладка кода программы</a:t>
            </a:r>
            <a:endParaRPr lang="ru-RU" dirty="0" smtClean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86054"/>
            <a:ext cx="6875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ED7D31"/>
                </a:solidFill>
              </a:rPr>
              <a:t>В ходе работы над проектом нашей командой был разработан и отлажен программный код</a:t>
            </a:r>
            <a:r>
              <a:rPr lang="ru-RU" sz="2000" dirty="0" smtClean="0">
                <a:solidFill>
                  <a:srgbClr val="ED7D3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 </a:t>
            </a:r>
            <a:r>
              <a:rPr lang="ru-RU" sz="2000" dirty="0">
                <a:solidFill>
                  <a:srgbClr val="ED7D31"/>
                </a:solidFill>
              </a:rPr>
              <a:t>Для отладки мы использовали встроенные в браузеры параметры разработчиков. Во время разработки основным браузером был </a:t>
            </a:r>
            <a:r>
              <a:rPr lang="ru-RU" sz="2000" dirty="0" err="1">
                <a:solidFill>
                  <a:srgbClr val="ED7D31"/>
                </a:solidFill>
              </a:rPr>
              <a:t>Яндекс.Браузер</a:t>
            </a:r>
            <a:r>
              <a:rPr lang="ru-RU" sz="2000" dirty="0">
                <a:solidFill>
                  <a:srgbClr val="ED7D31"/>
                </a:solidFill>
              </a:rPr>
              <a:t> и Хром.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ED7D3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67" y="261015"/>
            <a:ext cx="3570801" cy="63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effectLst/>
                <a:latin typeface="+mn-lt"/>
              </a:rPr>
              <a:t>Тестирование программы (</a:t>
            </a:r>
            <a:r>
              <a:rPr lang="en-US" dirty="0" smtClean="0">
                <a:solidFill>
                  <a:srgbClr val="ED7D31"/>
                </a:solidFill>
                <a:effectLst/>
                <a:latin typeface="+mn-lt"/>
              </a:rPr>
              <a:t>BDD)</a:t>
            </a:r>
            <a:endParaRPr lang="ru-RU" dirty="0" smtClean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441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ED7D31"/>
                </a:solidFill>
              </a:rPr>
              <a:t>Написание кода программы производилось согласно методологии </a:t>
            </a:r>
            <a:r>
              <a:rPr lang="en-US" sz="2000" dirty="0" smtClean="0">
                <a:solidFill>
                  <a:srgbClr val="ED7D31"/>
                </a:solidFill>
              </a:rPr>
              <a:t>BDD</a:t>
            </a:r>
            <a:r>
              <a:rPr lang="ru-RU" sz="2000" dirty="0" smtClean="0">
                <a:solidFill>
                  <a:srgbClr val="ED7D31"/>
                </a:solidFill>
              </a:rPr>
              <a:t> – разработка через тестирование. </a:t>
            </a:r>
          </a:p>
          <a:p>
            <a:r>
              <a:rPr lang="ru-RU" sz="2000" dirty="0" smtClean="0">
                <a:solidFill>
                  <a:srgbClr val="ED7D31"/>
                </a:solidFill>
              </a:rPr>
              <a:t>При такой методологии при написании кода повторяются этапы: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rgbClr val="ED7D31"/>
                </a:solidFill>
              </a:rPr>
              <a:t>Написание тестов</a:t>
            </a:r>
          </a:p>
          <a:p>
            <a:pPr marL="342900" indent="-342900">
              <a:buFontTx/>
              <a:buChar char="-"/>
            </a:pPr>
            <a:r>
              <a:rPr lang="ru-RU" sz="2000" dirty="0" smtClean="0">
                <a:solidFill>
                  <a:srgbClr val="ED7D31"/>
                </a:solidFill>
              </a:rPr>
              <a:t>Реализация</a:t>
            </a:r>
            <a:endParaRPr lang="ru-RU" sz="2000" dirty="0">
              <a:solidFill>
                <a:srgbClr val="ED7D31"/>
              </a:solidFill>
            </a:endParaRPr>
          </a:p>
          <a:p>
            <a:r>
              <a:rPr lang="ru-RU" sz="2000" dirty="0" smtClean="0">
                <a:solidFill>
                  <a:srgbClr val="ED7D31"/>
                </a:solidFill>
              </a:rPr>
              <a:t>При этом тесты обязательно пишутся до реализации.</a:t>
            </a:r>
            <a:endParaRPr lang="ru-RU" sz="2000" dirty="0">
              <a:solidFill>
                <a:srgbClr val="ED7D3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84" y="3988495"/>
            <a:ext cx="7092744" cy="2716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613" y="3988495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ED7D31"/>
                </a:solidFill>
              </a:rPr>
              <a:t>Фрагмент тестов:</a:t>
            </a:r>
            <a:endParaRPr lang="ru-RU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D7D31"/>
                </a:solidFill>
                <a:latin typeface="+mn-lt"/>
              </a:rPr>
              <a:t>Бета-т</a:t>
            </a:r>
            <a:r>
              <a:rPr lang="ru-RU" dirty="0" smtClean="0">
                <a:solidFill>
                  <a:srgbClr val="ED7D31"/>
                </a:solidFill>
                <a:effectLst/>
                <a:latin typeface="+mn-lt"/>
              </a:rPr>
              <a:t>естирование</a:t>
            </a:r>
            <a:endParaRPr lang="ru-RU" dirty="0" smtClean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56159"/>
            <a:ext cx="10441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После реализации всех основных функций также было проведено Бета-тестирование.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Игра была предложена нескольким группам пользователей.</a:t>
            </a:r>
            <a:r>
              <a:rPr lang="ru-RU" sz="2000" dirty="0">
                <a:solidFill>
                  <a:srgbClr val="ED7D31"/>
                </a:solidFill>
              </a:rPr>
              <a:t> </a:t>
            </a:r>
            <a:endParaRPr lang="ru-RU" sz="2000" dirty="0" smtClean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ED7D31"/>
                </a:solidFill>
              </a:rPr>
              <a:t>В результате тестирования были выявлены и исправлены следующие ошибки: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rgbClr val="ED7D31"/>
                </a:solidFill>
              </a:rPr>
              <a:t>После выбора пункта  он отрабатывал, но после этого пункт меню можно было выбирать нажатием пробела, даже при том, что меню закрытое.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rgbClr val="ED7D31"/>
                </a:solidFill>
              </a:rPr>
              <a:t>Лава </a:t>
            </a:r>
            <a:r>
              <a:rPr lang="ru-RU" dirty="0">
                <a:solidFill>
                  <a:srgbClr val="ED7D31"/>
                </a:solidFill>
              </a:rPr>
              <a:t>иногда снимала жизни тогда, когда игрой ее не </a:t>
            </a:r>
            <a:r>
              <a:rPr lang="ru-RU" dirty="0" smtClean="0">
                <a:solidFill>
                  <a:srgbClr val="ED7D31"/>
                </a:solidFill>
              </a:rPr>
              <a:t>касался.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rgbClr val="ED7D31"/>
                </a:solidFill>
              </a:rPr>
              <a:t>По </a:t>
            </a:r>
            <a:r>
              <a:rPr lang="ru-RU" dirty="0">
                <a:solidFill>
                  <a:srgbClr val="ED7D31"/>
                </a:solidFill>
              </a:rPr>
              <a:t>рекомендациям пользователей была добавлена пауза при открытии меню.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595</Words>
  <Application>Microsoft Office PowerPoint</Application>
  <PresentationFormat>Широкоэкранный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2d-игра «Hunter»</vt:lpstr>
      <vt:lpstr>Назначение игры:</vt:lpstr>
      <vt:lpstr>Протокол встречи с заказчиком</vt:lpstr>
      <vt:lpstr>Игра должна соответствовать требованиям</vt:lpstr>
      <vt:lpstr>Методология проектирования ПО</vt:lpstr>
      <vt:lpstr>Архитектурная/проектная документация</vt:lpstr>
      <vt:lpstr>Разработка и отладка кода программы</vt:lpstr>
      <vt:lpstr>Тестирование программы (BDD)</vt:lpstr>
      <vt:lpstr>Бета-тестирование</vt:lpstr>
      <vt:lpstr>Результаты тестирования программы</vt:lpstr>
      <vt:lpstr>Пример работы игры</vt:lpstr>
      <vt:lpstr>Меню игры</vt:lpstr>
      <vt:lpstr>Статистика от Google Analytics</vt:lpstr>
      <vt:lpstr>Презентация PowerPoint</vt:lpstr>
      <vt:lpstr>Презентация PowerPoint</vt:lpstr>
      <vt:lpstr>Презентация PowerPoint</vt:lpstr>
      <vt:lpstr>http://hunter-2d.tk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2d-игра «Hunter»</dc:title>
  <dc:creator>Дмитрий Гашко</dc:creator>
  <cp:lastModifiedBy>Дмитрий Гашко</cp:lastModifiedBy>
  <cp:revision>14</cp:revision>
  <dcterms:created xsi:type="dcterms:W3CDTF">2018-05-29T17:43:52Z</dcterms:created>
  <dcterms:modified xsi:type="dcterms:W3CDTF">2018-05-29T19:29:55Z</dcterms:modified>
</cp:coreProperties>
</file>