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5"/>
  </p:notesMasterIdLst>
  <p:sldIdLst>
    <p:sldId id="272" r:id="rId2"/>
    <p:sldId id="257" r:id="rId3"/>
    <p:sldId id="258" r:id="rId4"/>
    <p:sldId id="261" r:id="rId5"/>
    <p:sldId id="263" r:id="rId6"/>
    <p:sldId id="262" r:id="rId7"/>
    <p:sldId id="264" r:id="rId8"/>
    <p:sldId id="265" r:id="rId9"/>
    <p:sldId id="266" r:id="rId10"/>
    <p:sldId id="267"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94660"/>
  </p:normalViewPr>
  <p:slideViewPr>
    <p:cSldViewPr snapToGrid="0">
      <p:cViewPr>
        <p:scale>
          <a:sx n="66" d="100"/>
          <a:sy n="66" d="100"/>
        </p:scale>
        <p:origin x="582"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64C98F-D7A5-4925-8E19-54C36BAF84D7}" type="datetimeFigureOut">
              <a:rPr lang="ru-RU" smtClean="0"/>
              <a:t>29.05.2018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9BD4C-F202-4C36-AD1D-93259849FA09}"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dirty="0"/>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5/29/2018</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6966" y="3061855"/>
            <a:ext cx="9590550" cy="915953"/>
          </a:xfrm>
        </p:spPr>
        <p:txBody>
          <a:bodyPr/>
          <a:lstStyle/>
          <a:p>
            <a:r>
              <a:rPr lang="en-US" dirty="0">
                <a:solidFill>
                  <a:schemeClr val="tx1"/>
                </a:solidFill>
              </a:rPr>
              <a:t>2d</a:t>
            </a:r>
            <a:r>
              <a:rPr lang="ru-RU" dirty="0" smtClean="0">
                <a:solidFill>
                  <a:schemeClr val="tx1"/>
                </a:solidFill>
              </a:rPr>
              <a:t>-игра «</a:t>
            </a:r>
            <a:r>
              <a:rPr lang="en-US" dirty="0" smtClean="0">
                <a:solidFill>
                  <a:schemeClr val="tx1"/>
                </a:solidFill>
              </a:rPr>
              <a:t>Hunter</a:t>
            </a:r>
            <a:r>
              <a:rPr lang="ru-RU" dirty="0" smtClean="0">
                <a:solidFill>
                  <a:schemeClr val="tx1"/>
                </a:solidFill>
              </a:rPr>
              <a:t>»</a:t>
            </a:r>
            <a:endParaRPr lang="ru-RU" dirty="0">
              <a:solidFill>
                <a:schemeClr val="tx1"/>
              </a:solidFill>
            </a:endParaRPr>
          </a:p>
        </p:txBody>
      </p:sp>
    </p:spTree>
    <p:extLst>
      <p:ext uri="{BB962C8B-B14F-4D97-AF65-F5344CB8AC3E}">
        <p14:creationId xmlns:p14="http://schemas.microsoft.com/office/powerpoint/2010/main" val="182027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60715" y="0"/>
            <a:ext cx="9590550" cy="1097280"/>
          </a:xfrm>
        </p:spPr>
        <p:txBody>
          <a:bodyPr>
            <a:normAutofit fontScale="90000"/>
          </a:bodyPr>
          <a:lstStyle/>
          <a:p>
            <a:r>
              <a:rPr lang="ru-RU" b="1" dirty="0">
                <a:solidFill>
                  <a:schemeClr val="tx1"/>
                </a:solidFill>
                <a:effectLst/>
              </a:rPr>
              <a:t>Результаты тестирования</a:t>
            </a:r>
            <a:r>
              <a:rPr lang="uk-UA" dirty="0">
                <a:solidFill>
                  <a:schemeClr val="tx1"/>
                </a:solidFill>
                <a:effectLst/>
              </a:rPr>
              <a:t/>
            </a:r>
            <a:br>
              <a:rPr lang="uk-UA" dirty="0">
                <a:solidFill>
                  <a:schemeClr val="tx1"/>
                </a:solidFill>
                <a:effectLst/>
              </a:rPr>
            </a:br>
            <a:endParaRPr lang="ru-RU" dirty="0">
              <a:solidFill>
                <a:schemeClr val="tx1"/>
              </a:solidFill>
            </a:endParaRPr>
          </a:p>
        </p:txBody>
      </p:sp>
      <p:sp>
        <p:nvSpPr>
          <p:cNvPr id="3" name="Текст 2"/>
          <p:cNvSpPr>
            <a:spLocks noGrp="1"/>
          </p:cNvSpPr>
          <p:nvPr>
            <p:ph type="body" idx="1"/>
          </p:nvPr>
        </p:nvSpPr>
        <p:spPr>
          <a:xfrm>
            <a:off x="1295401" y="640080"/>
            <a:ext cx="9590550" cy="5930537"/>
          </a:xfrm>
        </p:spPr>
        <p:txBody>
          <a:bodyPr>
            <a:normAutofit lnSpcReduction="10000"/>
          </a:bodyPr>
          <a:lstStyle/>
          <a:p>
            <a:pPr algn="l"/>
            <a:r>
              <a:rPr lang="ru-RU" dirty="0" smtClean="0"/>
              <a:t>В ходе автоматического тестирования было обнаружено и исправлено большое количество разнообразных ошибок.</a:t>
            </a:r>
            <a:endParaRPr lang="ru-RU" dirty="0" smtClean="0">
              <a:effectLst/>
            </a:endParaRPr>
          </a:p>
          <a:p>
            <a:pPr algn="l"/>
            <a:r>
              <a:rPr lang="ru-RU" dirty="0" smtClean="0"/>
              <a:t>Тестирование в различных браузерах и при различных разрешениях:</a:t>
            </a:r>
          </a:p>
          <a:p>
            <a:pPr algn="l"/>
            <a:r>
              <a:rPr lang="ru-RU" dirty="0" smtClean="0"/>
              <a:t>При тестировании </a:t>
            </a:r>
            <a:r>
              <a:rPr lang="ru-RU" dirty="0" err="1" smtClean="0"/>
              <a:t>кроссбраузерности</a:t>
            </a:r>
            <a:r>
              <a:rPr lang="ru-RU" dirty="0" smtClean="0"/>
              <a:t> были выявлены серьёзные проблемы с ИЕ9. Но благодаря их обнаружению они были </a:t>
            </a:r>
            <a:r>
              <a:rPr lang="ru-RU" dirty="0" err="1" smtClean="0"/>
              <a:t>устраненны</a:t>
            </a:r>
            <a:r>
              <a:rPr lang="ru-RU" dirty="0" smtClean="0"/>
              <a:t>.</a:t>
            </a:r>
          </a:p>
          <a:p>
            <a:pPr algn="l"/>
            <a:r>
              <a:rPr lang="ru-RU" dirty="0" smtClean="0"/>
              <a:t>При тестировании на разных разрешение было достигнуто адекватное отображение игры на практически любых разрешениях (вплоть до 250х250 пикселе). При тестировании было проверено отображение на всех основных разрешениях (для смартфонов, планшетов, ноутбуков…)</a:t>
            </a:r>
          </a:p>
          <a:p>
            <a:pPr algn="l"/>
            <a:r>
              <a:rPr lang="ru-RU" dirty="0" smtClean="0"/>
              <a:t> В результате </a:t>
            </a:r>
            <a:r>
              <a:rPr lang="ru-RU" dirty="0" err="1" smtClean="0"/>
              <a:t>бета-тестирования</a:t>
            </a:r>
            <a:r>
              <a:rPr lang="ru-RU" dirty="0" smtClean="0"/>
              <a:t> были выявлены и исправлены ошибки:</a:t>
            </a:r>
          </a:p>
          <a:p>
            <a:pPr algn="l"/>
            <a:r>
              <a:rPr lang="ru-RU" dirty="0" smtClean="0"/>
              <a:t>1) Фокус на кнопках меню, при его закрытии, из-за чего после нажатия «начать уровень сначала» при каждом нажатии пробела этот пункт меню выбирался снова.</a:t>
            </a:r>
          </a:p>
          <a:p>
            <a:pPr algn="l"/>
            <a:r>
              <a:rPr lang="ru-RU" dirty="0" smtClean="0"/>
              <a:t>2) Лава иногда снимала жизни тогда, когда игрой ее не касался.</a:t>
            </a:r>
          </a:p>
          <a:p>
            <a:pPr algn="l"/>
            <a:r>
              <a:rPr lang="ru-RU" dirty="0" smtClean="0"/>
              <a:t>3) По рекомендациям пользователей была добавлена пауза при открытии меню.</a:t>
            </a:r>
          </a:p>
          <a:p>
            <a:pPr algn="l"/>
            <a:endParaRPr lang="ru-RU" dirty="0" smtClean="0"/>
          </a:p>
          <a:p>
            <a:pPr algn="just"/>
            <a:endParaRPr lang="ru-RU" dirty="0"/>
          </a:p>
        </p:txBody>
      </p:sp>
    </p:spTree>
    <p:extLst>
      <p:ext uri="{BB962C8B-B14F-4D97-AF65-F5344CB8AC3E}">
        <p14:creationId xmlns:p14="http://schemas.microsoft.com/office/powerpoint/2010/main" val="136605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3532" y="0"/>
            <a:ext cx="10353762" cy="970450"/>
          </a:xfrm>
        </p:spPr>
        <p:txBody>
          <a:bodyPr/>
          <a:lstStyle/>
          <a:p>
            <a:r>
              <a:rPr lang="ru-RU" dirty="0" err="1" smtClean="0">
                <a:solidFill>
                  <a:schemeClr val="tx1"/>
                </a:solidFill>
              </a:rPr>
              <a:t>Скрины</a:t>
            </a:r>
            <a:r>
              <a:rPr lang="ru-RU" dirty="0" smtClean="0">
                <a:solidFill>
                  <a:schemeClr val="tx1"/>
                </a:solidFill>
              </a:rPr>
              <a:t> </a:t>
            </a:r>
            <a:r>
              <a:rPr lang="ru-RU" dirty="0" err="1" smtClean="0">
                <a:solidFill>
                  <a:schemeClr val="tx1"/>
                </a:solidFill>
              </a:rPr>
              <a:t>програмы</a:t>
            </a:r>
            <a:r>
              <a:rPr lang="ru-RU" dirty="0" smtClean="0">
                <a:solidFill>
                  <a:schemeClr val="tx1"/>
                </a:solidFill>
              </a:rPr>
              <a:t> </a:t>
            </a:r>
            <a:endParaRPr lang="ru-RU" dirty="0">
              <a:solidFill>
                <a:schemeClr val="tx1"/>
              </a:solidFill>
            </a:endParaRPr>
          </a:p>
        </p:txBody>
      </p:sp>
      <p:sp>
        <p:nvSpPr>
          <p:cNvPr id="6" name="TextBox 5"/>
          <p:cNvSpPr txBox="1"/>
          <p:nvPr/>
        </p:nvSpPr>
        <p:spPr>
          <a:xfrm>
            <a:off x="300445" y="901337"/>
            <a:ext cx="1110343" cy="923330"/>
          </a:xfrm>
          <a:prstGeom prst="rect">
            <a:avLst/>
          </a:prstGeom>
          <a:noFill/>
        </p:spPr>
        <p:txBody>
          <a:bodyPr wrap="square" rtlCol="0">
            <a:spAutoFit/>
          </a:bodyPr>
          <a:lstStyle/>
          <a:p>
            <a:r>
              <a:rPr lang="ru-RU" dirty="0" smtClean="0"/>
              <a:t>Переход на уровень</a:t>
            </a:r>
            <a:endParaRPr lang="ru-RU" dirty="0"/>
          </a:p>
        </p:txBody>
      </p:sp>
      <p:pic>
        <p:nvPicPr>
          <p:cNvPr id="2051" name="Picture 3"/>
          <p:cNvPicPr>
            <a:picLocks noChangeAspect="1" noChangeArrowheads="1"/>
          </p:cNvPicPr>
          <p:nvPr/>
        </p:nvPicPr>
        <p:blipFill>
          <a:blip r:embed="rId2"/>
          <a:srcRect/>
          <a:stretch>
            <a:fillRect/>
          </a:stretch>
        </p:blipFill>
        <p:spPr bwMode="auto">
          <a:xfrm>
            <a:off x="5060633" y="2673802"/>
            <a:ext cx="2619375" cy="857250"/>
          </a:xfrm>
          <a:prstGeom prst="rect">
            <a:avLst/>
          </a:prstGeom>
          <a:noFill/>
          <a:ln w="9525">
            <a:noFill/>
            <a:miter lim="800000"/>
            <a:headEnd/>
            <a:tailEnd/>
          </a:ln>
        </p:spPr>
      </p:pic>
      <p:sp>
        <p:nvSpPr>
          <p:cNvPr id="8" name="TextBox 7"/>
          <p:cNvSpPr txBox="1"/>
          <p:nvPr/>
        </p:nvSpPr>
        <p:spPr>
          <a:xfrm>
            <a:off x="5146766" y="1541417"/>
            <a:ext cx="2664823" cy="923330"/>
          </a:xfrm>
          <a:prstGeom prst="rect">
            <a:avLst/>
          </a:prstGeom>
          <a:noFill/>
        </p:spPr>
        <p:txBody>
          <a:bodyPr wrap="square" rtlCol="0">
            <a:spAutoFit/>
          </a:bodyPr>
          <a:lstStyle/>
          <a:p>
            <a:r>
              <a:rPr lang="ru-RU" dirty="0" smtClean="0"/>
              <a:t>Навигатор по игре где указаны следующие </a:t>
            </a:r>
            <a:r>
              <a:rPr lang="ru-RU" dirty="0" err="1" smtClean="0"/>
              <a:t>пораметры</a:t>
            </a:r>
            <a:endParaRPr lang="ru-RU" dirty="0"/>
          </a:p>
        </p:txBody>
      </p:sp>
      <p:pic>
        <p:nvPicPr>
          <p:cNvPr id="2052" name="Picture 4"/>
          <p:cNvPicPr>
            <a:picLocks noChangeAspect="1" noChangeArrowheads="1"/>
          </p:cNvPicPr>
          <p:nvPr/>
        </p:nvPicPr>
        <p:blipFill>
          <a:blip r:embed="rId3"/>
          <a:srcRect/>
          <a:stretch>
            <a:fillRect/>
          </a:stretch>
        </p:blipFill>
        <p:spPr bwMode="auto">
          <a:xfrm>
            <a:off x="5292907" y="4303532"/>
            <a:ext cx="2076450" cy="523875"/>
          </a:xfrm>
          <a:prstGeom prst="rect">
            <a:avLst/>
          </a:prstGeom>
          <a:noFill/>
          <a:ln w="9525">
            <a:noFill/>
            <a:miter lim="800000"/>
            <a:headEnd/>
            <a:tailEnd/>
          </a:ln>
        </p:spPr>
      </p:pic>
      <p:sp>
        <p:nvSpPr>
          <p:cNvPr id="10" name="TextBox 9"/>
          <p:cNvSpPr txBox="1"/>
          <p:nvPr/>
        </p:nvSpPr>
        <p:spPr>
          <a:xfrm>
            <a:off x="5172891" y="3683726"/>
            <a:ext cx="2039982" cy="369332"/>
          </a:xfrm>
          <a:prstGeom prst="rect">
            <a:avLst/>
          </a:prstGeom>
          <a:noFill/>
        </p:spPr>
        <p:txBody>
          <a:bodyPr wrap="none" rtlCol="0">
            <a:spAutoFit/>
          </a:bodyPr>
          <a:lstStyle/>
          <a:p>
            <a:r>
              <a:rPr lang="ru-RU" dirty="0" smtClean="0"/>
              <a:t>Индикатор жизни</a:t>
            </a:r>
            <a:endParaRPr lang="ru-RU" dirty="0"/>
          </a:p>
        </p:txBody>
      </p:sp>
      <p:pic>
        <p:nvPicPr>
          <p:cNvPr id="2053" name="Picture 5"/>
          <p:cNvPicPr>
            <a:picLocks noChangeAspect="1" noChangeArrowheads="1"/>
          </p:cNvPicPr>
          <p:nvPr/>
        </p:nvPicPr>
        <p:blipFill>
          <a:blip r:embed="rId4"/>
          <a:srcRect/>
          <a:stretch>
            <a:fillRect/>
          </a:stretch>
        </p:blipFill>
        <p:spPr bwMode="auto">
          <a:xfrm>
            <a:off x="535576" y="3860346"/>
            <a:ext cx="3456215" cy="2658019"/>
          </a:xfrm>
          <a:prstGeom prst="rect">
            <a:avLst/>
          </a:prstGeom>
          <a:noFill/>
          <a:ln w="9525">
            <a:noFill/>
            <a:miter lim="800000"/>
            <a:headEnd/>
            <a:tailEnd/>
          </a:ln>
        </p:spPr>
      </p:pic>
      <p:sp>
        <p:nvSpPr>
          <p:cNvPr id="12" name="TextBox 11"/>
          <p:cNvSpPr txBox="1"/>
          <p:nvPr/>
        </p:nvSpPr>
        <p:spPr>
          <a:xfrm>
            <a:off x="1698172" y="3317966"/>
            <a:ext cx="809196" cy="369332"/>
          </a:xfrm>
          <a:prstGeom prst="rect">
            <a:avLst/>
          </a:prstGeom>
          <a:noFill/>
        </p:spPr>
        <p:txBody>
          <a:bodyPr wrap="none" rtlCol="0">
            <a:spAutoFit/>
          </a:bodyPr>
          <a:lstStyle/>
          <a:p>
            <a:r>
              <a:rPr lang="ru-RU" dirty="0" smtClean="0"/>
              <a:t>Меню</a:t>
            </a:r>
            <a:endParaRPr lang="ru-RU" dirty="0"/>
          </a:p>
        </p:txBody>
      </p:sp>
      <p:pic>
        <p:nvPicPr>
          <p:cNvPr id="2054" name="Picture 6"/>
          <p:cNvPicPr>
            <a:picLocks noChangeAspect="1" noChangeArrowheads="1"/>
          </p:cNvPicPr>
          <p:nvPr/>
        </p:nvPicPr>
        <p:blipFill>
          <a:blip r:embed="rId5"/>
          <a:srcRect/>
          <a:stretch>
            <a:fillRect/>
          </a:stretch>
        </p:blipFill>
        <p:spPr bwMode="auto">
          <a:xfrm>
            <a:off x="479515" y="2017122"/>
            <a:ext cx="495300" cy="838200"/>
          </a:xfrm>
          <a:prstGeom prst="rect">
            <a:avLst/>
          </a:prstGeom>
          <a:noFill/>
          <a:ln w="9525">
            <a:noFill/>
            <a:miter lim="800000"/>
            <a:headEnd/>
            <a:tailEnd/>
          </a:ln>
        </p:spPr>
      </p:pic>
      <p:sp>
        <p:nvSpPr>
          <p:cNvPr id="14" name="TextBox 13"/>
          <p:cNvSpPr txBox="1"/>
          <p:nvPr/>
        </p:nvSpPr>
        <p:spPr>
          <a:xfrm flipH="1">
            <a:off x="1848394" y="796834"/>
            <a:ext cx="1443447" cy="1200329"/>
          </a:xfrm>
          <a:prstGeom prst="rect">
            <a:avLst/>
          </a:prstGeom>
          <a:noFill/>
        </p:spPr>
        <p:txBody>
          <a:bodyPr wrap="square" rtlCol="0">
            <a:spAutoFit/>
          </a:bodyPr>
          <a:lstStyle/>
          <a:p>
            <a:r>
              <a:rPr lang="ru-RU" dirty="0" smtClean="0"/>
              <a:t>Если собраны не все предметы</a:t>
            </a:r>
            <a:endParaRPr lang="ru-RU" dirty="0"/>
          </a:p>
        </p:txBody>
      </p:sp>
      <p:pic>
        <p:nvPicPr>
          <p:cNvPr id="2055" name="Picture 7"/>
          <p:cNvPicPr>
            <a:picLocks noChangeAspect="1" noChangeArrowheads="1"/>
          </p:cNvPicPr>
          <p:nvPr/>
        </p:nvPicPr>
        <p:blipFill>
          <a:blip r:embed="rId6"/>
          <a:srcRect/>
          <a:stretch>
            <a:fillRect/>
          </a:stretch>
        </p:blipFill>
        <p:spPr bwMode="auto">
          <a:xfrm>
            <a:off x="1396093" y="1991814"/>
            <a:ext cx="3390900" cy="1123950"/>
          </a:xfrm>
          <a:prstGeom prst="rect">
            <a:avLst/>
          </a:prstGeom>
          <a:noFill/>
          <a:ln w="9525">
            <a:noFill/>
            <a:miter lim="800000"/>
            <a:headEnd/>
            <a:tailEnd/>
          </a:ln>
        </p:spPr>
      </p:pic>
      <p:pic>
        <p:nvPicPr>
          <p:cNvPr id="16" name="Picture 2"/>
          <p:cNvPicPr>
            <a:picLocks noChangeAspect="1" noChangeArrowheads="1"/>
          </p:cNvPicPr>
          <p:nvPr/>
        </p:nvPicPr>
        <p:blipFill>
          <a:blip r:embed="rId7"/>
          <a:srcRect/>
          <a:stretch>
            <a:fillRect/>
          </a:stretch>
        </p:blipFill>
        <p:spPr bwMode="auto">
          <a:xfrm>
            <a:off x="7772400" y="1658983"/>
            <a:ext cx="4171406" cy="3958045"/>
          </a:xfrm>
          <a:prstGeom prst="rect">
            <a:avLst/>
          </a:prstGeom>
          <a:noFill/>
          <a:ln w="9525">
            <a:noFill/>
            <a:miter lim="800000"/>
            <a:headEnd/>
            <a:tailEnd/>
          </a:ln>
        </p:spPr>
      </p:pic>
      <p:sp>
        <p:nvSpPr>
          <p:cNvPr id="17" name="Прямоугольник 16"/>
          <p:cNvSpPr/>
          <p:nvPr/>
        </p:nvSpPr>
        <p:spPr>
          <a:xfrm>
            <a:off x="9144285" y="984459"/>
            <a:ext cx="1427635" cy="369332"/>
          </a:xfrm>
          <a:prstGeom prst="rect">
            <a:avLst/>
          </a:prstGeom>
        </p:spPr>
        <p:txBody>
          <a:bodyPr wrap="none">
            <a:spAutoFit/>
          </a:bodyPr>
          <a:lstStyle/>
          <a:p>
            <a:r>
              <a:rPr lang="ru-RU" dirty="0" smtClean="0"/>
              <a:t>Инструкция</a:t>
            </a:r>
            <a:endParaRPr lang="ru-RU" dirty="0"/>
          </a:p>
        </p:txBody>
      </p:sp>
      <p:pic>
        <p:nvPicPr>
          <p:cNvPr id="2056" name="Picture 8"/>
          <p:cNvPicPr>
            <a:picLocks noChangeAspect="1" noChangeArrowheads="1"/>
          </p:cNvPicPr>
          <p:nvPr/>
        </p:nvPicPr>
        <p:blipFill>
          <a:blip r:embed="rId8"/>
          <a:srcRect/>
          <a:stretch>
            <a:fillRect/>
          </a:stretch>
        </p:blipFill>
        <p:spPr bwMode="auto">
          <a:xfrm>
            <a:off x="5251270" y="4988924"/>
            <a:ext cx="2102440" cy="381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0845" y="169817"/>
            <a:ext cx="5019259" cy="584775"/>
          </a:xfrm>
          <a:prstGeom prst="rect">
            <a:avLst/>
          </a:prstGeom>
          <a:noFill/>
        </p:spPr>
        <p:txBody>
          <a:bodyPr wrap="none" rtlCol="0">
            <a:spAutoFit/>
          </a:bodyPr>
          <a:lstStyle/>
          <a:p>
            <a:r>
              <a:rPr lang="ru-RU" sz="3200" dirty="0" smtClean="0"/>
              <a:t>Итоги </a:t>
            </a:r>
            <a:r>
              <a:rPr lang="ru-RU" sz="3200" dirty="0" err="1" smtClean="0"/>
              <a:t>Бета-тестирования</a:t>
            </a:r>
            <a:endParaRPr lang="ru-RU" sz="3200" dirty="0"/>
          </a:p>
        </p:txBody>
      </p:sp>
      <p:pic>
        <p:nvPicPr>
          <p:cNvPr id="3076" name="Picture 4" descr="https://pp.userapi.com/c847217/v847217699/5f4c0/gSp_OrOM8zw.jpg"/>
          <p:cNvPicPr>
            <a:picLocks noChangeAspect="1" noChangeArrowheads="1"/>
          </p:cNvPicPr>
          <p:nvPr/>
        </p:nvPicPr>
        <p:blipFill>
          <a:blip r:embed="rId2"/>
          <a:srcRect/>
          <a:stretch>
            <a:fillRect/>
          </a:stretch>
        </p:blipFill>
        <p:spPr bwMode="auto">
          <a:xfrm>
            <a:off x="1" y="727167"/>
            <a:ext cx="5029200" cy="3139439"/>
          </a:xfrm>
          <a:prstGeom prst="rect">
            <a:avLst/>
          </a:prstGeom>
          <a:noFill/>
        </p:spPr>
      </p:pic>
      <p:pic>
        <p:nvPicPr>
          <p:cNvPr id="3078" name="Picture 6" descr="https://pp.userapi.com/c847217/v847217699/5f4c9/BHEyhYbFTn0.jpg"/>
          <p:cNvPicPr>
            <a:picLocks noChangeAspect="1" noChangeArrowheads="1"/>
          </p:cNvPicPr>
          <p:nvPr/>
        </p:nvPicPr>
        <p:blipFill>
          <a:blip r:embed="rId3"/>
          <a:srcRect/>
          <a:stretch>
            <a:fillRect/>
          </a:stretch>
        </p:blipFill>
        <p:spPr bwMode="auto">
          <a:xfrm>
            <a:off x="1" y="4023360"/>
            <a:ext cx="7158446" cy="2834639"/>
          </a:xfrm>
          <a:prstGeom prst="rect">
            <a:avLst/>
          </a:prstGeom>
          <a:noFill/>
        </p:spPr>
      </p:pic>
      <p:pic>
        <p:nvPicPr>
          <p:cNvPr id="3080" name="Picture 8" descr="https://pp.userapi.com/c847217/v847217699/5f4d1/lo2xQC3TfS8.jpg"/>
          <p:cNvPicPr>
            <a:picLocks noChangeAspect="1" noChangeArrowheads="1"/>
          </p:cNvPicPr>
          <p:nvPr/>
        </p:nvPicPr>
        <p:blipFill>
          <a:blip r:embed="rId4"/>
          <a:srcRect/>
          <a:stretch>
            <a:fillRect/>
          </a:stretch>
        </p:blipFill>
        <p:spPr bwMode="auto">
          <a:xfrm>
            <a:off x="6609806" y="4180114"/>
            <a:ext cx="5582194" cy="2677886"/>
          </a:xfrm>
          <a:prstGeom prst="rect">
            <a:avLst/>
          </a:prstGeom>
          <a:noFill/>
        </p:spPr>
      </p:pic>
      <p:pic>
        <p:nvPicPr>
          <p:cNvPr id="3082" name="Picture 10" descr="https://pp.userapi.com/c847217/v847217699/5f4d9/_nfit46f5vk.jpg"/>
          <p:cNvPicPr>
            <a:picLocks noChangeAspect="1" noChangeArrowheads="1"/>
          </p:cNvPicPr>
          <p:nvPr/>
        </p:nvPicPr>
        <p:blipFill>
          <a:blip r:embed="rId5"/>
          <a:srcRect/>
          <a:stretch>
            <a:fillRect/>
          </a:stretch>
        </p:blipFill>
        <p:spPr bwMode="auto">
          <a:xfrm>
            <a:off x="5210175" y="771661"/>
            <a:ext cx="6981825" cy="349989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0" name="Picture 6" descr="https://pp.userapi.com/c847217/v847217699/5f4e1/8VT_NSHAEZ8.jpg"/>
          <p:cNvPicPr>
            <a:picLocks noChangeAspect="1" noChangeArrowheads="1"/>
          </p:cNvPicPr>
          <p:nvPr/>
        </p:nvPicPr>
        <p:blipFill>
          <a:blip r:embed="rId2"/>
          <a:srcRect/>
          <a:stretch>
            <a:fillRect/>
          </a:stretch>
        </p:blipFill>
        <p:spPr bwMode="auto">
          <a:xfrm>
            <a:off x="0" y="0"/>
            <a:ext cx="6048103" cy="4689566"/>
          </a:xfrm>
          <a:prstGeom prst="rect">
            <a:avLst/>
          </a:prstGeom>
          <a:noFill/>
        </p:spPr>
      </p:pic>
      <p:pic>
        <p:nvPicPr>
          <p:cNvPr id="31748" name="Picture 4" descr="https://pp.userapi.com/c847217/v847217699/5f4e9/ZYvNQ5yHfXg.jpg"/>
          <p:cNvPicPr>
            <a:picLocks noChangeAspect="1" noChangeArrowheads="1"/>
          </p:cNvPicPr>
          <p:nvPr/>
        </p:nvPicPr>
        <p:blipFill>
          <a:blip r:embed="rId3"/>
          <a:srcRect/>
          <a:stretch>
            <a:fillRect/>
          </a:stretch>
        </p:blipFill>
        <p:spPr bwMode="auto">
          <a:xfrm>
            <a:off x="5172891" y="2873829"/>
            <a:ext cx="7019109" cy="398417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1" y="287383"/>
            <a:ext cx="9590550" cy="1763486"/>
          </a:xfrm>
        </p:spPr>
        <p:txBody>
          <a:bodyPr>
            <a:normAutofit/>
          </a:bodyPr>
          <a:lstStyle/>
          <a:p>
            <a:r>
              <a:rPr lang="ru-RU" b="1" dirty="0" smtClean="0">
                <a:solidFill>
                  <a:schemeClr val="tx1"/>
                </a:solidFill>
                <a:effectLst/>
              </a:rPr>
              <a:t>Игра «</a:t>
            </a:r>
            <a:r>
              <a:rPr lang="en-US" b="1" dirty="0" smtClean="0">
                <a:solidFill>
                  <a:schemeClr val="tx1"/>
                </a:solidFill>
                <a:effectLst/>
              </a:rPr>
              <a:t>Hunter</a:t>
            </a:r>
            <a:r>
              <a:rPr lang="uk-UA" b="1" dirty="0" smtClean="0">
                <a:solidFill>
                  <a:schemeClr val="tx1"/>
                </a:solidFill>
                <a:effectLst/>
              </a:rPr>
              <a:t>»</a:t>
            </a:r>
            <a:r>
              <a:rPr lang="uk-UA" dirty="0">
                <a:solidFill>
                  <a:schemeClr val="tx1"/>
                </a:solidFill>
                <a:effectLst/>
              </a:rPr>
              <a:t/>
            </a:r>
            <a:br>
              <a:rPr lang="uk-UA" dirty="0">
                <a:solidFill>
                  <a:schemeClr val="tx1"/>
                </a:solidFill>
                <a:effectLst/>
              </a:rPr>
            </a:br>
            <a:endParaRPr lang="uk-UA" dirty="0">
              <a:solidFill>
                <a:schemeClr val="tx1"/>
              </a:solidFill>
            </a:endParaRPr>
          </a:p>
        </p:txBody>
      </p:sp>
      <p:sp>
        <p:nvSpPr>
          <p:cNvPr id="3" name="Текст 2"/>
          <p:cNvSpPr>
            <a:spLocks noGrp="1"/>
          </p:cNvSpPr>
          <p:nvPr>
            <p:ph type="body" idx="1"/>
          </p:nvPr>
        </p:nvSpPr>
        <p:spPr>
          <a:xfrm>
            <a:off x="1295401" y="2155371"/>
            <a:ext cx="9590550" cy="4140926"/>
          </a:xfrm>
        </p:spPr>
        <p:txBody>
          <a:bodyPr>
            <a:normAutofit/>
          </a:bodyPr>
          <a:lstStyle/>
          <a:p>
            <a:pPr lvl="0" algn="l"/>
            <a:r>
              <a:rPr lang="ru-RU" sz="2800" dirty="0" smtClean="0"/>
              <a:t>Функциональным назначение: </a:t>
            </a:r>
            <a:r>
              <a:rPr lang="ru-RU" sz="2800" dirty="0" smtClean="0"/>
              <a:t>игра предназначена для развлечения и досуга пользователя в 2d-игре в жанре «платформер». </a:t>
            </a:r>
            <a:endParaRPr lang="ru-RU" sz="2800" dirty="0" smtClean="0"/>
          </a:p>
          <a:p>
            <a:pPr lvl="0" algn="l"/>
            <a:r>
              <a:rPr lang="ru-RU" sz="2800" dirty="0" smtClean="0"/>
              <a:t/>
            </a:r>
            <a:br>
              <a:rPr lang="ru-RU" sz="2800" dirty="0" smtClean="0"/>
            </a:br>
            <a:r>
              <a:rPr lang="ru-RU" sz="2800" dirty="0" smtClean="0"/>
              <a:t>Эксплуатационное назначение: игра размещается в сети, и может быть использоваться на всех современных устройствах. </a:t>
            </a:r>
            <a:endParaRPr lang="uk-UA" sz="2600" dirty="0">
              <a:effectLst/>
            </a:endParaRPr>
          </a:p>
        </p:txBody>
      </p:sp>
    </p:spTree>
    <p:extLst>
      <p:ext uri="{BB962C8B-B14F-4D97-AF65-F5344CB8AC3E}">
        <p14:creationId xmlns:p14="http://schemas.microsoft.com/office/powerpoint/2010/main" val="66730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0086" y="169816"/>
            <a:ext cx="9590550" cy="731519"/>
          </a:xfrm>
          <a:effectLst/>
        </p:spPr>
        <p:txBody>
          <a:bodyPr/>
          <a:lstStyle/>
          <a:p>
            <a:r>
              <a:rPr lang="uk-UA" b="1" dirty="0">
                <a:solidFill>
                  <a:schemeClr val="tx1"/>
                </a:solidFill>
                <a:effectLst/>
              </a:rPr>
              <a:t>Протокол встречи с заказчиком</a:t>
            </a:r>
            <a:endParaRPr lang="ru-RU" dirty="0">
              <a:solidFill>
                <a:schemeClr val="tx1"/>
              </a:solidFill>
            </a:endParaRPr>
          </a:p>
        </p:txBody>
      </p:sp>
      <p:sp>
        <p:nvSpPr>
          <p:cNvPr id="3" name="Текст 2"/>
          <p:cNvSpPr>
            <a:spLocks noGrp="1"/>
          </p:cNvSpPr>
          <p:nvPr>
            <p:ph type="body" idx="1"/>
          </p:nvPr>
        </p:nvSpPr>
        <p:spPr>
          <a:xfrm>
            <a:off x="1269276" y="1149531"/>
            <a:ext cx="9590550" cy="4990011"/>
          </a:xfrm>
          <a:effectLst/>
        </p:spPr>
        <p:txBody>
          <a:bodyPr>
            <a:normAutofit/>
          </a:bodyPr>
          <a:lstStyle/>
          <a:p>
            <a:pPr algn="l"/>
            <a:r>
              <a:rPr lang="ru-RU" sz="1800" dirty="0" smtClean="0"/>
              <a:t>1. Жанр </a:t>
            </a:r>
            <a:r>
              <a:rPr lang="ru-RU" sz="1800" dirty="0" smtClean="0"/>
              <a:t>игры: «Платформер»</a:t>
            </a:r>
          </a:p>
          <a:p>
            <a:pPr algn="l"/>
            <a:r>
              <a:rPr lang="ru-RU" sz="1800" dirty="0" smtClean="0"/>
              <a:t>2. Идея игры:</a:t>
            </a:r>
          </a:p>
          <a:p>
            <a:pPr algn="l"/>
            <a:r>
              <a:rPr lang="ru-RU" sz="1800" dirty="0" smtClean="0"/>
              <a:t>  2.1</a:t>
            </a:r>
            <a:r>
              <a:rPr lang="ru-RU" sz="1800" dirty="0" smtClean="0"/>
              <a:t>. После загрузки уровня появляется игрок.</a:t>
            </a:r>
          </a:p>
          <a:p>
            <a:pPr algn="l"/>
            <a:r>
              <a:rPr lang="ru-RU" sz="1800" dirty="0" smtClean="0"/>
              <a:t>  2.2</a:t>
            </a:r>
            <a:r>
              <a:rPr lang="ru-RU" sz="1800" dirty="0" smtClean="0"/>
              <a:t>. Он должен собрать все ценные предметы на карте.</a:t>
            </a:r>
          </a:p>
          <a:p>
            <a:pPr algn="l"/>
            <a:r>
              <a:rPr lang="ru-RU" sz="1800" dirty="0" smtClean="0"/>
              <a:t>  2.3</a:t>
            </a:r>
            <a:r>
              <a:rPr lang="ru-RU" sz="1800" dirty="0" smtClean="0"/>
              <a:t>. После этого игрок должен прийти на финиш.</a:t>
            </a:r>
          </a:p>
          <a:p>
            <a:pPr algn="l"/>
            <a:r>
              <a:rPr lang="ru-RU" sz="1800" dirty="0" smtClean="0"/>
              <a:t>  2.4</a:t>
            </a:r>
            <a:r>
              <a:rPr lang="ru-RU" sz="1800" dirty="0" smtClean="0"/>
              <a:t>. Если игрок приходит на финиш, до того, как соберет все ценные предметы, </a:t>
            </a:r>
            <a:r>
              <a:rPr lang="ru-RU" sz="1800" dirty="0" smtClean="0"/>
              <a:t>    должно </a:t>
            </a:r>
            <a:r>
              <a:rPr lang="ru-RU" sz="1800" dirty="0" smtClean="0"/>
              <a:t>вывестись уведомление: “соберите все предметы”</a:t>
            </a:r>
          </a:p>
          <a:p>
            <a:pPr algn="l"/>
            <a:r>
              <a:rPr lang="ru-RU" sz="1800" dirty="0" smtClean="0"/>
              <a:t>  2.5</a:t>
            </a:r>
            <a:r>
              <a:rPr lang="ru-RU" sz="1800" dirty="0" smtClean="0"/>
              <a:t>. Если игрок умирает, перезапускается текущий уровень.</a:t>
            </a:r>
          </a:p>
          <a:p>
            <a:pPr algn="l"/>
            <a:r>
              <a:rPr lang="ru-RU" sz="1800" dirty="0" smtClean="0"/>
              <a:t>  2.6</a:t>
            </a:r>
            <a:r>
              <a:rPr lang="ru-RU" sz="1800" dirty="0" smtClean="0"/>
              <a:t>. После победы в последнем уровне открывается меню, в котором есть пункты меню: продолжить, начать уровень сначала, начать игру сначала, секретный уровень.</a:t>
            </a:r>
          </a:p>
          <a:p>
            <a:pPr algn="l"/>
            <a:r>
              <a:rPr lang="ru-RU" sz="1800" dirty="0" smtClean="0"/>
              <a:t>3. Ценными предметами являются: яблоко, золотое яблоко, алмаз, изумруд, золото и другие предметы.</a:t>
            </a:r>
          </a:p>
          <a:p>
            <a:pPr algn="l"/>
            <a:r>
              <a:rPr lang="ru-RU" sz="1800" dirty="0" smtClean="0"/>
              <a:t>4. Ценные предметы должны плавно анимироваться, чтобы привлекать внимание.</a:t>
            </a:r>
          </a:p>
          <a:p>
            <a:endParaRPr lang="ru-RU" sz="1800" dirty="0" smtClean="0"/>
          </a:p>
          <a:p>
            <a:pPr marL="457200" lvl="0" indent="-457200" algn="just">
              <a:buFont typeface="+mj-lt"/>
              <a:buAutoNum type="arabicPeriod"/>
            </a:pPr>
            <a:endParaRPr lang="uk-UA" sz="1800" dirty="0">
              <a:effectLst/>
            </a:endParaRPr>
          </a:p>
        </p:txBody>
      </p:sp>
    </p:spTree>
    <p:extLst>
      <p:ext uri="{BB962C8B-B14F-4D97-AF65-F5344CB8AC3E}">
        <p14:creationId xmlns:p14="http://schemas.microsoft.com/office/powerpoint/2010/main" val="200865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1280887" y="452846"/>
            <a:ext cx="9590550" cy="722811"/>
          </a:xfrm>
          <a:effectLst/>
        </p:spPr>
        <p:txBody>
          <a:bodyPr>
            <a:normAutofit/>
          </a:bodyPr>
          <a:lstStyle/>
          <a:p>
            <a:pPr algn="just"/>
            <a:r>
              <a:rPr lang="ru-RU" sz="2800" dirty="0" smtClean="0">
                <a:effectLst/>
                <a:latin typeface="Times New Roman" panose="02020603050405020304" pitchFamily="18" charset="0"/>
                <a:cs typeface="Times New Roman" panose="02020603050405020304" pitchFamily="18" charset="0"/>
              </a:rPr>
              <a:t>Игра должна </a:t>
            </a:r>
            <a:r>
              <a:rPr lang="ru-RU" sz="2800" dirty="0">
                <a:effectLst/>
                <a:latin typeface="Times New Roman" panose="02020603050405020304" pitchFamily="18" charset="0"/>
                <a:cs typeface="Times New Roman" panose="02020603050405020304" pitchFamily="18" charset="0"/>
              </a:rPr>
              <a:t>соответствовать следующим требованиям</a:t>
            </a:r>
            <a:r>
              <a:rPr lang="ru-RU" sz="2800" dirty="0" smtClean="0">
                <a:effectLst/>
                <a:latin typeface="Times New Roman" panose="02020603050405020304" pitchFamily="18" charset="0"/>
                <a:cs typeface="Times New Roman" panose="02020603050405020304" pitchFamily="18" charset="0"/>
              </a:rPr>
              <a:t>:</a:t>
            </a:r>
            <a:endParaRPr lang="uk-UA" sz="2800" dirty="0">
              <a:effectLst/>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1422400" y="1358771"/>
            <a:ext cx="9202057" cy="3366563"/>
          </a:xfrm>
          <a:prstGeom prst="rect">
            <a:avLst/>
          </a:prstGeom>
        </p:spPr>
        <p:txBody>
          <a:bodyPr wrap="square">
            <a:spAutoFit/>
          </a:bodyPr>
          <a:lstStyle/>
          <a:p>
            <a:pPr marL="342900" lvl="0" indent="-342900" fontAlgn="base">
              <a:lnSpc>
                <a:spcPct val="150000"/>
              </a:lnSpc>
              <a:spcAft>
                <a:spcPts val="0"/>
              </a:spcAft>
              <a:buFont typeface="+mj-lt"/>
              <a:buAutoNum type="arabicParenR"/>
            </a:pPr>
            <a:r>
              <a:rPr lang="ru-RU" dirty="0">
                <a:solidFill>
                  <a:srgbClr val="000000"/>
                </a:solidFill>
                <a:latin typeface="Times New Roman" panose="02020603050405020304" pitchFamily="18" charset="0"/>
                <a:ea typeface="Times New Roman" panose="02020603050405020304" pitchFamily="18" charset="0"/>
              </a:rPr>
              <a:t>Игра должна иметь больше 10 уровней.</a:t>
            </a:r>
            <a:endParaRPr lang="ru-RU" dirty="0">
              <a:latin typeface="Times New Roman" panose="02020603050405020304" pitchFamily="18" charset="0"/>
              <a:ea typeface="Times New Roman" panose="02020603050405020304" pitchFamily="18" charset="0"/>
            </a:endParaRPr>
          </a:p>
          <a:p>
            <a:pPr marL="342900" lvl="0" indent="-342900" fontAlgn="base">
              <a:lnSpc>
                <a:spcPct val="150000"/>
              </a:lnSpc>
              <a:spcAft>
                <a:spcPts val="0"/>
              </a:spcAft>
              <a:buFont typeface="+mj-lt"/>
              <a:buAutoNum type="arabicParenR"/>
            </a:pPr>
            <a:r>
              <a:rPr lang="ru-RU" dirty="0">
                <a:solidFill>
                  <a:srgbClr val="000000"/>
                </a:solidFill>
                <a:latin typeface="Times New Roman" panose="02020603050405020304" pitchFamily="18" charset="0"/>
                <a:ea typeface="Times New Roman" panose="02020603050405020304" pitchFamily="18" charset="0"/>
              </a:rPr>
              <a:t>В игре должно быть меню, с пунктами: продолжить, начать уровень сначала, начать игру сначала, инструкция.</a:t>
            </a:r>
            <a:endParaRPr lang="ru-RU" dirty="0">
              <a:latin typeface="Times New Roman" panose="02020603050405020304" pitchFamily="18" charset="0"/>
              <a:ea typeface="Times New Roman" panose="02020603050405020304" pitchFamily="18" charset="0"/>
            </a:endParaRPr>
          </a:p>
          <a:p>
            <a:pPr marL="342900" lvl="0" indent="-342900" fontAlgn="base">
              <a:lnSpc>
                <a:spcPct val="150000"/>
              </a:lnSpc>
              <a:spcAft>
                <a:spcPts val="0"/>
              </a:spcAft>
              <a:buFont typeface="+mj-lt"/>
              <a:buAutoNum type="arabicParenR"/>
            </a:pPr>
            <a:r>
              <a:rPr lang="ru-RU" dirty="0">
                <a:solidFill>
                  <a:srgbClr val="000000"/>
                </a:solidFill>
                <a:latin typeface="Times New Roman" panose="02020603050405020304" pitchFamily="18" charset="0"/>
                <a:ea typeface="Times New Roman" panose="02020603050405020304" pitchFamily="18" charset="0"/>
              </a:rPr>
              <a:t>Среднее количество кадров в секунду (</a:t>
            </a:r>
            <a:r>
              <a:rPr lang="ru-RU" dirty="0" err="1">
                <a:solidFill>
                  <a:srgbClr val="000000"/>
                </a:solidFill>
                <a:latin typeface="Times New Roman" panose="02020603050405020304" pitchFamily="18" charset="0"/>
                <a:ea typeface="Times New Roman" panose="02020603050405020304" pitchFamily="18" charset="0"/>
              </a:rPr>
              <a:t>fps</a:t>
            </a:r>
            <a:r>
              <a:rPr lang="ru-RU" dirty="0">
                <a:solidFill>
                  <a:srgbClr val="000000"/>
                </a:solidFill>
                <a:latin typeface="Times New Roman" panose="02020603050405020304" pitchFamily="18" charset="0"/>
                <a:ea typeface="Times New Roman" panose="02020603050405020304" pitchFamily="18" charset="0"/>
              </a:rPr>
              <a:t>) должно быть больше 55.</a:t>
            </a:r>
            <a:endParaRPr lang="ru-RU" dirty="0">
              <a:latin typeface="Times New Roman" panose="02020603050405020304" pitchFamily="18" charset="0"/>
              <a:ea typeface="Times New Roman" panose="02020603050405020304" pitchFamily="18" charset="0"/>
            </a:endParaRPr>
          </a:p>
          <a:p>
            <a:pPr marL="342900" lvl="0" indent="-342900" fontAlgn="base">
              <a:lnSpc>
                <a:spcPct val="150000"/>
              </a:lnSpc>
              <a:spcAft>
                <a:spcPts val="0"/>
              </a:spcAft>
              <a:buFont typeface="+mj-lt"/>
              <a:buAutoNum type="arabicParenR"/>
            </a:pPr>
            <a:r>
              <a:rPr lang="ru-RU" dirty="0">
                <a:solidFill>
                  <a:srgbClr val="000000"/>
                </a:solidFill>
                <a:latin typeface="Times New Roman" panose="02020603050405020304" pitchFamily="18" charset="0"/>
                <a:ea typeface="Times New Roman" panose="02020603050405020304" pitchFamily="18" charset="0"/>
              </a:rPr>
              <a:t>Игра должна быть размещена по </a:t>
            </a:r>
            <a:r>
              <a:rPr lang="ru-RU" dirty="0" smtClean="0">
                <a:solidFill>
                  <a:srgbClr val="000000"/>
                </a:solidFill>
                <a:latin typeface="Times New Roman" panose="02020603050405020304" pitchFamily="18" charset="0"/>
                <a:ea typeface="Times New Roman" panose="02020603050405020304" pitchFamily="18" charset="0"/>
              </a:rPr>
              <a:t>адресу</a:t>
            </a:r>
            <a:r>
              <a:rPr lang="en-US" dirty="0" smtClean="0">
                <a:solidFill>
                  <a:srgbClr val="000000"/>
                </a:solidFill>
                <a:latin typeface="Times New Roman" panose="02020603050405020304" pitchFamily="18" charset="0"/>
                <a:ea typeface="Times New Roman" panose="02020603050405020304" pitchFamily="18" charset="0"/>
              </a:rPr>
              <a:t> </a:t>
            </a:r>
            <a:r>
              <a:rPr lang="en-US" i="1" dirty="0" smtClean="0">
                <a:solidFill>
                  <a:srgbClr val="000000"/>
                </a:solidFill>
                <a:latin typeface="Times New Roman" panose="02020603050405020304" pitchFamily="18" charset="0"/>
                <a:ea typeface="Times New Roman" panose="02020603050405020304" pitchFamily="18" charset="0"/>
              </a:rPr>
              <a:t>http://hunter-2d.tk</a:t>
            </a:r>
            <a:r>
              <a:rPr lang="ru-RU" i="1" dirty="0" smtClean="0">
                <a:solidFill>
                  <a:srgbClr val="000000"/>
                </a:solidFill>
                <a:latin typeface="Times New Roman" panose="02020603050405020304" pitchFamily="18" charset="0"/>
                <a:ea typeface="Times New Roman" panose="02020603050405020304" pitchFamily="18" charset="0"/>
              </a:rPr>
              <a:t> </a:t>
            </a:r>
            <a:endParaRPr lang="en-US" i="1" dirty="0" smtClean="0">
              <a:solidFill>
                <a:srgbClr val="000000"/>
              </a:solidFill>
              <a:latin typeface="Times New Roman" panose="02020603050405020304" pitchFamily="18" charset="0"/>
              <a:ea typeface="Times New Roman" panose="02020603050405020304" pitchFamily="18" charset="0"/>
            </a:endParaRPr>
          </a:p>
          <a:p>
            <a:pPr marL="342900" lvl="0" indent="-342900" fontAlgn="base">
              <a:lnSpc>
                <a:spcPct val="150000"/>
              </a:lnSpc>
              <a:spcAft>
                <a:spcPts val="0"/>
              </a:spcAft>
              <a:buFont typeface="+mj-lt"/>
              <a:buAutoNum type="arabicParenR"/>
            </a:pPr>
            <a:r>
              <a:rPr lang="ru-RU" dirty="0" smtClean="0">
                <a:solidFill>
                  <a:srgbClr val="000000"/>
                </a:solidFill>
                <a:latin typeface="Times New Roman" panose="02020603050405020304" pitchFamily="18" charset="0"/>
                <a:ea typeface="Times New Roman" panose="02020603050405020304" pitchFamily="18" charset="0"/>
              </a:rPr>
              <a:t>Игра </a:t>
            </a:r>
            <a:r>
              <a:rPr lang="ru-RU" dirty="0">
                <a:solidFill>
                  <a:srgbClr val="000000"/>
                </a:solidFill>
                <a:latin typeface="Times New Roman" panose="02020603050405020304" pitchFamily="18" charset="0"/>
                <a:ea typeface="Times New Roman" panose="02020603050405020304" pitchFamily="18" charset="0"/>
              </a:rPr>
              <a:t>должна работать во всех современных браузерах (ИЕ9+)</a:t>
            </a:r>
            <a:endParaRPr lang="ru-RU" dirty="0">
              <a:latin typeface="Times New Roman" panose="02020603050405020304" pitchFamily="18" charset="0"/>
              <a:ea typeface="Times New Roman" panose="02020603050405020304" pitchFamily="18" charset="0"/>
            </a:endParaRPr>
          </a:p>
          <a:p>
            <a:pPr marL="342900" lvl="0" indent="-342900" fontAlgn="base">
              <a:lnSpc>
                <a:spcPct val="150000"/>
              </a:lnSpc>
              <a:spcAft>
                <a:spcPts val="0"/>
              </a:spcAft>
              <a:buFont typeface="+mj-lt"/>
              <a:buAutoNum type="arabicParenR"/>
            </a:pPr>
            <a:r>
              <a:rPr lang="ru-RU" dirty="0">
                <a:solidFill>
                  <a:srgbClr val="000000"/>
                </a:solidFill>
                <a:latin typeface="Times New Roman" panose="02020603050405020304" pitchFamily="18" charset="0"/>
                <a:ea typeface="Times New Roman" panose="02020603050405020304" pitchFamily="18" charset="0"/>
              </a:rPr>
              <a:t>Минимальное разрешение экрана: 240х320.</a:t>
            </a:r>
            <a:endParaRPr lang="ru-RU" dirty="0">
              <a:latin typeface="Times New Roman" panose="02020603050405020304" pitchFamily="18" charset="0"/>
              <a:ea typeface="Times New Roman" panose="02020603050405020304" pitchFamily="18" charset="0"/>
            </a:endParaRPr>
          </a:p>
          <a:p>
            <a:pPr marL="342900" lvl="0" indent="-342900" fontAlgn="base">
              <a:lnSpc>
                <a:spcPct val="150000"/>
              </a:lnSpc>
              <a:spcAft>
                <a:spcPts val="0"/>
              </a:spcAft>
              <a:buFont typeface="+mj-lt"/>
              <a:buAutoNum type="arabicParenR"/>
            </a:pPr>
            <a:r>
              <a:rPr lang="ru-RU" dirty="0">
                <a:solidFill>
                  <a:srgbClr val="000000"/>
                </a:solidFill>
                <a:latin typeface="Times New Roman" panose="02020603050405020304" pitchFamily="18" charset="0"/>
                <a:ea typeface="Times New Roman" panose="02020603050405020304" pitchFamily="18" charset="0"/>
              </a:rPr>
              <a:t>Игра должна быть полностью адаптивной.</a:t>
            </a:r>
            <a:r>
              <a:rPr lang="ru-RU" dirty="0">
                <a:latin typeface="Times New Roman" panose="02020603050405020304" pitchFamily="18" charset="0"/>
                <a:ea typeface="Times New Roman" panose="02020603050405020304" pitchFamily="18" charset="0"/>
              </a:rPr>
              <a:t> </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744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3233" y="537028"/>
            <a:ext cx="9590550" cy="933766"/>
          </a:xfrm>
        </p:spPr>
        <p:txBody>
          <a:bodyPr/>
          <a:lstStyle/>
          <a:p>
            <a:r>
              <a:rPr lang="ru-RU" b="1" dirty="0" smtClean="0">
                <a:solidFill>
                  <a:schemeClr val="tx1"/>
                </a:solidFill>
                <a:effectLst/>
              </a:rPr>
              <a:t>М</a:t>
            </a:r>
            <a:r>
              <a:rPr lang="ru-RU" b="1" dirty="0" smtClean="0">
                <a:solidFill>
                  <a:schemeClr val="tx1"/>
                </a:solidFill>
                <a:effectLst/>
              </a:rPr>
              <a:t>етодология </a:t>
            </a:r>
            <a:r>
              <a:rPr lang="ru-RU" b="1" dirty="0">
                <a:solidFill>
                  <a:schemeClr val="tx1"/>
                </a:solidFill>
                <a:effectLst/>
              </a:rPr>
              <a:t>проектирования ПО</a:t>
            </a:r>
            <a:endParaRPr lang="ru-RU" dirty="0">
              <a:solidFill>
                <a:schemeClr val="tx1"/>
              </a:solidFill>
            </a:endParaRPr>
          </a:p>
        </p:txBody>
      </p:sp>
      <p:sp>
        <p:nvSpPr>
          <p:cNvPr id="5" name="Прямоугольник 4"/>
          <p:cNvSpPr/>
          <p:nvPr/>
        </p:nvSpPr>
        <p:spPr>
          <a:xfrm>
            <a:off x="740229" y="1531276"/>
            <a:ext cx="11451771" cy="5262979"/>
          </a:xfrm>
          <a:prstGeom prst="rect">
            <a:avLst/>
          </a:prstGeom>
        </p:spPr>
        <p:txBody>
          <a:bodyPr wrap="square">
            <a:spAutoFit/>
          </a:bodyPr>
          <a:lstStyle/>
          <a:p>
            <a:pPr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В проекте основной методологией был выбран </a:t>
            </a:r>
            <a:r>
              <a:rPr lang="ru-RU" sz="1400" b="1" kern="0" dirty="0" err="1">
                <a:solidFill>
                  <a:srgbClr val="222222"/>
                </a:solidFill>
                <a:latin typeface="Times New Roman" panose="02020603050405020304" pitchFamily="18" charset="0"/>
                <a:ea typeface="Times New Roman" panose="02020603050405020304" pitchFamily="18" charset="0"/>
              </a:rPr>
              <a:t>Kanban</a:t>
            </a:r>
            <a:r>
              <a:rPr lang="ru-RU" sz="1400" kern="0" dirty="0">
                <a:solidFill>
                  <a:srgbClr val="222222"/>
                </a:solidFill>
                <a:latin typeface="Times New Roman" panose="02020603050405020304" pitchFamily="18" charset="0"/>
                <a:ea typeface="Times New Roman" panose="02020603050405020304" pitchFamily="18" charset="0"/>
              </a:rPr>
              <a:t>:</a:t>
            </a:r>
            <a:endParaRPr lang="ru-RU" sz="1200" dirty="0">
              <a:latin typeface="Times New Roman" panose="02020603050405020304" pitchFamily="18" charset="0"/>
              <a:ea typeface="Times New Roman" panose="02020603050405020304" pitchFamily="18" charset="0"/>
            </a:endParaRPr>
          </a:p>
          <a:p>
            <a:pPr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Причины выбора этой методологии:</a:t>
            </a:r>
            <a:endParaRPr lang="ru-RU" sz="1200" dirty="0">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arenR"/>
            </a:pPr>
            <a:r>
              <a:rPr lang="ru-RU" sz="1400" kern="0" dirty="0">
                <a:solidFill>
                  <a:srgbClr val="222222"/>
                </a:solidFill>
                <a:latin typeface="Times New Roman" panose="02020603050405020304" pitchFamily="18" charset="0"/>
                <a:ea typeface="Times New Roman" panose="02020603050405020304" pitchFamily="18" charset="0"/>
              </a:rPr>
              <a:t>Позволяет разделять задачу на множество более простых задач (вплоть до элементарных задач).</a:t>
            </a:r>
            <a:endParaRPr lang="ru-RU" sz="1200" dirty="0">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arenR"/>
            </a:pPr>
            <a:r>
              <a:rPr lang="ru-RU" sz="1400" kern="0" dirty="0">
                <a:solidFill>
                  <a:srgbClr val="222222"/>
                </a:solidFill>
                <a:latin typeface="Times New Roman" panose="02020603050405020304" pitchFamily="18" charset="0"/>
                <a:ea typeface="Times New Roman" panose="02020603050405020304" pitchFamily="18" charset="0"/>
              </a:rPr>
              <a:t>Визуализация задач – что нужно сделать, над чем происходит работа сейчас, что уже сделано.</a:t>
            </a:r>
            <a:endParaRPr lang="ru-RU" sz="1200" dirty="0">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arenR"/>
            </a:pPr>
            <a:r>
              <a:rPr lang="ru-RU" sz="1400" kern="0" dirty="0">
                <a:solidFill>
                  <a:srgbClr val="222222"/>
                </a:solidFill>
                <a:latin typeface="Times New Roman" panose="02020603050405020304" pitchFamily="18" charset="0"/>
                <a:ea typeface="Times New Roman" panose="02020603050405020304" pitchFamily="18" charset="0"/>
              </a:rPr>
              <a:t>Большая гибкость</a:t>
            </a:r>
            <a:endParaRPr lang="ru-RU" sz="1200" dirty="0">
              <a:latin typeface="Times New Roman" panose="02020603050405020304" pitchFamily="18" charset="0"/>
              <a:ea typeface="Times New Roman" panose="02020603050405020304" pitchFamily="18" charset="0"/>
            </a:endParaRPr>
          </a:p>
          <a:p>
            <a:pPr marL="685800"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 время выполнении задачи вычисляется индивидуально.</a:t>
            </a:r>
            <a:endParaRPr lang="ru-RU" sz="1200" dirty="0">
              <a:latin typeface="Times New Roman" panose="02020603050405020304" pitchFamily="18" charset="0"/>
              <a:ea typeface="Times New Roman" panose="02020603050405020304" pitchFamily="18" charset="0"/>
            </a:endParaRPr>
          </a:p>
          <a:p>
            <a:pPr marL="685800"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 возможны изменения, дополнения, уточнение задач на любом этапе       проекта.</a:t>
            </a:r>
            <a:endParaRPr lang="ru-RU" sz="1200" dirty="0">
              <a:latin typeface="Times New Roman" panose="02020603050405020304" pitchFamily="18" charset="0"/>
              <a:ea typeface="Times New Roman" panose="02020603050405020304" pitchFamily="18" charset="0"/>
            </a:endParaRPr>
          </a:p>
          <a:p>
            <a:pPr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4) В начале разработки достаточно минимального планирования</a:t>
            </a:r>
            <a:endParaRPr lang="ru-RU" sz="1200" dirty="0">
              <a:latin typeface="Times New Roman" panose="02020603050405020304" pitchFamily="18" charset="0"/>
              <a:ea typeface="Times New Roman" panose="02020603050405020304" pitchFamily="18" charset="0"/>
            </a:endParaRPr>
          </a:p>
          <a:p>
            <a:pPr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5) Позволяет работать удаленно</a:t>
            </a:r>
            <a:endParaRPr lang="ru-RU" sz="1200" dirty="0">
              <a:latin typeface="Times New Roman" panose="02020603050405020304" pitchFamily="18" charset="0"/>
              <a:ea typeface="Times New Roman" panose="02020603050405020304" pitchFamily="18" charset="0"/>
            </a:endParaRPr>
          </a:p>
          <a:p>
            <a:pPr marL="457200"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 </a:t>
            </a:r>
            <a:endParaRPr lang="ru-RU" sz="1200" dirty="0" smtClean="0">
              <a:latin typeface="Times New Roman" panose="02020603050405020304" pitchFamily="18" charset="0"/>
              <a:ea typeface="Times New Roman" panose="02020603050405020304" pitchFamily="18" charset="0"/>
            </a:endParaRPr>
          </a:p>
          <a:p>
            <a:pPr marL="457200" indent="457200">
              <a:lnSpc>
                <a:spcPct val="150000"/>
              </a:lnSpc>
            </a:pPr>
            <a:r>
              <a:rPr lang="ru-RU" sz="1400" kern="0" dirty="0" smtClean="0">
                <a:solidFill>
                  <a:srgbClr val="222222"/>
                </a:solidFill>
                <a:latin typeface="Times New Roman" panose="02020603050405020304" pitchFamily="18" charset="0"/>
                <a:ea typeface="Times New Roman" panose="02020603050405020304" pitchFamily="18" charset="0"/>
              </a:rPr>
              <a:t>Кроме </a:t>
            </a:r>
            <a:r>
              <a:rPr lang="ru-RU" sz="1400" kern="0" dirty="0" err="1">
                <a:solidFill>
                  <a:srgbClr val="222222"/>
                </a:solidFill>
                <a:latin typeface="Times New Roman" panose="02020603050405020304" pitchFamily="18" charset="0"/>
                <a:ea typeface="Times New Roman" panose="02020603050405020304" pitchFamily="18" charset="0"/>
              </a:rPr>
              <a:t>Kanban</a:t>
            </a:r>
            <a:r>
              <a:rPr lang="ru-RU" sz="1400" kern="0" dirty="0">
                <a:solidFill>
                  <a:srgbClr val="222222"/>
                </a:solidFill>
                <a:latin typeface="Times New Roman" panose="02020603050405020304" pitchFamily="18" charset="0"/>
                <a:ea typeface="Times New Roman" panose="02020603050405020304" pitchFamily="18" charset="0"/>
              </a:rPr>
              <a:t> также была выбрана методология </a:t>
            </a:r>
            <a:r>
              <a:rPr lang="ru-RU" sz="1400" b="1" kern="0" dirty="0">
                <a:solidFill>
                  <a:srgbClr val="222222"/>
                </a:solidFill>
                <a:latin typeface="Times New Roman" panose="02020603050405020304" pitchFamily="18" charset="0"/>
                <a:ea typeface="Times New Roman" panose="02020603050405020304" pitchFamily="18" charset="0"/>
              </a:rPr>
              <a:t>BDD</a:t>
            </a:r>
            <a:r>
              <a:rPr lang="ru-RU" sz="1400" kern="0" dirty="0">
                <a:solidFill>
                  <a:srgbClr val="222222"/>
                </a:solidFill>
                <a:latin typeface="Times New Roman" panose="02020603050405020304" pitchFamily="18" charset="0"/>
                <a:ea typeface="Times New Roman" panose="02020603050405020304" pitchFamily="18" charset="0"/>
              </a:rPr>
              <a:t> (как дополнительная).</a:t>
            </a:r>
            <a:endParaRPr lang="ru-RU" sz="1200" dirty="0">
              <a:latin typeface="Times New Roman" panose="02020603050405020304" pitchFamily="18" charset="0"/>
              <a:ea typeface="Times New Roman" panose="02020603050405020304" pitchFamily="18" charset="0"/>
            </a:endParaRPr>
          </a:p>
          <a:p>
            <a:pPr marL="457200"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BDD – разработка через тестирование (</a:t>
            </a:r>
            <a:r>
              <a:rPr lang="ru-RU" sz="1400" kern="0" dirty="0" err="1">
                <a:solidFill>
                  <a:srgbClr val="222222"/>
                </a:solidFill>
                <a:latin typeface="Times New Roman" panose="02020603050405020304" pitchFamily="18" charset="0"/>
                <a:ea typeface="Times New Roman" panose="02020603050405020304" pitchFamily="18" charset="0"/>
              </a:rPr>
              <a:t>Behavior</a:t>
            </a:r>
            <a:r>
              <a:rPr lang="ru-RU" sz="1400" kern="0" dirty="0">
                <a:solidFill>
                  <a:srgbClr val="222222"/>
                </a:solidFill>
                <a:latin typeface="Times New Roman" panose="02020603050405020304" pitchFamily="18" charset="0"/>
                <a:ea typeface="Times New Roman" panose="02020603050405020304" pitchFamily="18" charset="0"/>
              </a:rPr>
              <a:t> </a:t>
            </a:r>
            <a:r>
              <a:rPr lang="ru-RU" sz="1400" kern="0" dirty="0" err="1">
                <a:solidFill>
                  <a:srgbClr val="222222"/>
                </a:solidFill>
                <a:latin typeface="Times New Roman" panose="02020603050405020304" pitchFamily="18" charset="0"/>
                <a:ea typeface="Times New Roman" panose="02020603050405020304" pitchFamily="18" charset="0"/>
              </a:rPr>
              <a:t>Driven</a:t>
            </a:r>
            <a:r>
              <a:rPr lang="ru-RU" sz="1400" kern="0" dirty="0">
                <a:solidFill>
                  <a:srgbClr val="222222"/>
                </a:solidFill>
                <a:latin typeface="Times New Roman" panose="02020603050405020304" pitchFamily="18" charset="0"/>
                <a:ea typeface="Times New Roman" panose="02020603050405020304" pitchFamily="18" charset="0"/>
              </a:rPr>
              <a:t> </a:t>
            </a:r>
            <a:r>
              <a:rPr lang="ru-RU" sz="1400" kern="0" dirty="0" err="1">
                <a:solidFill>
                  <a:srgbClr val="222222"/>
                </a:solidFill>
                <a:latin typeface="Times New Roman" panose="02020603050405020304" pitchFamily="18" charset="0"/>
                <a:ea typeface="Times New Roman" panose="02020603050405020304" pitchFamily="18" charset="0"/>
              </a:rPr>
              <a:t>Development</a:t>
            </a:r>
            <a:r>
              <a:rPr lang="ru-RU" sz="1400" kern="0" dirty="0">
                <a:solidFill>
                  <a:srgbClr val="222222"/>
                </a:solidFill>
                <a:latin typeface="Times New Roman" panose="02020603050405020304" pitchFamily="18" charset="0"/>
                <a:ea typeface="Times New Roman" panose="02020603050405020304" pitchFamily="18" charset="0"/>
              </a:rPr>
              <a:t>).</a:t>
            </a:r>
            <a:endParaRPr lang="ru-RU" sz="1200" dirty="0">
              <a:latin typeface="Times New Roman" panose="02020603050405020304" pitchFamily="18" charset="0"/>
              <a:ea typeface="Times New Roman" panose="02020603050405020304" pitchFamily="18" charset="0"/>
            </a:endParaRPr>
          </a:p>
          <a:p>
            <a:pPr marL="457200" indent="457200">
              <a:lnSpc>
                <a:spcPct val="150000"/>
              </a:lnSpc>
            </a:pPr>
            <a:r>
              <a:rPr lang="ru-RU" sz="1400" kern="0" dirty="0">
                <a:solidFill>
                  <a:srgbClr val="222222"/>
                </a:solidFill>
                <a:latin typeface="Times New Roman" panose="02020603050405020304" pitchFamily="18" charset="0"/>
                <a:ea typeface="Times New Roman" panose="02020603050405020304" pitchFamily="18" charset="0"/>
              </a:rPr>
              <a:t>Причины выбора:</a:t>
            </a:r>
            <a:endParaRPr lang="ru-RU" sz="1200" dirty="0">
              <a:latin typeface="Times New Roman" panose="02020603050405020304" pitchFamily="18" charset="0"/>
              <a:ea typeface="Times New Roman" panose="02020603050405020304" pitchFamily="18" charset="0"/>
            </a:endParaRPr>
          </a:p>
          <a:p>
            <a:pPr marL="742950" lvl="1" indent="-285750">
              <a:lnSpc>
                <a:spcPct val="150000"/>
              </a:lnSpc>
              <a:buFont typeface="+mj-lt"/>
              <a:buAutoNum type="arabicParenR"/>
            </a:pPr>
            <a:r>
              <a:rPr lang="ru-RU" sz="1400" kern="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Написание тестов перед написанием кода позволяет понять, что должен делать определенный фрагмент кода, еще до его реализации.</a:t>
            </a:r>
            <a:endParaRPr lang="ru-RU" sz="12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arenR"/>
            </a:pPr>
            <a:r>
              <a:rPr lang="ru-RU" sz="1400" kern="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Благодаря тому, что BDD подразумевает автоматическое тестирование, используя эту методологию можно избежать большого количества ошибок связанных с ошибками алгоритмов, конфликтами в логике программы и недостатков ручного тестирования.</a:t>
            </a:r>
            <a:r>
              <a:rPr lang="ru-RU" sz="1200" dirty="0">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2023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91344" y="365762"/>
            <a:ext cx="9590550" cy="1384661"/>
          </a:xfrm>
        </p:spPr>
        <p:txBody>
          <a:bodyPr>
            <a:normAutofit/>
          </a:bodyPr>
          <a:lstStyle/>
          <a:p>
            <a:r>
              <a:rPr lang="uk-UA" dirty="0">
                <a:effectLst/>
              </a:rPr>
              <a:t/>
            </a:r>
            <a:br>
              <a:rPr lang="uk-UA" dirty="0">
                <a:effectLst/>
              </a:rPr>
            </a:br>
            <a:endParaRPr lang="ru-RU" dirty="0"/>
          </a:p>
        </p:txBody>
      </p:sp>
      <p:sp>
        <p:nvSpPr>
          <p:cNvPr id="3" name="Текст 2"/>
          <p:cNvSpPr>
            <a:spLocks noGrp="1"/>
          </p:cNvSpPr>
          <p:nvPr>
            <p:ph type="body" idx="1"/>
          </p:nvPr>
        </p:nvSpPr>
        <p:spPr>
          <a:xfrm>
            <a:off x="1295401" y="1045030"/>
            <a:ext cx="9590550" cy="5185954"/>
          </a:xfrm>
        </p:spPr>
        <p:txBody>
          <a:bodyPr>
            <a:normAutofit/>
          </a:bodyPr>
          <a:lstStyle/>
          <a:p>
            <a:pPr algn="just"/>
            <a:r>
              <a:rPr lang="ru-RU" sz="2100" dirty="0">
                <a:effectLst/>
              </a:rPr>
              <a:t>Выбор данной методологии проектирования был обусловлен следующими причинами:</a:t>
            </a:r>
            <a:endParaRPr lang="uk-UA" sz="2100" dirty="0">
              <a:effectLst/>
            </a:endParaRPr>
          </a:p>
          <a:p>
            <a:pPr algn="l">
              <a:buFont typeface="Arial" pitchFamily="34" charset="0"/>
              <a:buChar char="•"/>
            </a:pPr>
            <a:r>
              <a:rPr lang="ru-RU" dirty="0" smtClean="0"/>
              <a:t>Позволяет разделять задачу на множество более простых задач (вплоть до элементарных задач).</a:t>
            </a:r>
          </a:p>
          <a:p>
            <a:pPr algn="l">
              <a:buFont typeface="Arial" pitchFamily="34" charset="0"/>
              <a:buChar char="•"/>
            </a:pPr>
            <a:r>
              <a:rPr lang="ru-RU" dirty="0" smtClean="0"/>
              <a:t> Визуализация задач – что нужно сделать, над чем происходит работа сейчас, что уже сделано.</a:t>
            </a:r>
          </a:p>
          <a:p>
            <a:pPr algn="l">
              <a:buFont typeface="Arial" pitchFamily="34" charset="0"/>
              <a:buChar char="•"/>
            </a:pPr>
            <a:r>
              <a:rPr lang="ru-RU" dirty="0" smtClean="0"/>
              <a:t> Большая гибкость</a:t>
            </a:r>
          </a:p>
          <a:p>
            <a:pPr algn="l">
              <a:buFont typeface="Arial" pitchFamily="34" charset="0"/>
              <a:buChar char="•"/>
            </a:pPr>
            <a:r>
              <a:rPr lang="ru-RU" dirty="0" smtClean="0"/>
              <a:t> Время выполнении задачи вычисляется индивидуально.</a:t>
            </a:r>
          </a:p>
          <a:p>
            <a:pPr algn="l">
              <a:buFont typeface="Arial" pitchFamily="34" charset="0"/>
              <a:buChar char="•"/>
            </a:pPr>
            <a:r>
              <a:rPr lang="ru-RU" dirty="0" smtClean="0"/>
              <a:t> Возможны изменения, дополнения, уточнение задач на любом этапе проекта.</a:t>
            </a:r>
          </a:p>
          <a:p>
            <a:pPr algn="l">
              <a:buFont typeface="Arial" pitchFamily="34" charset="0"/>
              <a:buChar char="•"/>
            </a:pPr>
            <a:r>
              <a:rPr lang="ru-RU" dirty="0" smtClean="0"/>
              <a:t> В начале разработки достаточно минимального планирования</a:t>
            </a:r>
          </a:p>
          <a:p>
            <a:pPr algn="l">
              <a:buFont typeface="Arial" pitchFamily="34" charset="0"/>
              <a:buChar char="•"/>
            </a:pPr>
            <a:r>
              <a:rPr lang="ru-RU" dirty="0" smtClean="0"/>
              <a:t> Позволяет работать удаленно</a:t>
            </a:r>
          </a:p>
          <a:p>
            <a:endParaRPr lang="ru-RU" dirty="0"/>
          </a:p>
        </p:txBody>
      </p:sp>
    </p:spTree>
    <p:extLst>
      <p:ext uri="{BB962C8B-B14F-4D97-AF65-F5344CB8AC3E}">
        <p14:creationId xmlns:p14="http://schemas.microsoft.com/office/powerpoint/2010/main" val="245504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12967" y="585410"/>
            <a:ext cx="9590550" cy="1828813"/>
          </a:xfrm>
        </p:spPr>
        <p:txBody>
          <a:bodyPr>
            <a:normAutofit fontScale="90000"/>
          </a:bodyPr>
          <a:lstStyle/>
          <a:p>
            <a:pPr lvl="0"/>
            <a:r>
              <a:rPr lang="ru-RU" b="1" dirty="0">
                <a:solidFill>
                  <a:schemeClr val="tx1"/>
                </a:solidFill>
                <a:effectLst/>
              </a:rPr>
              <a:t>Архитектурная/проектная документация</a:t>
            </a:r>
            <a:r>
              <a:rPr lang="uk-UA" dirty="0">
                <a:solidFill>
                  <a:schemeClr val="tx1"/>
                </a:solidFill>
                <a:effectLst/>
              </a:rPr>
              <a:t/>
            </a:r>
            <a:br>
              <a:rPr lang="uk-UA" dirty="0">
                <a:solidFill>
                  <a:schemeClr val="tx1"/>
                </a:solidFill>
                <a:effectLst/>
              </a:rPr>
            </a:br>
            <a:endParaRPr lang="ru-RU" dirty="0">
              <a:solidFill>
                <a:schemeClr val="tx1"/>
              </a:solidFill>
            </a:endParaRPr>
          </a:p>
        </p:txBody>
      </p:sp>
      <p:sp>
        <p:nvSpPr>
          <p:cNvPr id="3" name="Текст 2"/>
          <p:cNvSpPr>
            <a:spLocks noGrp="1"/>
          </p:cNvSpPr>
          <p:nvPr>
            <p:ph type="body" idx="1"/>
          </p:nvPr>
        </p:nvSpPr>
        <p:spPr>
          <a:xfrm>
            <a:off x="1295401" y="2414223"/>
            <a:ext cx="9590550" cy="3607754"/>
          </a:xfrm>
        </p:spPr>
        <p:txBody>
          <a:bodyPr>
            <a:normAutofit/>
          </a:bodyPr>
          <a:lstStyle/>
          <a:p>
            <a:pPr algn="l"/>
            <a:r>
              <a:rPr lang="ru-RU" b="1" dirty="0">
                <a:effectLst/>
              </a:rPr>
              <a:t>	</a:t>
            </a:r>
            <a:r>
              <a:rPr lang="ru-RU" sz="3200" dirty="0" smtClean="0"/>
              <a:t>В ходе работы над проектом нашей командой был разработан и отлажен программный код. Для отладки мы использовали встроенные в браузеры параметры разработчиков. Во время разработки основным браузером был </a:t>
            </a:r>
            <a:r>
              <a:rPr lang="ru-RU" sz="3200" dirty="0" err="1" smtClean="0"/>
              <a:t>Яндекс</a:t>
            </a:r>
            <a:r>
              <a:rPr lang="ru-RU" sz="3200" dirty="0" smtClean="0"/>
              <a:t>. Браузер и Хром.</a:t>
            </a:r>
            <a:endParaRPr lang="ru-RU" sz="3200" dirty="0"/>
          </a:p>
        </p:txBody>
      </p:sp>
    </p:spTree>
    <p:extLst>
      <p:ext uri="{BB962C8B-B14F-4D97-AF65-F5344CB8AC3E}">
        <p14:creationId xmlns:p14="http://schemas.microsoft.com/office/powerpoint/2010/main" val="320598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90898" y="261255"/>
            <a:ext cx="9590550" cy="1251629"/>
          </a:xfrm>
        </p:spPr>
        <p:txBody>
          <a:bodyPr>
            <a:normAutofit fontScale="90000"/>
          </a:bodyPr>
          <a:lstStyle/>
          <a:p>
            <a:pPr lvl="0"/>
            <a:r>
              <a:rPr lang="uk-UA" b="1" dirty="0" err="1">
                <a:solidFill>
                  <a:schemeClr val="tx1"/>
                </a:solidFill>
                <a:effectLst/>
              </a:rPr>
              <a:t>Разработка</a:t>
            </a:r>
            <a:r>
              <a:rPr lang="uk-UA" b="1" dirty="0">
                <a:solidFill>
                  <a:schemeClr val="tx1"/>
                </a:solidFill>
                <a:effectLst/>
              </a:rPr>
              <a:t> и </a:t>
            </a:r>
            <a:r>
              <a:rPr lang="uk-UA" b="1" dirty="0" err="1">
                <a:solidFill>
                  <a:schemeClr val="tx1"/>
                </a:solidFill>
                <a:effectLst/>
              </a:rPr>
              <a:t>отладка</a:t>
            </a:r>
            <a:r>
              <a:rPr lang="uk-UA" b="1" dirty="0">
                <a:solidFill>
                  <a:schemeClr val="tx1"/>
                </a:solidFill>
                <a:effectLst/>
              </a:rPr>
              <a:t> </a:t>
            </a:r>
            <a:r>
              <a:rPr lang="uk-UA" b="1" dirty="0" err="1">
                <a:solidFill>
                  <a:schemeClr val="tx1"/>
                </a:solidFill>
                <a:effectLst/>
              </a:rPr>
              <a:t>кода</a:t>
            </a:r>
            <a:r>
              <a:rPr lang="uk-UA" b="1" dirty="0">
                <a:solidFill>
                  <a:schemeClr val="tx1"/>
                </a:solidFill>
                <a:effectLst/>
              </a:rPr>
              <a:t> </a:t>
            </a:r>
            <a:r>
              <a:rPr lang="uk-UA" b="1" dirty="0" err="1">
                <a:solidFill>
                  <a:schemeClr val="tx1"/>
                </a:solidFill>
                <a:effectLst/>
              </a:rPr>
              <a:t>программы</a:t>
            </a:r>
            <a:r>
              <a:rPr lang="uk-UA" dirty="0">
                <a:solidFill>
                  <a:schemeClr val="tx1"/>
                </a:solidFill>
                <a:effectLst/>
              </a:rPr>
              <a:t/>
            </a:r>
            <a:br>
              <a:rPr lang="uk-UA" dirty="0">
                <a:solidFill>
                  <a:schemeClr val="tx1"/>
                </a:solidFill>
                <a:effectLst/>
              </a:rPr>
            </a:br>
            <a:endParaRPr lang="ru-RU" dirty="0">
              <a:solidFill>
                <a:schemeClr val="tx1"/>
              </a:solidFill>
            </a:endParaRPr>
          </a:p>
        </p:txBody>
      </p:sp>
      <p:sp>
        <p:nvSpPr>
          <p:cNvPr id="3" name="Текст 2"/>
          <p:cNvSpPr>
            <a:spLocks noGrp="1"/>
          </p:cNvSpPr>
          <p:nvPr>
            <p:ph type="body" idx="1"/>
          </p:nvPr>
        </p:nvSpPr>
        <p:spPr>
          <a:xfrm>
            <a:off x="653143" y="1306286"/>
            <a:ext cx="10245871" cy="5172892"/>
          </a:xfrm>
        </p:spPr>
        <p:txBody>
          <a:bodyPr>
            <a:normAutofit/>
          </a:bodyPr>
          <a:lstStyle/>
          <a:p>
            <a:pPr algn="l">
              <a:lnSpc>
                <a:spcPct val="150000"/>
              </a:lnSpc>
            </a:pPr>
            <a:r>
              <a:rPr lang="ru-RU" sz="2100" dirty="0" smtClean="0">
                <a:effectLst/>
              </a:rPr>
              <a:t>В ходе работы над проектом нашей командой разработчиков с помощью </a:t>
            </a:r>
            <a:r>
              <a:rPr lang="ru-RU" sz="2400" dirty="0" smtClean="0"/>
              <a:t>BDD – разработка через тестирование. Суть – написание </a:t>
            </a:r>
            <a:r>
              <a:rPr lang="ru-RU" sz="2400" dirty="0" err="1" smtClean="0"/>
              <a:t>юнит-тестов</a:t>
            </a:r>
            <a:r>
              <a:rPr lang="ru-RU" sz="2400" dirty="0" smtClean="0"/>
              <a:t> перед написанием кода. Это обеспечивает высокий уровень планирования и осознания назначения реализуемых фрагментов кода, а также позволяет избежать большого количество ошибок.</a:t>
            </a:r>
            <a:r>
              <a:rPr lang="ru-RU" sz="2100" dirty="0" smtClean="0">
                <a:effectLst/>
              </a:rPr>
              <a:t> </a:t>
            </a:r>
            <a:endParaRPr lang="uk-UA" sz="2100" dirty="0" smtClean="0">
              <a:effectLst/>
            </a:endParaRPr>
          </a:p>
          <a:p>
            <a:endParaRPr lang="ru-RU" dirty="0"/>
          </a:p>
        </p:txBody>
      </p:sp>
    </p:spTree>
    <p:extLst>
      <p:ext uri="{BB962C8B-B14F-4D97-AF65-F5344CB8AC3E}">
        <p14:creationId xmlns:p14="http://schemas.microsoft.com/office/powerpoint/2010/main" val="235044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2338" y="391886"/>
            <a:ext cx="9590550" cy="1071155"/>
          </a:xfrm>
        </p:spPr>
        <p:txBody>
          <a:bodyPr>
            <a:normAutofit fontScale="90000"/>
          </a:bodyPr>
          <a:lstStyle/>
          <a:p>
            <a:r>
              <a:rPr lang="ru-RU" b="1" dirty="0">
                <a:solidFill>
                  <a:schemeClr val="tx1"/>
                </a:solidFill>
                <a:effectLst/>
              </a:rPr>
              <a:t>План тестирования программы</a:t>
            </a:r>
            <a:r>
              <a:rPr lang="uk-UA" dirty="0">
                <a:solidFill>
                  <a:schemeClr val="accent1"/>
                </a:solidFill>
                <a:effectLst/>
              </a:rPr>
              <a:t/>
            </a:r>
            <a:br>
              <a:rPr lang="uk-UA" dirty="0">
                <a:solidFill>
                  <a:schemeClr val="accent1"/>
                </a:solidFill>
                <a:effectLst/>
              </a:rPr>
            </a:br>
            <a:endParaRPr lang="ru-RU" b="1" dirty="0">
              <a:solidFill>
                <a:schemeClr val="accent1"/>
              </a:solidFill>
            </a:endParaRPr>
          </a:p>
        </p:txBody>
      </p:sp>
      <p:sp>
        <p:nvSpPr>
          <p:cNvPr id="3" name="Текст 2"/>
          <p:cNvSpPr>
            <a:spLocks noGrp="1"/>
          </p:cNvSpPr>
          <p:nvPr>
            <p:ph type="body" idx="1"/>
          </p:nvPr>
        </p:nvSpPr>
        <p:spPr>
          <a:xfrm>
            <a:off x="1321527" y="1031966"/>
            <a:ext cx="9590550" cy="5133703"/>
          </a:xfrm>
        </p:spPr>
        <p:txBody>
          <a:bodyPr>
            <a:normAutofit/>
          </a:bodyPr>
          <a:lstStyle/>
          <a:p>
            <a:r>
              <a:rPr lang="ru-RU" dirty="0" smtClean="0"/>
              <a:t>В ходе этапа тестирования планируется протестировать 2d-игру «</a:t>
            </a:r>
            <a:r>
              <a:rPr lang="ru-RU" dirty="0" err="1" smtClean="0"/>
              <a:t>Hunter</a:t>
            </a:r>
            <a:r>
              <a:rPr lang="ru-RU" dirty="0" smtClean="0"/>
              <a:t>».</a:t>
            </a:r>
          </a:p>
          <a:p>
            <a:r>
              <a:rPr lang="ru-RU" dirty="0" smtClean="0"/>
              <a:t>В ходе тестирования необходимо протестировать все фрагменты исходных кодов, а также протестировать работу игры в разных браузерах и при разных разрешениях.</a:t>
            </a:r>
          </a:p>
          <a:p>
            <a:r>
              <a:rPr lang="ru-RU" dirty="0" smtClean="0"/>
              <a:t>Нашей командой было принято решение проводить следующие виды тестирования: автоматическое тестирования BDD, тестирование интерфейса, бета-тестирование.</a:t>
            </a:r>
          </a:p>
          <a:p>
            <a:r>
              <a:rPr lang="ru-RU" dirty="0" smtClean="0"/>
              <a:t>Автоматическое тестирование проводится параллельно с написание кода согласно методологи BDD.</a:t>
            </a:r>
          </a:p>
          <a:p>
            <a:r>
              <a:rPr lang="ru-RU" dirty="0" smtClean="0"/>
              <a:t>Бета-тестирование начинается после реализации всех основных функций игры.</a:t>
            </a:r>
          </a:p>
          <a:p>
            <a:r>
              <a:rPr lang="ru-RU" dirty="0" smtClean="0"/>
              <a:t>Критерием окончания тестирования является состояние программного продукта, при котором все найденные ошибки были устранены, и при котором он стал удовлетворять требования ТЗ и критерии качества.</a:t>
            </a:r>
          </a:p>
          <a:p>
            <a:pPr algn="l"/>
            <a:endParaRPr lang="ru-RU" dirty="0"/>
          </a:p>
        </p:txBody>
      </p:sp>
    </p:spTree>
    <p:extLst>
      <p:ext uri="{BB962C8B-B14F-4D97-AF65-F5344CB8AC3E}">
        <p14:creationId xmlns:p14="http://schemas.microsoft.com/office/powerpoint/2010/main" val="2214776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Яркая">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458</TotalTime>
  <Words>732</Words>
  <Application>Microsoft Office PowerPoint</Application>
  <PresentationFormat>Широкоэкранный</PresentationFormat>
  <Paragraphs>76</Paragraphs>
  <Slides>13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13</vt:i4>
      </vt:variant>
    </vt:vector>
  </HeadingPairs>
  <TitlesOfParts>
    <vt:vector size="20" baseType="lpstr">
      <vt:lpstr>Arial</vt:lpstr>
      <vt:lpstr>Calibri</vt:lpstr>
      <vt:lpstr>Calisto MT</vt:lpstr>
      <vt:lpstr>Times New Roman</vt:lpstr>
      <vt:lpstr>Trebuchet MS</vt:lpstr>
      <vt:lpstr>Wingdings 2</vt:lpstr>
      <vt:lpstr>Сланец</vt:lpstr>
      <vt:lpstr>2d-игра «Hunter»</vt:lpstr>
      <vt:lpstr>Игра «Hunter» </vt:lpstr>
      <vt:lpstr>Протокол встречи с заказчиком</vt:lpstr>
      <vt:lpstr>Презентация PowerPoint</vt:lpstr>
      <vt:lpstr>Методология проектирования ПО</vt:lpstr>
      <vt:lpstr> </vt:lpstr>
      <vt:lpstr>Архитектурная/проектная документация </vt:lpstr>
      <vt:lpstr>Разработка и отладка кода программы </vt:lpstr>
      <vt:lpstr>План тестирования программы </vt:lpstr>
      <vt:lpstr>Результаты тестирования </vt:lpstr>
      <vt:lpstr>Скрины програмы </vt:lpstr>
      <vt:lpstr>Презентация PowerPoint</vt:lpstr>
      <vt:lpstr>Презентация PowerPoint</vt:lpstr>
    </vt:vector>
  </TitlesOfParts>
  <Company>Nikolaev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 Телехан</dc:creator>
  <cp:lastModifiedBy>Дмитрий Гашко</cp:lastModifiedBy>
  <cp:revision>40</cp:revision>
  <dcterms:created xsi:type="dcterms:W3CDTF">2018-05-27T10:22:10Z</dcterms:created>
  <dcterms:modified xsi:type="dcterms:W3CDTF">2018-05-29T19:14:09Z</dcterms:modified>
</cp:coreProperties>
</file>