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79" r:id="rId5"/>
    <p:sldId id="258" r:id="rId6"/>
    <p:sldId id="282" r:id="rId7"/>
    <p:sldId id="284" r:id="rId8"/>
    <p:sldId id="283" r:id="rId9"/>
    <p:sldId id="260" r:id="rId10"/>
    <p:sldId id="280" r:id="rId11"/>
    <p:sldId id="281" r:id="rId12"/>
    <p:sldId id="285" r:id="rId13"/>
    <p:sldId id="261" r:id="rId14"/>
    <p:sldId id="263" r:id="rId15"/>
    <p:sldId id="269" r:id="rId16"/>
    <p:sldId id="270" r:id="rId17"/>
    <p:sldId id="271" r:id="rId18"/>
    <p:sldId id="274" r:id="rId19"/>
    <p:sldId id="272" r:id="rId20"/>
    <p:sldId id="275" r:id="rId21"/>
    <p:sldId id="278" r:id="rId22"/>
    <p:sldId id="266" r:id="rId23"/>
    <p:sldId id="267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Economica" panose="020B0604020202020204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Rel2Graph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8.6</c:v>
                </c:pt>
                <c:pt idx="1">
                  <c:v>207.89</c:v>
                </c:pt>
                <c:pt idx="2">
                  <c:v>10829.44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35-4437-B6FD-FCE066ADE5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Rel2Graph optimized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4.67</c:v>
                </c:pt>
                <c:pt idx="1">
                  <c:v>11.98</c:v>
                </c:pt>
                <c:pt idx="2">
                  <c:v>433.21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35-4437-B6FD-FCE066ADE59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GraphMigr8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3.51</c:v>
                </c:pt>
                <c:pt idx="1">
                  <c:v>6.7149999999999999</c:v>
                </c:pt>
                <c:pt idx="2">
                  <c:v>427.84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35-4437-B6FD-FCE066ADE5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34931184"/>
        <c:axId val="1534933584"/>
      </c:lineChart>
      <c:catAx>
        <c:axId val="153493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933584"/>
        <c:crosses val="autoZero"/>
        <c:auto val="1"/>
        <c:lblAlgn val="ctr"/>
        <c:lblOffset val="100"/>
        <c:noMultiLvlLbl val="0"/>
      </c:catAx>
      <c:valAx>
        <c:axId val="153493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93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Rel2Graph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Small</c:v>
                </c:pt>
                <c:pt idx="1">
                  <c:v>Medium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</c:v>
                </c:pt>
                <c:pt idx="1">
                  <c:v>207.89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EF-4297-B978-F536AD462C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Rel2Graph optimized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Small</c:v>
                </c:pt>
                <c:pt idx="1">
                  <c:v>Medium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4.67</c:v>
                </c:pt>
                <c:pt idx="1">
                  <c:v>11.98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EF-4297-B978-F536AD462C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GraphMigr8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Small</c:v>
                </c:pt>
                <c:pt idx="1">
                  <c:v>Medium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3.51</c:v>
                </c:pt>
                <c:pt idx="1">
                  <c:v>6.7149999999999999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EF-4297-B978-F536AD462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0870592"/>
        <c:axId val="1110869632"/>
      </c:lineChart>
      <c:catAx>
        <c:axId val="111087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869632"/>
        <c:crosses val="autoZero"/>
        <c:auto val="1"/>
        <c:lblAlgn val="ctr"/>
        <c:lblOffset val="100"/>
        <c:noMultiLvlLbl val="0"/>
      </c:catAx>
      <c:valAx>
        <c:axId val="111086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087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08907705957502E-2"/>
          <c:y val="2.549135777177813E-2"/>
          <c:w val="0.90685385680956543"/>
          <c:h val="0.77383577052868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Rel2Graph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9.6</c:v>
                </c:pt>
                <c:pt idx="1">
                  <c:v>8.23</c:v>
                </c:pt>
                <c:pt idx="2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87-4C37-BEF1-9CF9C14728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Rel2Graph 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2.08</c:v>
                </c:pt>
                <c:pt idx="1">
                  <c:v>13.14</c:v>
                </c:pt>
                <c:pt idx="2">
                  <c:v>52.99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87-4C37-BEF1-9CF9C14728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GraphMigr8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</c:v>
                </c:pt>
                <c:pt idx="1">
                  <c:v>8.8800000000000008</c:v>
                </c:pt>
                <c:pt idx="2">
                  <c:v>42.2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87-4C37-BEF1-9CF9C1472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302960"/>
        <c:axId val="1587286640"/>
      </c:barChart>
      <c:catAx>
        <c:axId val="158730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286640"/>
        <c:crosses val="autoZero"/>
        <c:auto val="1"/>
        <c:lblAlgn val="ctr"/>
        <c:lblOffset val="100"/>
        <c:noMultiLvlLbl val="0"/>
      </c:catAx>
      <c:valAx>
        <c:axId val="158728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302960"/>
        <c:crosses val="autoZero"/>
        <c:crossBetween val="between"/>
      </c:valAx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Rel2Graph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6.5</c:v>
                </c:pt>
                <c:pt idx="1">
                  <c:v>14.15</c:v>
                </c:pt>
                <c:pt idx="2">
                  <c:v>26.04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0-4FE2-8BF2-03EB36A18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Rel2Graph optimized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3.8</c:v>
                </c:pt>
                <c:pt idx="1">
                  <c:v>3.09</c:v>
                </c:pt>
                <c:pt idx="2">
                  <c:v>7.44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0-4FE2-8BF2-03EB36A18D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GraphMigr8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1.88</c:v>
                </c:pt>
                <c:pt idx="1">
                  <c:v>3.08</c:v>
                </c:pt>
                <c:pt idx="2">
                  <c:v>7.07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0-4FE2-8BF2-03EB36A18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314480"/>
        <c:axId val="1587314960"/>
      </c:barChart>
      <c:catAx>
        <c:axId val="158731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314960"/>
        <c:crosses val="autoZero"/>
        <c:auto val="1"/>
        <c:lblAlgn val="ctr"/>
        <c:lblOffset val="100"/>
        <c:noMultiLvlLbl val="0"/>
      </c:catAx>
      <c:valAx>
        <c:axId val="158731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31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08E4991-F8B7-75E6-4C40-30C80619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034A4221-C55F-E037-6D81-FAA4C3690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B9E7A02F-F76B-2D87-6FC5-6D64BF98A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060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F18900F-7164-30C8-168F-8CF90B60D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0DDA4DA2-863F-6C5A-1625-1565F4545B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F1747E6F-A1D9-B5B4-6A41-3344B55CE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92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77F93DD5-2050-1BE7-BEE2-9335661E5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6608A8E-BB92-A80D-70DC-845B34CDF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362D190-6E96-9D24-E1AE-705888A1B9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169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A476614-8938-EEFD-263A-D3C790764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0226D96-6C1A-5AA0-98F3-2A0393111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B180D7A4-73EE-CA80-3A16-2C881ED2F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69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789F702-452D-7BFC-048E-2F76BF8F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6A2D871-0B53-B2E5-FC0B-3427AF0FB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D3139D03-8F96-7F38-6E9B-D1CEEBB11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677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F7C90783-5447-5BD8-AE16-0DA42626F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188E72C-5F63-8C72-77E8-8771607A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EEA9924-3009-82B2-6438-40EBDF22A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23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E3255F0-DBE1-A1A0-ED82-F01751CC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5681043B-F097-B51F-01EB-7DB43A46F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FA343D7-F9D2-69F3-F007-6F7753DBC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60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41580D0B-1BFF-AA77-7297-49F07A3C0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BAA7536F-C811-E741-628D-05A0883F7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F3460CFD-9851-77B7-136D-72D952126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06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422F2700-F0BD-DDCC-AF38-8F869173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06C4A3FB-47FE-9AD6-D3FD-0C567882B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52616E3-E79C-E1DF-A4D2-6B74F00A6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615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DE74ECF-D41A-FB92-AEA2-BC2F8CCB4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7187B958-F160-644E-2085-071662AEA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D7E44EA0-8590-A399-D4E0-4AA6FC4B8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21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A8A295B-1B3D-6B14-ED02-A2249364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78CEF8C-F20B-5171-E923-F1F3276DD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1DB86CC4-C3BC-8323-B5DD-23C2E15FF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78C3C3B-44EC-12BB-2F82-06D72722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F55B06DE-DF5B-AFA3-EC35-A662EAC4D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92650950-9B76-6143-B288-216B817A7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67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74F9EB6-93C3-C3E3-2EA7-0A3A0F962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6F42C5C7-F294-7AE5-9D68-510D354E3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BE1C2D5-B065-0BA4-76FE-B2EDD40BC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69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95624663-38BE-72E3-9937-988D26D4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27322195-9F66-86BD-335E-2A6FD2EEE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44B637F2-AD8C-4F61-91E8-08C0F9901A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597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3560449" cy="1532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Дослідження методів міграції даних з реляційної в </a:t>
            </a:r>
            <a:r>
              <a:rPr lang="uk-UA" sz="2400" noProof="0" dirty="0" err="1"/>
              <a:t>графову</a:t>
            </a:r>
            <a:r>
              <a:rPr lang="uk-UA" sz="2400" noProof="0" dirty="0"/>
              <a:t> базу даних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65249" y="3041487"/>
            <a:ext cx="5082259" cy="160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Михневич Дмитро Костянтинович, ІПЗм-23-4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</a:t>
            </a:r>
            <a:r>
              <a:rPr lang="uk-UA" dirty="0" err="1"/>
              <a:t>к.т.н</a:t>
            </a:r>
            <a:r>
              <a:rPr lang="uk-UA" dirty="0"/>
              <a:t>., доц. </a:t>
            </a:r>
            <a:r>
              <a:rPr lang="uk-UA" dirty="0" err="1"/>
              <a:t>Мазурова</a:t>
            </a:r>
            <a:r>
              <a:rPr lang="uk-UA" dirty="0"/>
              <a:t> О.О.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2AC61172-57E4-5405-5107-4E87B734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7289D124-44F9-D7B5-C48A-A44BF71D6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Аналіз</a:t>
            </a:r>
            <a:r>
              <a:rPr lang="ru-RU" sz="3200" dirty="0"/>
              <a:t> та </a:t>
            </a:r>
            <a:r>
              <a:rPr lang="ru-RU" sz="3200" dirty="0" err="1"/>
              <a:t>моделювання</a:t>
            </a:r>
            <a:r>
              <a:rPr lang="ru-RU" sz="3200" dirty="0"/>
              <a:t> </a:t>
            </a:r>
            <a:r>
              <a:rPr lang="ru-RU" sz="3200" dirty="0" err="1"/>
              <a:t>предметних</a:t>
            </a:r>
            <a:r>
              <a:rPr lang="ru-RU" sz="3200" dirty="0"/>
              <a:t> областей</a:t>
            </a:r>
            <a:endParaRPr lang="uk-UA" sz="3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26237825-239F-AC54-CBE5-6965BE632B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E834E-8C28-B0CD-C43F-FC6604475FE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6DAA7-E6D7-BD42-6CEB-0B9329FE1867}"/>
              </a:ext>
            </a:extLst>
          </p:cNvPr>
          <p:cNvSpPr txBox="1"/>
          <p:nvPr/>
        </p:nvSpPr>
        <p:spPr>
          <a:xfrm>
            <a:off x="1763485" y="4452460"/>
            <a:ext cx="593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-діаграма БД предметної області соціальної мережі</a:t>
            </a:r>
            <a:endParaRPr lang="uk-UA" dirty="0"/>
          </a:p>
        </p:txBody>
      </p:sp>
      <p:pic>
        <p:nvPicPr>
          <p:cNvPr id="4" name="Рисунок 1" descr="Изображение выглядит как текст, диаграмма, План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27AE7C-1141-6923-2523-8D743F1E8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70" y="666750"/>
            <a:ext cx="6118860" cy="381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0884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B4C9978-03D5-CD6E-9D44-7EF5C850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8BDD311-D630-0D61-DDAB-FA47940665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Проєктування БД</a:t>
            </a:r>
            <a:endParaRPr sz="3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4177C51F-3BFD-3576-AAC0-144C568F94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947AA-99F5-F7BF-051F-54D6FF3A17C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Picture 2" descr="A diagram of a user flow&#10;&#10;AI-generated content may be incorrect.">
            <a:extLst>
              <a:ext uri="{FF2B5EF4-FFF2-40B4-BE49-F238E27FC236}">
                <a16:creationId xmlns:a16="http://schemas.microsoft.com/office/drawing/2014/main" id="{14DB4BDB-FEFF-4295-7CFB-FE6610EFC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22" y="629277"/>
            <a:ext cx="4726870" cy="35193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5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0D6131-0BF1-2733-57C7-8A7DC22B3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8" y="629277"/>
            <a:ext cx="4253714" cy="36715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0C07C-CDA4-AF00-1670-0A24E4915421}"/>
              </a:ext>
            </a:extLst>
          </p:cNvPr>
          <p:cNvSpPr txBox="1"/>
          <p:nvPr/>
        </p:nvSpPr>
        <p:spPr>
          <a:xfrm>
            <a:off x="1320800" y="4360334"/>
            <a:ext cx="2917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Схема реляційної БД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0C83-7109-BF3F-096D-A8A3A2E872DB}"/>
              </a:ext>
            </a:extLst>
          </p:cNvPr>
          <p:cNvSpPr txBox="1"/>
          <p:nvPr/>
        </p:nvSpPr>
        <p:spPr>
          <a:xfrm>
            <a:off x="4525047" y="4298572"/>
            <a:ext cx="4586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– Логічна модель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графової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БД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1285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40A6500E-2E3A-8A47-4638-6786E911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FC3651AE-5EC9-C431-E533-FF9FA5F01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Вибір метрики для оцінки результатів експериментів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537CB8BF-202D-F026-789B-E532B582D5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70F5C-2997-277D-3397-7AE741D4A25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E5F1F-DF55-BA32-F63E-E759AA456B9D}"/>
              </a:ext>
            </a:extLst>
          </p:cNvPr>
          <p:cNvSpPr txBox="1"/>
          <p:nvPr/>
        </p:nvSpPr>
        <p:spPr>
          <a:xfrm>
            <a:off x="311700" y="1149948"/>
            <a:ext cx="8466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оцінки ефективності алгоритмів міграції були обрано наступні метрики: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 трансформації даних (с);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обсяг використаної оперативної пам’яті (МВ);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відсоток співпадіння </a:t>
            </a:r>
            <a:r>
              <a:rPr lang="uk-UA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мігрованої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структури зі </a:t>
            </a:r>
            <a:r>
              <a:rPr lang="uk-UA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спроєктованою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розробником (%).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uk-U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Важливим показником якості міграції даних є </a:t>
            </a:r>
            <a:r>
              <a:rPr lang="uk-UA" sz="16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семантичної цілісності даних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Сутність цієї метрики полягає у порівнянні результатів ідентичних за логікою запитів, сформованих для вхідної (реляційної) та вихідної (</a:t>
            </a:r>
            <a:r>
              <a:rPr lang="uk-UA" sz="13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графової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БД.</a:t>
            </a:r>
          </a:p>
          <a:p>
            <a:pPr algn="just"/>
            <a:endParaRPr lang="uk-U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sz="16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якості метрик оцінки продуктивності роботи з </a:t>
            </a:r>
            <a:r>
              <a:rPr lang="uk-UA" sz="1600" u="sn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графовими</a:t>
            </a:r>
            <a:r>
              <a:rPr lang="uk-UA" sz="16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БД обрано: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 виконання запитів (мс);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завантаженість системних ресурсів (завантаженість процесора під час виконання запитів (%), обсяг споживання оперативної пам'яті (МВ));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 зберігання даних (загальний обсяг БД на диску (МВ));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операцій доступу до БД, які виконуються під час виконання запиту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hits). </a:t>
            </a:r>
            <a:endParaRPr lang="uk-UA" sz="13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системи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1" y="1234100"/>
            <a:ext cx="4260300" cy="2844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шар представлення – відображає результати експериментів в консольному вікні;</a:t>
            </a:r>
            <a:endParaRPr lang="en-GB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шар бізнес-логіки – містить в собі реалізації всіх необхідних алгоритмів для міграції даних;</a:t>
            </a:r>
            <a:endParaRPr lang="en-GB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шар домену (ядра) – містить сутності, моделі та конфігурацію додатку;</a:t>
            </a:r>
            <a:endParaRPr lang="en-GB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додаток для наповнення </a:t>
            </a:r>
            <a:r>
              <a:rPr lang="uk-UA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реляціних</a:t>
            </a: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баз даних тестовими даними (</a:t>
            </a:r>
            <a:r>
              <a:rPr lang="en-US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DbSeeder</a:t>
            </a:r>
            <a:r>
              <a:rPr lang="uk-UA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окрема складова додатку, яка використовується безпосередньо для підготовки експериментів.</a:t>
            </a:r>
            <a:endParaRPr lang="en-GB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3189-5BC8-03D3-FF1C-15E2E0D20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40" y="1478036"/>
            <a:ext cx="4250301" cy="2535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46386" y="214418"/>
            <a:ext cx="5443214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Експериментальне дослідження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2CA9D-4F24-D75A-24EB-0A6AF361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14" y="115147"/>
            <a:ext cx="3880026" cy="47498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6370A-9CD3-5277-759B-EB8C639F03D2}"/>
              </a:ext>
            </a:extLst>
          </p:cNvPr>
          <p:cNvSpPr txBox="1"/>
          <p:nvPr/>
        </p:nvSpPr>
        <p:spPr>
          <a:xfrm>
            <a:off x="92463" y="1094862"/>
            <a:ext cx="4586514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500"/>
              </a:spcBef>
            </a:pP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наповнення вхідних реляційних БД тестовими даними створено окремий консольний додаток (платформа .NET 8, мову програмування C#).</a:t>
            </a:r>
          </a:p>
          <a:p>
            <a:pPr marL="285750" indent="-285750" algn="just">
              <a:spcBef>
                <a:spcPts val="1500"/>
              </a:spcBef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імплементації та порівняння алгоритмів міграції  розроблено консольний додаток ( </a:t>
            </a: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8).</a:t>
            </a:r>
          </a:p>
          <a:p>
            <a:pPr marL="285750" indent="-285750" algn="just">
              <a:spcBef>
                <a:spcPts val="1500"/>
              </a:spcBef>
            </a:pP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перевірки результатів запитів створено веб-додаток, який приймає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Cypher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запити та порівнює між собою отримані результати, а також відображає метрики виконання запитів (фреймворк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Angular 12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sz="11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08;p19">
            <a:extLst>
              <a:ext uri="{FF2B5EF4-FFF2-40B4-BE49-F238E27FC236}">
                <a16:creationId xmlns:a16="http://schemas.microsoft.com/office/drawing/2014/main" id="{6786F1C0-983C-8593-E76F-AC6EADBB88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14B40CBB-3DEF-F268-2C84-D4B472513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EC70C87-01C6-8491-161A-A12000649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82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(час виконання(с))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FE4B27B-73BB-AF90-A07B-E5775B73FF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325CE-3D1A-A92D-7C7F-BC39D5EB641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EBA2841-E6A5-C1B7-9B7E-BEFFA080F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784257"/>
              </p:ext>
            </p:extLst>
          </p:nvPr>
        </p:nvGraphicFramePr>
        <p:xfrm>
          <a:off x="268925" y="828080"/>
          <a:ext cx="4080942" cy="241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910F97-785C-E887-49FC-0A33520AD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579639"/>
              </p:ext>
            </p:extLst>
          </p:nvPr>
        </p:nvGraphicFramePr>
        <p:xfrm>
          <a:off x="4930769" y="828080"/>
          <a:ext cx="3677204" cy="241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25098A-4119-AF8C-7CEB-E9163BF96DE4}"/>
              </a:ext>
            </a:extLst>
          </p:cNvPr>
          <p:cNvSpPr txBox="1"/>
          <p:nvPr/>
        </p:nvSpPr>
        <p:spPr>
          <a:xfrm>
            <a:off x="277918" y="3391497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Порівняння часу виконання алгоритмів</a:t>
            </a:r>
          </a:p>
          <a:p>
            <a:pPr algn="ctr"/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всіх розмірів вхідної БД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8BC48-1D19-49FE-1BEF-075A98983458}"/>
              </a:ext>
            </a:extLst>
          </p:cNvPr>
          <p:cNvSpPr txBox="1"/>
          <p:nvPr/>
        </p:nvSpPr>
        <p:spPr>
          <a:xfrm>
            <a:off x="4794133" y="3391498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Порівняння часу виконання алгоритмів</a:t>
            </a:r>
          </a:p>
          <a:p>
            <a:pPr algn="ctr"/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малих та середніх вхідних БД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25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228CAB88-D2A4-3994-2CC3-E0A395CD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5387C290-CFE9-0496-1566-C8D3AD0315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Результати експерименту (використання пам’яті (МВ))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7C8B455-9FAB-2A23-1F7E-10F242CCA7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4921F7-FDF9-A303-CF0C-D48CAA1DAFF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1352344-AC65-671D-9855-21665E957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926044"/>
              </p:ext>
            </p:extLst>
          </p:nvPr>
        </p:nvGraphicFramePr>
        <p:xfrm>
          <a:off x="1531257" y="1047242"/>
          <a:ext cx="5871029" cy="34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993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49C4914-45DD-4584-95F5-6CE24FB7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8FB11459-41FE-2CF5-0DCA-58F44B0A5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Результати експерименту ( завантаженість процесора (%))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0B83F4FF-8E42-0A07-9453-7CC30343A4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98683-191E-AC00-6FB0-77D97B0DF6C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9F98F6-7A06-0C30-388E-ED8353D79A6E}"/>
              </a:ext>
            </a:extLst>
          </p:cNvPr>
          <p:cNvGraphicFramePr/>
          <p:nvPr/>
        </p:nvGraphicFramePr>
        <p:xfrm>
          <a:off x="1828800" y="971550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9826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CE6DB38-7E8B-D9E1-FDE2-2144E62B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9C8B203-D0CD-1E69-5E31-182519B0F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експериментів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13BD3540-3A0A-27C2-BFC2-61CA325C3D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814FC-50CF-660F-8506-A5552CE9A2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8AF660-55C7-77B3-5E1F-5C895C800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7509"/>
              </p:ext>
            </p:extLst>
          </p:nvPr>
        </p:nvGraphicFramePr>
        <p:xfrm>
          <a:off x="2404655" y="2992144"/>
          <a:ext cx="6294120" cy="2011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8040">
                  <a:extLst>
                    <a:ext uri="{9D8B030D-6E8A-4147-A177-3AD203B41FA5}">
                      <a16:colId xmlns:a16="http://schemas.microsoft.com/office/drawing/2014/main" val="3149721038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2215728473"/>
                    </a:ext>
                  </a:extLst>
                </a:gridCol>
                <a:gridCol w="2098040">
                  <a:extLst>
                    <a:ext uri="{9D8B030D-6E8A-4147-A177-3AD203B41FA5}">
                      <a16:colId xmlns:a16="http://schemas.microsoft.com/office/drawing/2014/main" val="3979490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База даних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Метод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Розмір (</a:t>
                      </a:r>
                      <a:r>
                        <a:rPr lang="uk-UA" sz="1400" dirty="0" err="1">
                          <a:effectLst/>
                        </a:rPr>
                        <a:t>мб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61193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SocialNetwork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Rel2Graph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3.35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151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GraphMigr8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2.42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57829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-27.8%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7429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 err="1">
                          <a:effectLst/>
                        </a:rPr>
                        <a:t>GameDB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Rel2Graph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2.46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75133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GraphMigr8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1.67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8934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-32.1%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860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A9AEE0-3A46-EFB8-9FFF-D48A99005B2A}"/>
              </a:ext>
            </a:extLst>
          </p:cNvPr>
          <p:cNvSpPr txBox="1"/>
          <p:nvPr/>
        </p:nvSpPr>
        <p:spPr>
          <a:xfrm>
            <a:off x="10152" y="3405440"/>
            <a:ext cx="2242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– </a:t>
            </a:r>
          </a:p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 бази даних(МВ)</a:t>
            </a:r>
            <a:endParaRPr lang="uk-UA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867DACA-194D-35FD-3519-5FF2847E4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5367"/>
              </p:ext>
            </p:extLst>
          </p:nvPr>
        </p:nvGraphicFramePr>
        <p:xfrm>
          <a:off x="154940" y="613857"/>
          <a:ext cx="6294120" cy="1182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3343085308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159131966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788903588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3143902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База даних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Метод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Кількість вузлів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Кількість зв’язків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64362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 err="1">
                          <a:effectLst/>
                        </a:rPr>
                        <a:t>SocialNetwork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Rel2Graph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6744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12388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4384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GraphMigr8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2850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8494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69867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5BB0D634-0D14-35B5-EDDE-DF3D8F5EF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460322"/>
              </p:ext>
            </p:extLst>
          </p:nvPr>
        </p:nvGraphicFramePr>
        <p:xfrm>
          <a:off x="154940" y="1825248"/>
          <a:ext cx="6294120" cy="1149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530">
                  <a:extLst>
                    <a:ext uri="{9D8B030D-6E8A-4147-A177-3AD203B41FA5}">
                      <a16:colId xmlns:a16="http://schemas.microsoft.com/office/drawing/2014/main" val="2822135889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60418730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155897002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98104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 dirty="0">
                          <a:effectLst/>
                        </a:rPr>
                        <a:t>Покращення</a:t>
                      </a:r>
                      <a:endParaRPr lang="en-GB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-57.7%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-31.4%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81984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GameDB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Rel2Graph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7885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12879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1409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effectLst/>
                        </a:rPr>
                        <a:t>GraphMigr8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2717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7711</a:t>
                      </a:r>
                      <a:endParaRPr lang="en-GB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520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40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-65.5%</a:t>
                      </a:r>
                      <a:endParaRPr lang="en-GB" sz="1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-40.1%</a:t>
                      </a:r>
                      <a:endParaRPr lang="en-GB" sz="1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563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89BBD0-7391-EE7C-C0AA-D3D4D8537706}"/>
              </a:ext>
            </a:extLst>
          </p:cNvPr>
          <p:cNvSpPr txBox="1"/>
          <p:nvPr/>
        </p:nvSpPr>
        <p:spPr>
          <a:xfrm>
            <a:off x="6494454" y="765466"/>
            <a:ext cx="2494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–</a:t>
            </a:r>
          </a:p>
          <a:p>
            <a:r>
              <a:rPr lang="uk-UA" sz="14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вузлів та </a:t>
            </a:r>
            <a:r>
              <a:rPr lang="uk-UA" sz="14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зв’язків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8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3371BBE-D64B-773D-733C-9226C461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95FCD47D-5163-9B28-FD20-33CBA3CC8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0699"/>
            <a:ext cx="9062291" cy="443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Оцінка продуктивності запитів на </a:t>
            </a:r>
            <a:r>
              <a:rPr lang="uk-UA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графових</a:t>
            </a:r>
            <a:r>
              <a:rPr lang="uk-UA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БД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E33A5A27-1267-CD97-7C88-8B23D1FC3A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F18C60-E0C4-4475-37CF-22B6B19170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E28E8-E96F-668F-B1FE-6AE910DF6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89943"/>
              </p:ext>
            </p:extLst>
          </p:nvPr>
        </p:nvGraphicFramePr>
        <p:xfrm>
          <a:off x="268925" y="678302"/>
          <a:ext cx="4153599" cy="3681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450">
                  <a:extLst>
                    <a:ext uri="{9D8B030D-6E8A-4147-A177-3AD203B41FA5}">
                      <a16:colId xmlns:a16="http://schemas.microsoft.com/office/drawing/2014/main" val="766579425"/>
                    </a:ext>
                  </a:extLst>
                </a:gridCol>
                <a:gridCol w="725781">
                  <a:extLst>
                    <a:ext uri="{9D8B030D-6E8A-4147-A177-3AD203B41FA5}">
                      <a16:colId xmlns:a16="http://schemas.microsoft.com/office/drawing/2014/main" val="1729698568"/>
                    </a:ext>
                  </a:extLst>
                </a:gridCol>
                <a:gridCol w="725781">
                  <a:extLst>
                    <a:ext uri="{9D8B030D-6E8A-4147-A177-3AD203B41FA5}">
                      <a16:colId xmlns:a16="http://schemas.microsoft.com/office/drawing/2014/main" val="2299796317"/>
                    </a:ext>
                  </a:extLst>
                </a:gridCol>
                <a:gridCol w="636322">
                  <a:extLst>
                    <a:ext uri="{9D8B030D-6E8A-4147-A177-3AD203B41FA5}">
                      <a16:colId xmlns:a16="http://schemas.microsoft.com/office/drawing/2014/main" val="337679424"/>
                    </a:ext>
                  </a:extLst>
                </a:gridCol>
                <a:gridCol w="444181">
                  <a:extLst>
                    <a:ext uri="{9D8B030D-6E8A-4147-A177-3AD203B41FA5}">
                      <a16:colId xmlns:a16="http://schemas.microsoft.com/office/drawing/2014/main" val="2212266967"/>
                    </a:ext>
                  </a:extLst>
                </a:gridCol>
                <a:gridCol w="444181">
                  <a:extLst>
                    <a:ext uri="{9D8B030D-6E8A-4147-A177-3AD203B41FA5}">
                      <a16:colId xmlns:a16="http://schemas.microsoft.com/office/drawing/2014/main" val="1798775932"/>
                    </a:ext>
                  </a:extLst>
                </a:gridCol>
                <a:gridCol w="439903">
                  <a:extLst>
                    <a:ext uri="{9D8B030D-6E8A-4147-A177-3AD203B41FA5}">
                      <a16:colId xmlns:a16="http://schemas.microsoft.com/office/drawing/2014/main" val="1556308661"/>
                    </a:ext>
                  </a:extLst>
                </a:gridCol>
              </a:tblGrid>
              <a:tr h="74600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База даних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Метод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Оперативна пам’ять (байти)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Час (мс)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CPU</a:t>
                      </a:r>
                      <a:r>
                        <a:rPr lang="uk-UA" sz="800">
                          <a:effectLst/>
                        </a:rPr>
                        <a:t> (%)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DB hits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2918479098"/>
                  </a:ext>
                </a:extLst>
              </a:tr>
              <a:tr h="178417">
                <a:tc rowSpan="1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SocialNetwork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4472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445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733961647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4472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6.3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445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471441069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-33.3%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-10.0%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9615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effectLst/>
                        </a:rPr>
                        <a:t>45000</a:t>
                      </a:r>
                      <a:endParaRPr lang="en-GB" sz="7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10.2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5331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542491847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40608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3257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234037919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-9.8%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-28.6%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-21.6%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-38.9%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92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13672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5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7.3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3669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620634009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12944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7.9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2512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593829579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-5.3%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-40.0%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+8.2%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-31.4%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268098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14352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11.7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998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68360034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9592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7.9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426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33181374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-33.2%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-33.3%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-32.5%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-57.3%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17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060F3B-40C6-C789-A974-81AB98215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5810"/>
              </p:ext>
            </p:extLst>
          </p:nvPr>
        </p:nvGraphicFramePr>
        <p:xfrm>
          <a:off x="4673528" y="678301"/>
          <a:ext cx="4325329" cy="3681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406">
                  <a:extLst>
                    <a:ext uri="{9D8B030D-6E8A-4147-A177-3AD203B41FA5}">
                      <a16:colId xmlns:a16="http://schemas.microsoft.com/office/drawing/2014/main" val="1365184871"/>
                    </a:ext>
                  </a:extLst>
                </a:gridCol>
                <a:gridCol w="731406">
                  <a:extLst>
                    <a:ext uri="{9D8B030D-6E8A-4147-A177-3AD203B41FA5}">
                      <a16:colId xmlns:a16="http://schemas.microsoft.com/office/drawing/2014/main" val="3206774972"/>
                    </a:ext>
                  </a:extLst>
                </a:gridCol>
                <a:gridCol w="731406">
                  <a:extLst>
                    <a:ext uri="{9D8B030D-6E8A-4147-A177-3AD203B41FA5}">
                      <a16:colId xmlns:a16="http://schemas.microsoft.com/office/drawing/2014/main" val="457698549"/>
                    </a:ext>
                  </a:extLst>
                </a:gridCol>
                <a:gridCol w="641254">
                  <a:extLst>
                    <a:ext uri="{9D8B030D-6E8A-4147-A177-3AD203B41FA5}">
                      <a16:colId xmlns:a16="http://schemas.microsoft.com/office/drawing/2014/main" val="1893661645"/>
                    </a:ext>
                  </a:extLst>
                </a:gridCol>
                <a:gridCol w="497403">
                  <a:extLst>
                    <a:ext uri="{9D8B030D-6E8A-4147-A177-3AD203B41FA5}">
                      <a16:colId xmlns:a16="http://schemas.microsoft.com/office/drawing/2014/main" val="344082899"/>
                    </a:ext>
                  </a:extLst>
                </a:gridCol>
                <a:gridCol w="497403">
                  <a:extLst>
                    <a:ext uri="{9D8B030D-6E8A-4147-A177-3AD203B41FA5}">
                      <a16:colId xmlns:a16="http://schemas.microsoft.com/office/drawing/2014/main" val="368723228"/>
                    </a:ext>
                  </a:extLst>
                </a:gridCol>
                <a:gridCol w="495051">
                  <a:extLst>
                    <a:ext uri="{9D8B030D-6E8A-4147-A177-3AD203B41FA5}">
                      <a16:colId xmlns:a16="http://schemas.microsoft.com/office/drawing/2014/main" val="2596040510"/>
                    </a:ext>
                  </a:extLst>
                </a:gridCol>
              </a:tblGrid>
              <a:tr h="7460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База даних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Метод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Оперативна пам’ять (байти)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Час (мс)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CPU</a:t>
                      </a:r>
                      <a:r>
                        <a:rPr lang="uk-UA" sz="800">
                          <a:effectLst/>
                        </a:rPr>
                        <a:t> (%)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DB hits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6885160"/>
                  </a:ext>
                </a:extLst>
              </a:tr>
              <a:tr h="178417">
                <a:tc rowSpan="1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GameDB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2536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7.2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834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3121867560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2104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4.6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758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3741904845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-17.0%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solidFill>
                            <a:schemeClr val="bg1"/>
                          </a:solidFill>
                          <a:effectLst/>
                        </a:rPr>
                        <a:t>-36.1%</a:t>
                      </a:r>
                      <a:endParaRPr lang="en-GB" sz="7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-9.1%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7895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8592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7.1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617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294917738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8584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7.4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533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201713888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-0.1%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-33.3%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+4.2%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-13.6%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01302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№3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360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8.2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227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348027641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344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6.2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181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829537622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-4.4%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-24.4%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-20.3%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95955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запит №4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800">
                          <a:effectLst/>
                        </a:rPr>
                        <a:t>Rel2Graph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2256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6.2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718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1726200017"/>
                  </a:ext>
                </a:extLst>
              </a:tr>
              <a:tr h="178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GraphMigr8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>
                          <a:effectLst/>
                        </a:rPr>
                        <a:t>2256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6.8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>
                          <a:effectLst/>
                        </a:rPr>
                        <a:t>682</a:t>
                      </a:r>
                      <a:endParaRPr lang="en-GB" sz="7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/>
                </a:tc>
                <a:extLst>
                  <a:ext uri="{0D108BD9-81ED-4DB2-BD59-A6C34878D82A}">
                    <a16:rowId xmlns:a16="http://schemas.microsoft.com/office/drawing/2014/main" val="3808991721"/>
                  </a:ext>
                </a:extLst>
              </a:tr>
              <a:tr h="37696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800" dirty="0">
                          <a:solidFill>
                            <a:schemeClr val="bg1"/>
                          </a:solidFill>
                          <a:effectLst/>
                        </a:rPr>
                        <a:t>Покращення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-50.0%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+9.7%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800" dirty="0">
                          <a:solidFill>
                            <a:schemeClr val="bg1"/>
                          </a:solidFill>
                          <a:effectLst/>
                        </a:rPr>
                        <a:t>-5.0%</a:t>
                      </a:r>
                      <a:endParaRPr lang="en-GB" sz="7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51" marR="40651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5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0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Актуальність 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51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 стан розвитку інформаційних технологій характеризується постійним зростанням обсягів та складності структурованих даних;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традиційні реляційні бази даних демонструють певні обмеження при роботі зі </a:t>
            </a:r>
            <a:r>
              <a:rPr lang="uk-UA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складнопов’язаними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даними;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графові бази даних, як напрям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NoSQL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останнім часом набувають все більшої популярності через здатність ефективно представляти складні взаємозв'язки між сутностями. Вибір методу міграції суттєво залежить від цільової </a:t>
            </a:r>
            <a:r>
              <a:rPr lang="uk-UA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графової</a:t>
            </a:r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СУБД.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6F01B10-90EF-C57D-94C0-76F54107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3BCD177B-D9CE-5194-5823-DDE8CACBC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91" y="383264"/>
            <a:ext cx="4516609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орівняння автоматично </a:t>
            </a:r>
            <a:r>
              <a:rPr lang="uk-UA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мігрованої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структури зі спроектованою розробником</a:t>
            </a:r>
            <a:endParaRPr sz="24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817A5F4-935E-F5FD-8B54-555D1267E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93082"/>
            <a:ext cx="373157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TravelingDb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UserAchievement</a:t>
            </a:r>
            <a:r>
              <a:rPr lang="uk-UA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5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GB" sz="25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SocialNetwork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BlackList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Chat, Comment, Friendship, Hashtag,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HashtagPost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Hobby, Like, Message, Post, Skill, User,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UserChat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UserHobby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UserProfile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UserSkill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5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GB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Basket, Category, Order, Product,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Product_basket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Product_order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Product_property</a:t>
            </a:r>
            <a:r>
              <a:rPr lang="en-GB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Property, User.</a:t>
            </a:r>
            <a:endParaRPr lang="en-GB" sz="25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1500"/>
              </a:spcBef>
            </a:pPr>
            <a:endParaRPr lang="uk-UA" sz="11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B87D3-A669-A1B4-FFCF-33145E3F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36" y="77500"/>
            <a:ext cx="4161230" cy="4988499"/>
          </a:xfrm>
          <a:prstGeom prst="rect">
            <a:avLst/>
          </a:prstGeom>
        </p:spPr>
      </p:pic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9C033844-8ADB-0F24-FFC4-50EFBA4F33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49FBA2-B690-1E2F-D200-D30DE8BA01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7941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13FE646-43B0-3AE2-0DC1-93F7750E5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04079B7-AF06-4AF6-AB1D-82E67002D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Розроблені рекомендації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9BADCEA-410D-B898-A605-144FB49CD5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5F176-9D57-EB2D-2F24-CE66782F125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21</a:t>
            </a:fld>
            <a:endParaRPr lang="uk-UA" dirty="0"/>
          </a:p>
        </p:txBody>
      </p:sp>
      <p:sp>
        <p:nvSpPr>
          <p:cNvPr id="8" name="Google Shape;128;p22">
            <a:extLst>
              <a:ext uri="{FF2B5EF4-FFF2-40B4-BE49-F238E27FC236}">
                <a16:creationId xmlns:a16="http://schemas.microsoft.com/office/drawing/2014/main" id="{A206A064-7E72-EC88-5943-829730260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7001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з великою кількістю простих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зв'язків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(без змістовних атрибутів) отримують більший ефект від міграції до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графової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моделі через алгоритм </a:t>
            </a:r>
            <a:r>
              <a:rPr lang="en-GB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GraphMigr8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Натомість, у системах електронної комерції, де зв'язки містять багато власних змістовних атрибутів, методи </a:t>
            </a:r>
            <a:r>
              <a:rPr lang="en-GB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GraphMigr8 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GB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Rel2Graph 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демонструють майже ідентичні результати.</a:t>
            </a:r>
          </a:p>
          <a:p>
            <a:pPr indent="450215" algn="just">
              <a:lnSpc>
                <a:spcPct val="150000"/>
              </a:lnSpc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випадках коли проміжні таблиці мають простий первинний ключ та два зовнішніх </a:t>
            </a:r>
            <a:r>
              <a:rPr lang="ru-RU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ключа, алгоритм GraphMigr8 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повертати оптимальну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структуру.</a:t>
            </a:r>
          </a:p>
          <a:p>
            <a:pPr indent="450215" algn="just">
              <a:lnSpc>
                <a:spcPct val="150000"/>
              </a:lnSpc>
            </a:pPr>
            <a:r>
              <a:rPr lang="ru-RU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GraphMigr8 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 знижує навантаження на процесор, що робить його більш ефективним стосовно використання системних ресурсів, а особливо для систем, де CPU є обмеженим ресурсом.</a:t>
            </a:r>
          </a:p>
          <a:p>
            <a:pPr indent="450215" algn="just">
              <a:lnSpc>
                <a:spcPct val="150000"/>
              </a:lnSpc>
            </a:pP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268924" y="645024"/>
            <a:ext cx="246613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uk-U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опубліковані тези «Трансформація структурованих даних в </a:t>
            </a:r>
            <a:r>
              <a:rPr lang="uk-UA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графову</a:t>
            </a:r>
            <a:r>
              <a:rPr lang="uk-U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модель» на 17-ій міжнародній науково-технічній конференції «Інформаційні технології та автоматизація – 2024»;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uk-U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прийнято до опублікування статтю «Методи міграції реляційних даних в </a:t>
            </a:r>
            <a:r>
              <a:rPr lang="uk-UA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графову</a:t>
            </a:r>
            <a:r>
              <a:rPr lang="uk-U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модель Neo4J» в науковий журнал категорії Б «Сучасний стан наукових досліджень та технологій в промисловості».</a:t>
            </a:r>
            <a:endParaRPr lang="en-GB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22</a:t>
            </a:fld>
            <a:endParaRPr lang="uk-UA" dirty="0"/>
          </a:p>
        </p:txBody>
      </p:sp>
      <p:pic>
        <p:nvPicPr>
          <p:cNvPr id="3" name="Picture 2" descr="A document with text on it&#10;&#10;Description automatically generated">
            <a:extLst>
              <a:ext uri="{FF2B5EF4-FFF2-40B4-BE49-F238E27FC236}">
                <a16:creationId xmlns:a16="http://schemas.microsoft.com/office/drawing/2014/main" id="{0C64AC23-2ACD-2FC8-3724-DBB69746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40" y="645024"/>
            <a:ext cx="2716447" cy="3714476"/>
          </a:xfrm>
          <a:prstGeom prst="rect">
            <a:avLst/>
          </a:prstGeom>
        </p:spPr>
      </p:pic>
      <p:pic>
        <p:nvPicPr>
          <p:cNvPr id="4" name="Picture 3" descr="A document with text on it&#10;&#10;AI-generated content may be incorrect.">
            <a:extLst>
              <a:ext uri="{FF2B5EF4-FFF2-40B4-BE49-F238E27FC236}">
                <a16:creationId xmlns:a16="http://schemas.microsoft.com/office/drawing/2014/main" id="{62440CAF-E77B-0912-B6C0-3D94EB76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6" y="645024"/>
            <a:ext cx="2816940" cy="35342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6471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 algn="just">
              <a:spcBef>
                <a:spcPts val="500"/>
              </a:spcBef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проведено аналіз та </a:t>
            </a:r>
            <a:r>
              <a:rPr lang="uk-UA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обрано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графову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СУБД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Neo4J  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дослідження;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spcBef>
                <a:spcPts val="500"/>
              </a:spcBef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проведено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аналіз існуючих методів та розроблено власний метод міграції в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Neo4J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планування експериментального дослідження;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програмне забезпечення для проведення експериментального дослідження;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експериментальне дослідження методів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розроблено рекомендації щодо вибору та застосування методів міграції даних з реляційної у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БД;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роведені експерименти демонструють суттєві переваги методу GraphMigr8 до міграції реляційних БД у графові БД під керівництвом Neo4J порівняно з методом Rel2Graph, особливо для предметних областей з високою щільністю взаємозв'язків між сутностями, де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графова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модель даних є природно більш відповідною для представлення та обробки інформації;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розроблений метод GraphMigr8 має певні обмеження, оскільки він розроблявся спеціально під міграцію даних до Neo4j, де у </a:t>
            </a:r>
            <a:r>
              <a:rPr lang="uk-UA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ребер</a:t>
            </a:r>
            <a:r>
              <a:rPr lang="uk-UA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є можливість зберігати атрибути. Проте не всі графові моделі підтримують цю функціональність;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перспективі доцільним є проведення додаткових експериментальних досліджень з такими СУБД як </a:t>
            </a:r>
            <a:r>
              <a:rPr lang="en-GB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 </a:t>
            </a:r>
            <a:r>
              <a:rPr lang="en-GB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Giraph</a:t>
            </a:r>
            <a:r>
              <a:rPr lang="en-GB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або </a:t>
            </a:r>
            <a:r>
              <a:rPr lang="en-GB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FlockDB</a:t>
            </a:r>
            <a:r>
              <a:rPr lang="uk-UA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більш точної оцінки ефективності запропонованого методу в різних технологічних середовищах.</a:t>
            </a:r>
            <a:endParaRPr lang="uk-UA" sz="1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endParaRPr lang="uk-UA" sz="1600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23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699" y="65314"/>
            <a:ext cx="6364871" cy="765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8925" y="9184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500"/>
              </a:spcBef>
            </a:pP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провести аналіз існуючих </a:t>
            </a:r>
            <a:r>
              <a:rPr lang="uk-UA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графових</a:t>
            </a:r>
            <a:r>
              <a:rPr lang="uk-UA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СУБД та обрати відповідну СУБД для подальшого дослідження;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існуючих методів та алгоритмів міграції даних з реляційної у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БД та розробити власний метод міграції в обрану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СУБД;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планування експериментального дослідження методів міграції;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реалізацію програмного забезпечення для проведення експериментального дослідження;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експериментальне дослідження методів;</a:t>
            </a:r>
          </a:p>
          <a:p>
            <a:pPr marL="285750" indent="-285750" algn="just">
              <a:spcBef>
                <a:spcPts val="500"/>
              </a:spcBef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рекомендації щодо вибору та застосування методів міграції даних з реляційної у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графову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базу даних за результатами дослідження.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1DD64FD-948F-505A-0C89-F0650E42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5D332EB-CD02-8C1C-88DA-B3736F8AD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СУБД для дослідження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4FE6CA8B-B5E7-071F-C8A9-063B6078C6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BCF4A-40EC-65C3-C178-DD4B2A5E449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2E6DBD-4CD0-6FA7-E20A-684FF85A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9" y="655405"/>
            <a:ext cx="5510608" cy="3695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11869-4328-0155-82A0-326CF915686F}"/>
                  </a:ext>
                </a:extLst>
              </p:cNvPr>
              <p:cNvSpPr txBox="1"/>
              <p:nvPr/>
            </p:nvSpPr>
            <p:spPr>
              <a:xfrm>
                <a:off x="5634264" y="792436"/>
                <a:ext cx="3349668" cy="248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uk-UA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uk-UA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uk-UA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uk-UA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uk-UA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uk-UA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∀ 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1, 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uk-UA" dirty="0">
                  <a:solidFill>
                    <a:srgbClr val="FF0000"/>
                  </a:solidFill>
                </a:endParaRPr>
              </a:p>
              <a:p>
                <a:endParaRPr lang="uk-UA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uk-UA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uk-UA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uk-UA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uk-UA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нормуючі множники,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вагові коефіцієнти.</a:t>
                </a:r>
                <a:endParaRPr lang="uk-UA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11869-4328-0155-82A0-326CF915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64" y="792436"/>
                <a:ext cx="3349668" cy="2485617"/>
              </a:xfrm>
              <a:prstGeom prst="rect">
                <a:avLst/>
              </a:prstGeom>
              <a:blipFill>
                <a:blip r:embed="rId5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2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існуючих методів міграції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99666" y="73254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just">
              <a:buAutoNum type="arabicParenR"/>
            </a:pPr>
            <a:r>
              <a:rPr lang="ru-RU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Чжихонг</a:t>
            </a:r>
            <a:r>
              <a:rPr lang="ru-RU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Нань</a:t>
            </a:r>
            <a:r>
              <a:rPr lang="ru-RU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Сюе Бай </a:t>
            </a:r>
            <a:r>
              <a:rPr lang="uk-UA" sz="13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 представником групи методів, які спираються на ER-модель БД та по своїй суті є схожими на методи логічного </a:t>
            </a:r>
            <a:r>
              <a:rPr lang="uk-UA" sz="13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13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noProof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графових</a:t>
            </a:r>
            <a:r>
              <a:rPr lang="uk-UA" sz="13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БД, а не методом міграції.</a:t>
            </a:r>
          </a:p>
          <a:p>
            <a:pPr marL="228600" indent="-228600" algn="just">
              <a:buFont typeface="Open Sans"/>
              <a:buAutoNum type="arabicParenR"/>
            </a:pPr>
            <a:r>
              <a:rPr lang="uk-UA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GB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Roberto De Virgilio </a:t>
            </a:r>
            <a:r>
              <a:rPr lang="uk-UA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також описує певні принципи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логічного </a:t>
            </a:r>
            <a:r>
              <a:rPr lang="uk-UA" sz="13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графових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БД, спираючись на </a:t>
            </a:r>
            <a:r>
              <a:rPr lang="en-US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діаграми.</a:t>
            </a:r>
            <a:endParaRPr lang="uk-UA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arenR"/>
            </a:pPr>
            <a:r>
              <a:rPr lang="uk-UA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GB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Yelda Ünal</a:t>
            </a:r>
            <a:r>
              <a:rPr lang="uk-UA" sz="1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наводить правила міграції, які </a:t>
            </a: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uk-UA" sz="13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занадто загальними </a:t>
            </a:r>
            <a:r>
              <a:rPr lang="ru-RU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не </a:t>
            </a:r>
            <a:r>
              <a:rPr lang="uk-UA" sz="13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покривають усі можливі сценарії.</a:t>
            </a:r>
            <a:endParaRPr lang="uk-UA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arenR"/>
            </a:pPr>
            <a:r>
              <a:rPr lang="uk-UA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Rel2Graph</a:t>
            </a:r>
            <a:r>
              <a:rPr lang="uk-UA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має наступні недоліки:</a:t>
            </a:r>
          </a:p>
          <a:p>
            <a:pPr marL="285750" indent="-285750" algn="just"/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таблиці, що мають два зовнішніх ключа та простий первинний ключ рахуються як таблиці сутності, хоча дуже часто зустрічаються таблиці зв’язування з подібною структурою, які мають лише три стовбці – первинний ключ (частіше за все генерується автоматично) та два зовнішніх ключа (посилання на дві таблиці, зв’язок багато до багатьох);</a:t>
            </a:r>
          </a:p>
          <a:p>
            <a:pPr marL="285750" indent="-285750" algn="just"/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таблиці, що мають два зовнішніх ключа та складовий первинний ключ рахуються як таблиці зв’язування, хоча можливі таблиці сутностей, які мають два зовнішніх ключа та складовий первинний ключ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uk-UA" sz="13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приймає на вхід файл з SQL-скриптами для створення реляційної бази даних, а не підключається до існуючої бази даних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500"/>
              </a:spcBef>
              <a:buNone/>
            </a:pP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" name="Google Shape;80;p15">
            <a:extLst>
              <a:ext uri="{FF2B5EF4-FFF2-40B4-BE49-F238E27FC236}">
                <a16:creationId xmlns:a16="http://schemas.microsoft.com/office/drawing/2014/main" id="{F62129B4-4F24-11AE-19C2-FF5F8B59AB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4A8BC8B-8872-227C-7667-F0254B116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2F18D13-DEC1-C4C0-CED7-3D90C331A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Математична модель міграції даних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ABEBBD8-BA9F-F1A9-8089-2C6D0DAA8E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7945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E71FA-1271-A8C8-964E-347E20B773B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2FA1E4-AA43-2AA6-23EE-8E1B746C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31" y="2455553"/>
            <a:ext cx="6651738" cy="2554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F3808-FEB1-078B-F063-E623B80BA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552" y="705999"/>
            <a:ext cx="6054896" cy="17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8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99DAEFA8-71BC-9611-7CA8-57353C0C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02CD089-E23C-8180-C64B-BE7C78AD8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Математична модель міграції даних</a:t>
            </a: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4FAFC22E-7FD3-105D-44DA-C9C97A5C65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7945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5CB5C2-BC2E-4BC8-E7F8-2BB3F40967B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960385-6281-B917-75AE-6BA5498C3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71" y="682991"/>
            <a:ext cx="7347857" cy="36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AB1DF9C-4C4C-1F7E-E5AC-26947815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561A3E09-2E34-8F0C-DF29-EA9956D28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Розробка методу міграції </a:t>
            </a:r>
            <a:r>
              <a:rPr lang="en-GB" sz="3200" dirty="0"/>
              <a:t>GraphMigr8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4DD073A-17FB-905C-1F97-8D11C9D74F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62B078-452F-691C-1A70-027E51008A6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772B6-CC0E-5143-0586-3916F6E30724}"/>
              </a:ext>
            </a:extLst>
          </p:cNvPr>
          <p:cNvSpPr txBox="1"/>
          <p:nvPr/>
        </p:nvSpPr>
        <p:spPr>
          <a:xfrm>
            <a:off x="1603827" y="4205611"/>
            <a:ext cx="593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uk-UA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Графічне представлення алгоритму методу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F32755AF-0E88-FB84-D6EF-03D46AF0F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3" y="776633"/>
            <a:ext cx="8547957" cy="31814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793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Планування експериментального дослідження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4C1503-02B8-CB75-80A3-BECE4CDC3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16137"/>
            <a:ext cx="8520600" cy="3354000"/>
          </a:xfrm>
        </p:spPr>
        <p:txBody>
          <a:bodyPr>
            <a:normAutofit fontScale="92500"/>
          </a:bodyPr>
          <a:lstStyle/>
          <a:p>
            <a:pPr marL="114300" indent="0" algn="just">
              <a:buNone/>
            </a:pP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Необхідно спроектувати реляційні та графові БД різних розмірів для різних предметних областей:</a:t>
            </a:r>
          </a:p>
          <a:p>
            <a:pPr algn="just"/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електронної комерції;</a:t>
            </a:r>
          </a:p>
          <a:p>
            <a:pPr algn="just"/>
            <a:r>
              <a:rPr lang="en-GB" sz="15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SocialNetwork</a:t>
            </a:r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соціальних мереж;</a:t>
            </a:r>
          </a:p>
          <a:p>
            <a:pPr algn="just"/>
            <a:r>
              <a:rPr lang="en-GB" sz="15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GameDB</a:t>
            </a:r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ігрових серверних систем;</a:t>
            </a:r>
          </a:p>
          <a:p>
            <a:pPr algn="just"/>
            <a:r>
              <a:rPr lang="en-GB" sz="15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TravelingDb</a:t>
            </a:r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проведення подорожей;</a:t>
            </a:r>
          </a:p>
          <a:p>
            <a:pPr algn="just"/>
            <a:r>
              <a:rPr lang="en-GB" sz="15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ReportDb</a:t>
            </a:r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волонтерської діяльності;</a:t>
            </a:r>
          </a:p>
          <a:p>
            <a:pPr algn="just"/>
            <a:r>
              <a:rPr lang="en-GB" sz="15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SportDb</a:t>
            </a:r>
            <a:r>
              <a:rPr lang="en-GB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предметної області спортивних змагань.</a:t>
            </a:r>
          </a:p>
          <a:p>
            <a:pPr algn="just"/>
            <a:endParaRPr lang="uk-UA" sz="15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Розробити відповідні БД, наповнивши їх тестовою інформацією;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15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Розробити алгоритми міграції даних для методів, що будуть досліджуватися;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1500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4) Р</a:t>
            </a:r>
            <a:r>
              <a:rPr lang="uk-UA" sz="15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озробити критерії оцінки ефективності міграції 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 </a:t>
            </a:r>
            <a:r>
              <a:rPr lang="uk-UA" sz="15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запити</a:t>
            </a:r>
            <a:r>
              <a:rPr lang="ru-RU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</a:t>
            </a:r>
            <a:r>
              <a:rPr lang="uk-UA" sz="15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перевірки коректності перетворення даних.</a:t>
            </a:r>
            <a:endParaRPr lang="en-GB" sz="1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Михневич_Презентація</Template>
  <TotalTime>510</TotalTime>
  <Words>1591</Words>
  <Application>Microsoft Office PowerPoint</Application>
  <PresentationFormat>On-screen Show (16:9)</PresentationFormat>
  <Paragraphs>314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Open Sans</vt:lpstr>
      <vt:lpstr>Cambria Math</vt:lpstr>
      <vt:lpstr>Economica</vt:lpstr>
      <vt:lpstr>Arial</vt:lpstr>
      <vt:lpstr>Symbol</vt:lpstr>
      <vt:lpstr>Times New Roman</vt:lpstr>
      <vt:lpstr>Aptos</vt:lpstr>
      <vt:lpstr>Luxe</vt:lpstr>
      <vt:lpstr>Дослідження методів міграції даних з реляційної в графову базу даних</vt:lpstr>
      <vt:lpstr>Актуальність дослідження</vt:lpstr>
      <vt:lpstr>Постановка задачі</vt:lpstr>
      <vt:lpstr>Вибір СУБД для дослідження</vt:lpstr>
      <vt:lpstr>Аналіз існуючих методів міграції</vt:lpstr>
      <vt:lpstr>Математична модель міграції даних</vt:lpstr>
      <vt:lpstr>Математична модель міграції даних</vt:lpstr>
      <vt:lpstr>Розробка методу міграції GraphMigr8</vt:lpstr>
      <vt:lpstr>Планування експериментального дослідження</vt:lpstr>
      <vt:lpstr>Аналіз та моделювання предметних областей</vt:lpstr>
      <vt:lpstr>Проєктування БД</vt:lpstr>
      <vt:lpstr>Вибір метрики для оцінки результатів експериментів</vt:lpstr>
      <vt:lpstr>Архітектура системи для проведення експериментального дослідження</vt:lpstr>
      <vt:lpstr>Експериментальне дослідження</vt:lpstr>
      <vt:lpstr>Результати експерименту (час виконання(с))</vt:lpstr>
      <vt:lpstr>Результати експерименту (використання пам’яті (МВ))</vt:lpstr>
      <vt:lpstr>Результати експерименту ( завантаженість процесора (%))</vt:lpstr>
      <vt:lpstr>Результати експериментів </vt:lpstr>
      <vt:lpstr>Оцінка продуктивності запитів на графових БД</vt:lpstr>
      <vt:lpstr>Порівняння автоматично мігрованої структури зі спроектованою розробником</vt:lpstr>
      <vt:lpstr>Розроблені рекомендації</vt:lpstr>
      <vt:lpstr>Публікація результатів 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dimam</dc:creator>
  <cp:lastModifiedBy>dimam</cp:lastModifiedBy>
  <cp:revision>83</cp:revision>
  <dcterms:created xsi:type="dcterms:W3CDTF">2025-05-28T21:30:13Z</dcterms:created>
  <dcterms:modified xsi:type="dcterms:W3CDTF">2025-06-04T06:49:05Z</dcterms:modified>
</cp:coreProperties>
</file>