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4" r:id="rId5"/>
    <p:sldId id="265" r:id="rId6"/>
    <p:sldId id="262" r:id="rId7"/>
    <p:sldId id="263" r:id="rId8"/>
    <p:sldId id="267" r:id="rId9"/>
    <p:sldId id="266" r:id="rId10"/>
    <p:sldId id="268" r:id="rId11"/>
    <p:sldId id="269" r:id="rId12"/>
    <p:sldId id="270" r:id="rId13"/>
    <p:sldId id="271" r:id="rId14"/>
    <p:sldId id="272" r:id="rId15"/>
    <p:sldId id="258" r:id="rId16"/>
    <p:sldId id="259" r:id="rId17"/>
    <p:sldId id="273" r:id="rId18"/>
    <p:sldId id="260" r:id="rId19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74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82515-7F36-934D-9FB8-08E55FB18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5C589-7E82-414F-A122-82F48850E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343A0-44AC-9540-9FF5-7AC9E994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69D2-0487-3249-ABF8-00347C2EB5B3}" type="datetimeFigureOut">
              <a:rPr lang="en-RO" smtClean="0"/>
              <a:t>01/10/2022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08AB2-5567-9041-AE8E-F146A2319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B32CC-E5F4-CD4F-A05B-4D1E9DAD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9DB9-2E5F-194E-A9A2-D62FE83606B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59448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B129-2884-0D4E-A19C-99E84ED5C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2FB8D-7371-BD43-86DE-BE5A4489B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EE91B-13CD-A943-A940-DB2669DC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69D2-0487-3249-ABF8-00347C2EB5B3}" type="datetimeFigureOut">
              <a:rPr lang="en-RO" smtClean="0"/>
              <a:t>01/10/2022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F3A2A-019B-B54A-801C-706A63B60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686CA-576A-BE48-90EB-09807405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9DB9-2E5F-194E-A9A2-D62FE83606B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830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FC082E-008D-474C-A550-33AD7BD9D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64A36-2440-F541-8AB3-6E64B2A0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1EE82-65BE-0947-A1B3-6D91BA2F5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69D2-0487-3249-ABF8-00347C2EB5B3}" type="datetimeFigureOut">
              <a:rPr lang="en-RO" smtClean="0"/>
              <a:t>01/10/2022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45621-4F2D-4641-98DE-26F2934BE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89DAC-F992-BA4F-AA41-6C5D9DA9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9DB9-2E5F-194E-A9A2-D62FE83606B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01429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28346-FB2F-A24A-B539-EF20DAC3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5E05B-EE41-6543-A443-2FD19AE28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23394-64D2-5240-A1B9-DA35DBE5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69D2-0487-3249-ABF8-00347C2EB5B3}" type="datetimeFigureOut">
              <a:rPr lang="en-RO" smtClean="0"/>
              <a:t>01/10/2022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113AB-E8B9-A344-8EC6-3CD9BB6C7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3F1F3-5DCE-FE47-96B2-F60D84BD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9DB9-2E5F-194E-A9A2-D62FE83606B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50077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5A51-1A2F-FE47-9FBD-911411213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CF6CA-1108-3741-8A5C-AE6B32B0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BC5FE-75A1-0E4F-AFF9-5010B8552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69D2-0487-3249-ABF8-00347C2EB5B3}" type="datetimeFigureOut">
              <a:rPr lang="en-RO" smtClean="0"/>
              <a:t>01/10/2022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585AF-A099-5446-90F2-879F98E1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7C3C1-10E0-E346-A584-6F470C15F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9DB9-2E5F-194E-A9A2-D62FE83606B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10608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7CF5-2513-7244-805F-C702169C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2EB0E-EE0D-F34C-9075-C13FC8A31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DE160-5408-074A-93F2-6E4DD7FD7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58A1A-0755-274F-94E2-8FBB7B60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69D2-0487-3249-ABF8-00347C2EB5B3}" type="datetimeFigureOut">
              <a:rPr lang="en-RO" smtClean="0"/>
              <a:t>01/10/2022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CCD9D-81EE-4F45-9E02-59E8F15F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D0736-3811-1E42-8DD3-25E5F572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9DB9-2E5F-194E-A9A2-D62FE83606B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787987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F08D-2823-E74C-A930-AA36DA65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148C9-5859-5649-80B0-D25860E6C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B6ECD-C9B2-DD40-997B-727E02FAF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61874B-B15D-E64F-95EF-F2509EEA4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0B29F6-BB9B-DA42-8924-1DCA22094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BD59E4-2B68-7040-9932-62643D2F9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69D2-0487-3249-ABF8-00347C2EB5B3}" type="datetimeFigureOut">
              <a:rPr lang="en-RO" smtClean="0"/>
              <a:t>01/10/2022</a:t>
            </a:fld>
            <a:endParaRPr lang="en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9AA95B-4844-B241-B9C2-B79D162AA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3C4C6E-D3B1-8649-890F-D7DD597F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9DB9-2E5F-194E-A9A2-D62FE83606B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07839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AC51B-72A8-964D-8A07-7DD90757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1CCD7-91A0-BE4B-8605-49F6F461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69D2-0487-3249-ABF8-00347C2EB5B3}" type="datetimeFigureOut">
              <a:rPr lang="en-RO" smtClean="0"/>
              <a:t>01/10/2022</a:t>
            </a:fld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D2F19-CB8F-5246-8B4B-14FAC169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1F87A-6C3D-6A45-923C-9EFB9D6B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9DB9-2E5F-194E-A9A2-D62FE83606B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71854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383068-FF8E-A14D-8CE1-303C0149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69D2-0487-3249-ABF8-00347C2EB5B3}" type="datetimeFigureOut">
              <a:rPr lang="en-RO" smtClean="0"/>
              <a:t>01/10/2022</a:t>
            </a:fld>
            <a:endParaRPr lang="en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2D402-73E9-6D40-82A1-AD37DA27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9FE27-E18B-7C4E-A4B7-47D33E77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9DB9-2E5F-194E-A9A2-D62FE83606B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58479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7293D-6628-5649-BEB3-CA8C7797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44760-8611-FB46-8D95-96228E678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9D8C6-BDA9-E64C-A0BD-0BD319518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BC333-2727-1943-8AF9-EBE6F161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69D2-0487-3249-ABF8-00347C2EB5B3}" type="datetimeFigureOut">
              <a:rPr lang="en-RO" smtClean="0"/>
              <a:t>01/10/2022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57F37-2011-3E41-8BAE-936373C0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40EE0-59D6-2D44-8451-E0DA1563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9DB9-2E5F-194E-A9A2-D62FE83606B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52585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AEFEA-05D6-B140-B778-5C276B54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7970C3-EF8E-F94D-A92E-30BCC867A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29123-E05B-464A-B761-3BB5B852F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6871A-83B1-E245-9717-BEDF1AE9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69D2-0487-3249-ABF8-00347C2EB5B3}" type="datetimeFigureOut">
              <a:rPr lang="en-RO" smtClean="0"/>
              <a:t>01/10/2022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05ABB-7E92-D94A-BD96-99DB6533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23546-FF94-774E-9B34-A033E7E1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9DB9-2E5F-194E-A9A2-D62FE83606B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51642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D89D03-F85F-2441-B837-98D5F696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B8B8D-29F7-6A49-84EA-1D739FD0D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4490C-13FD-ED45-8C94-03C4DF2A9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669D2-0487-3249-ABF8-00347C2EB5B3}" type="datetimeFigureOut">
              <a:rPr lang="en-RO" smtClean="0"/>
              <a:t>01/10/2022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EC0C1-7B9F-B04E-918F-0F455DBD4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4B4D5-73E9-DF4B-9900-CB03BF2D9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39DB9-2E5F-194E-A9A2-D62FE83606B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29102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fsoft.ro/~florentin.ipat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A4DD6-49DD-074C-AD07-13546256DE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Managementul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organizarea</a:t>
            </a:r>
            <a:r>
              <a:rPr lang="en-GB" dirty="0"/>
              <a:t> </a:t>
            </a:r>
            <a:r>
              <a:rPr lang="en-GB" dirty="0" err="1"/>
              <a:t>proiectelor</a:t>
            </a:r>
            <a:r>
              <a:rPr lang="en-GB" dirty="0"/>
              <a:t> software</a:t>
            </a:r>
            <a:endParaRPr lang="en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BA89D-30FC-884F-A3B1-09AED7180D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/>
              <a:t>Master IS, an 1, sem 1 </a:t>
            </a:r>
            <a:endParaRPr lang="en-RO" dirty="0"/>
          </a:p>
          <a:p>
            <a:r>
              <a:rPr lang="ro-RO" dirty="0"/>
              <a:t>An univ. 2022-2023</a:t>
            </a:r>
            <a:endParaRPr lang="en-RO" dirty="0"/>
          </a:p>
          <a:p>
            <a:r>
              <a:rPr lang="ro-RO" dirty="0"/>
              <a:t>Curs: Florentin Ipate</a:t>
            </a:r>
            <a:endParaRPr lang="en-RO" dirty="0"/>
          </a:p>
          <a:p>
            <a:r>
              <a:rPr lang="ro-RO" dirty="0"/>
              <a:t>Laborator: </a:t>
            </a:r>
            <a:r>
              <a:rPr lang="ro-RO"/>
              <a:t>Răzvan Vasile</a:t>
            </a:r>
            <a:endParaRPr lang="en-RO" dirty="0"/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2941992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3463D-D334-A442-B44C-4D07CCE1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12 principles of Agile Development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DD0AC-C22A-1F43-A9E5-CEAE45A29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Customer satisfaction by early and continuous delivery of valuable software. </a:t>
            </a:r>
          </a:p>
          <a:p>
            <a:r>
              <a:rPr lang="en-GB" dirty="0"/>
              <a:t>Welcome changing requirements, even in late development. </a:t>
            </a:r>
          </a:p>
          <a:p>
            <a:r>
              <a:rPr lang="en-GB" dirty="0"/>
              <a:t>Deliver working software frequently (weeks rather than months). </a:t>
            </a:r>
          </a:p>
          <a:p>
            <a:r>
              <a:rPr lang="en-GB" dirty="0"/>
              <a:t>Close, daily cooperation between business people and developers. </a:t>
            </a:r>
          </a:p>
          <a:p>
            <a:r>
              <a:rPr lang="en-GB" dirty="0"/>
              <a:t>Projects are built around motivated individuals, who should be trusted.</a:t>
            </a:r>
          </a:p>
          <a:p>
            <a:r>
              <a:rPr lang="en-GB" dirty="0"/>
              <a:t>Face-to-face conversation is the best form of communication (co-location).</a:t>
            </a:r>
          </a:p>
        </p:txBody>
      </p:sp>
    </p:spTree>
    <p:extLst>
      <p:ext uri="{BB962C8B-B14F-4D97-AF65-F5344CB8AC3E}">
        <p14:creationId xmlns:p14="http://schemas.microsoft.com/office/powerpoint/2010/main" val="2537098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3463D-D334-A442-B44C-4D07CCE1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12 principles of Agile Development (2)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DD0AC-C22A-1F43-A9E5-CEAE45A29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Working software is the primary measure of progress. </a:t>
            </a:r>
          </a:p>
          <a:p>
            <a:r>
              <a:rPr lang="en-GB" dirty="0"/>
              <a:t>Sustainable development, able to maintain a constant pace. </a:t>
            </a:r>
          </a:p>
          <a:p>
            <a:r>
              <a:rPr lang="en-GB" dirty="0"/>
              <a:t>Continuous attention to technical excellence and good design. </a:t>
            </a:r>
          </a:p>
          <a:p>
            <a:r>
              <a:rPr lang="en-GB" dirty="0"/>
              <a:t>Simplicity—the art of maximizing the amount of work not done—is essential. </a:t>
            </a:r>
          </a:p>
          <a:p>
            <a:r>
              <a:rPr lang="en-GB" dirty="0"/>
              <a:t>Best architectures, requirements, and designs emerge from self-organizing teams.</a:t>
            </a:r>
          </a:p>
          <a:p>
            <a:r>
              <a:rPr lang="en-GB" dirty="0"/>
              <a:t>Regularly, the team reflects on how to become more effective, and adjusts accordingly.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4188962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88D4-781A-EB44-AD1B-57D20F44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RO" dirty="0"/>
              <a:t>Agile 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50988-B8D8-BC4C-BC8A-AE15CB398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Există</a:t>
            </a:r>
            <a:r>
              <a:rPr lang="en-GB" dirty="0"/>
              <a:t> o </a:t>
            </a:r>
            <a:r>
              <a:rPr lang="en-GB" dirty="0" err="1"/>
              <a:t>varietate</a:t>
            </a:r>
            <a:r>
              <a:rPr lang="en-GB" dirty="0"/>
              <a:t> de </a:t>
            </a:r>
            <a:r>
              <a:rPr lang="en-GB" dirty="0" err="1"/>
              <a:t>metodele</a:t>
            </a:r>
            <a:r>
              <a:rPr lang="en-GB" dirty="0"/>
              <a:t> agile de </a:t>
            </a:r>
            <a:r>
              <a:rPr lang="en-GB" dirty="0" err="1"/>
              <a:t>dezvoltare</a:t>
            </a:r>
            <a:r>
              <a:rPr lang="en-GB" dirty="0"/>
              <a:t> </a:t>
            </a:r>
          </a:p>
          <a:p>
            <a:r>
              <a:rPr lang="en-GB" dirty="0" err="1"/>
              <a:t>Accentul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diferit</a:t>
            </a:r>
            <a:r>
              <a:rPr lang="en-GB" dirty="0"/>
              <a:t> pe </a:t>
            </a:r>
            <a:r>
              <a:rPr lang="en-GB" dirty="0" err="1"/>
              <a:t>anumite</a:t>
            </a:r>
            <a:r>
              <a:rPr lang="en-GB" dirty="0"/>
              <a:t> aspect ale </a:t>
            </a:r>
            <a:r>
              <a:rPr lang="en-GB" dirty="0" err="1"/>
              <a:t>dezvoltării</a:t>
            </a:r>
            <a:endParaRPr lang="en-GB" dirty="0"/>
          </a:p>
          <a:p>
            <a:r>
              <a:rPr lang="en-GB" dirty="0" err="1"/>
              <a:t>Unele</a:t>
            </a:r>
            <a:r>
              <a:rPr lang="en-GB" dirty="0"/>
              <a:t> </a:t>
            </a:r>
            <a:r>
              <a:rPr lang="en-GB" dirty="0" err="1"/>
              <a:t>metode</a:t>
            </a:r>
            <a:r>
              <a:rPr lang="en-GB" dirty="0"/>
              <a:t> se </a:t>
            </a:r>
            <a:r>
              <a:rPr lang="en-GB" dirty="0" err="1"/>
              <a:t>concentrează</a:t>
            </a:r>
            <a:r>
              <a:rPr lang="en-GB" dirty="0"/>
              <a:t> pe </a:t>
            </a:r>
            <a:r>
              <a:rPr lang="en-GB" dirty="0" err="1"/>
              <a:t>practici</a:t>
            </a:r>
            <a:r>
              <a:rPr lang="en-GB" dirty="0"/>
              <a:t> e.g. </a:t>
            </a:r>
            <a:r>
              <a:rPr lang="ro-RO" dirty="0"/>
              <a:t>Extreme </a:t>
            </a:r>
            <a:r>
              <a:rPr lang="ro-RO" dirty="0" err="1"/>
              <a:t>Programming</a:t>
            </a:r>
            <a:r>
              <a:rPr lang="ro-RO" dirty="0"/>
              <a:t> (XP)</a:t>
            </a:r>
            <a:r>
              <a:rPr lang="en-RO" dirty="0"/>
              <a:t> </a:t>
            </a:r>
            <a:endParaRPr lang="en-GB" dirty="0"/>
          </a:p>
          <a:p>
            <a:r>
              <a:rPr lang="en-GB" dirty="0" err="1"/>
              <a:t>Unele</a:t>
            </a:r>
            <a:r>
              <a:rPr lang="en-GB" dirty="0"/>
              <a:t> se </a:t>
            </a:r>
            <a:r>
              <a:rPr lang="en-GB" dirty="0" err="1"/>
              <a:t>concentrează</a:t>
            </a:r>
            <a:r>
              <a:rPr lang="en-GB" dirty="0"/>
              <a:t> pe </a:t>
            </a:r>
            <a:r>
              <a:rPr lang="en-GB" dirty="0" err="1"/>
              <a:t>gestionarea</a:t>
            </a:r>
            <a:r>
              <a:rPr lang="en-GB" dirty="0"/>
              <a:t> </a:t>
            </a:r>
            <a:r>
              <a:rPr lang="en-GB" dirty="0" err="1"/>
              <a:t>fluxului</a:t>
            </a:r>
            <a:r>
              <a:rPr lang="en-GB" dirty="0"/>
              <a:t> de </a:t>
            </a:r>
            <a:r>
              <a:rPr lang="en-GB" dirty="0" err="1"/>
              <a:t>lucru</a:t>
            </a:r>
            <a:r>
              <a:rPr lang="en-GB" dirty="0"/>
              <a:t>, e.g. Scrum, Kanban. </a:t>
            </a:r>
          </a:p>
          <a:p>
            <a:r>
              <a:rPr lang="en-GB" dirty="0" err="1"/>
              <a:t>Unele</a:t>
            </a:r>
            <a:r>
              <a:rPr lang="en-GB" dirty="0"/>
              <a:t> </a:t>
            </a:r>
            <a:r>
              <a:rPr lang="en-GB" dirty="0" err="1"/>
              <a:t>oferă</a:t>
            </a:r>
            <a:r>
              <a:rPr lang="en-GB" dirty="0"/>
              <a:t> </a:t>
            </a:r>
            <a:r>
              <a:rPr lang="en-GB" dirty="0" err="1"/>
              <a:t>activități</a:t>
            </a:r>
            <a:r>
              <a:rPr lang="en-GB" dirty="0"/>
              <a:t> de </a:t>
            </a:r>
            <a:r>
              <a:rPr lang="en-GB" dirty="0" err="1"/>
              <a:t>sprijin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specificarea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dezvoltarea</a:t>
            </a:r>
            <a:r>
              <a:rPr lang="en-GB" dirty="0"/>
              <a:t> </a:t>
            </a:r>
            <a:r>
              <a:rPr lang="en-GB" dirty="0" err="1"/>
              <a:t>cerințelor</a:t>
            </a:r>
            <a:r>
              <a:rPr lang="en-GB" dirty="0"/>
              <a:t>, e.g. FDD).</a:t>
            </a:r>
          </a:p>
        </p:txBody>
      </p:sp>
    </p:spTree>
    <p:extLst>
      <p:ext uri="{BB962C8B-B14F-4D97-AF65-F5344CB8AC3E}">
        <p14:creationId xmlns:p14="http://schemas.microsoft.com/office/powerpoint/2010/main" val="3252656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88D4-781A-EB44-AD1B-57D20F44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RO" dirty="0"/>
              <a:t>Agile Methodologies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50988-B8D8-BC4C-BC8A-AE15CB398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Cea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importantă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dezvoltarea</a:t>
            </a:r>
            <a:r>
              <a:rPr lang="en-GB" dirty="0"/>
              <a:t> </a:t>
            </a:r>
            <a:r>
              <a:rPr lang="en-GB" dirty="0" err="1"/>
              <a:t>filozofiei</a:t>
            </a:r>
            <a:r>
              <a:rPr lang="en-GB" dirty="0"/>
              <a:t> agile de </a:t>
            </a:r>
            <a:r>
              <a:rPr lang="en-GB" dirty="0" err="1"/>
              <a:t>dezvoltare</a:t>
            </a:r>
            <a:r>
              <a:rPr lang="en-GB" dirty="0"/>
              <a:t>: </a:t>
            </a:r>
            <a:r>
              <a:rPr lang="ro-RO" dirty="0"/>
              <a:t>XP</a:t>
            </a:r>
            <a:r>
              <a:rPr lang="en-RO" dirty="0"/>
              <a:t> </a:t>
            </a:r>
            <a:endParaRPr lang="en-GB" dirty="0"/>
          </a:p>
          <a:p>
            <a:r>
              <a:rPr lang="en-GB" dirty="0" err="1"/>
              <a:t>Cea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folosită</a:t>
            </a:r>
            <a:r>
              <a:rPr lang="en-GB" dirty="0"/>
              <a:t>: Scrum</a:t>
            </a:r>
          </a:p>
          <a:p>
            <a:r>
              <a:rPr lang="en-GB" dirty="0" err="1"/>
              <a:t>Există</a:t>
            </a:r>
            <a:r>
              <a:rPr lang="en-GB" dirty="0"/>
              <a:t> </a:t>
            </a:r>
            <a:r>
              <a:rPr lang="en-GB" dirty="0" err="1"/>
              <a:t>metodologii</a:t>
            </a:r>
            <a:r>
              <a:rPr lang="en-GB" dirty="0"/>
              <a:t> care se </a:t>
            </a:r>
            <a:r>
              <a:rPr lang="en-GB" dirty="0" err="1"/>
              <a:t>aplică</a:t>
            </a:r>
            <a:r>
              <a:rPr lang="en-GB" dirty="0"/>
              <a:t> cu success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alte</a:t>
            </a:r>
            <a:r>
              <a:rPr lang="en-GB" dirty="0"/>
              <a:t> </a:t>
            </a:r>
            <a:r>
              <a:rPr lang="en-GB" dirty="0" err="1"/>
              <a:t>tipuri</a:t>
            </a:r>
            <a:r>
              <a:rPr lang="en-GB" dirty="0"/>
              <a:t> de </a:t>
            </a:r>
            <a:r>
              <a:rPr lang="en-GB" dirty="0" err="1"/>
              <a:t>activitate</a:t>
            </a:r>
            <a:r>
              <a:rPr lang="en-GB" dirty="0"/>
              <a:t>, e.g. Kanban.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2362432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B8602-835B-804C-967D-D0210F333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RO" dirty="0"/>
              <a:t>Desfășurarea cursului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9DD76-ABB3-FA43-A651-25AB5623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Prezentări ale diverselor concepte, tehnici și metodologii agile</a:t>
            </a:r>
          </a:p>
          <a:p>
            <a:r>
              <a:rPr lang="en-RO" dirty="0"/>
              <a:t>2 proiecte în care se vor aplica/învăța</a:t>
            </a:r>
          </a:p>
          <a:p>
            <a:pPr lvl="1"/>
            <a:r>
              <a:rPr lang="en-RO" dirty="0"/>
              <a:t>metodologia Scrum </a:t>
            </a:r>
          </a:p>
          <a:p>
            <a:pPr lvl="1"/>
            <a:r>
              <a:rPr lang="en-RO" dirty="0"/>
              <a:t>estimare prin </a:t>
            </a:r>
            <a:r>
              <a:rPr lang="ro-RO" dirty="0"/>
              <a:t>Story </a:t>
            </a:r>
            <a:r>
              <a:rPr lang="ro-RO" dirty="0" err="1"/>
              <a:t>Points</a:t>
            </a:r>
            <a:r>
              <a:rPr lang="ro-RO" dirty="0"/>
              <a:t> și planificare prin </a:t>
            </a:r>
            <a:r>
              <a:rPr lang="ro-RO" dirty="0" err="1"/>
              <a:t>Planning</a:t>
            </a:r>
            <a:r>
              <a:rPr lang="ro-RO" dirty="0"/>
              <a:t> Poker (asociate Scrum)</a:t>
            </a:r>
          </a:p>
          <a:p>
            <a:pPr lvl="1"/>
            <a:r>
              <a:rPr lang="ro-RO" dirty="0"/>
              <a:t>scrierea și rafinarea User </a:t>
            </a:r>
            <a:r>
              <a:rPr lang="ro-RO" dirty="0" err="1"/>
              <a:t>stories</a:t>
            </a:r>
            <a:endParaRPr lang="ro-RO" dirty="0"/>
          </a:p>
          <a:p>
            <a:pPr lvl="1"/>
            <a:r>
              <a:rPr lang="ro-RO" dirty="0"/>
              <a:t>practica Pair </a:t>
            </a:r>
            <a:r>
              <a:rPr lang="ro-RO" dirty="0" err="1"/>
              <a:t>Programming</a:t>
            </a:r>
            <a:r>
              <a:rPr lang="ro-RO" dirty="0"/>
              <a:t> (din XP)</a:t>
            </a:r>
          </a:p>
          <a:p>
            <a:pPr lvl="1"/>
            <a:r>
              <a:rPr lang="ro-RO" dirty="0"/>
              <a:t>Metodologia Test-</a:t>
            </a:r>
            <a:r>
              <a:rPr lang="ro-RO" dirty="0" err="1"/>
              <a:t>Driven</a:t>
            </a:r>
            <a:r>
              <a:rPr lang="ro-RO" dirty="0"/>
              <a:t> </a:t>
            </a:r>
            <a:r>
              <a:rPr lang="ro-RO" dirty="0" err="1"/>
              <a:t>Development</a:t>
            </a:r>
            <a:r>
              <a:rPr lang="ro-RO" dirty="0"/>
              <a:t> (o evoluție a practicii Test-</a:t>
            </a:r>
            <a:r>
              <a:rPr lang="ro-RO" dirty="0" err="1"/>
              <a:t>First</a:t>
            </a:r>
            <a:r>
              <a:rPr lang="ro-RO" dirty="0"/>
              <a:t> </a:t>
            </a:r>
            <a:r>
              <a:rPr lang="ro-RO" dirty="0" err="1"/>
              <a:t>Programming</a:t>
            </a:r>
            <a:r>
              <a:rPr lang="ro-RO" dirty="0"/>
              <a:t> din XP)</a:t>
            </a:r>
          </a:p>
          <a:p>
            <a:endParaRPr lang="en-RO" dirty="0"/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770283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D502-8363-1C4D-A83C-07A70B379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RO" dirty="0"/>
              <a:t>Cerințele cursului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233E7-C505-0B4E-A063-9EE8DEFCE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Se vor forma echipe de 4-5 </a:t>
            </a:r>
            <a:r>
              <a:rPr lang="ro-RO" dirty="0" err="1"/>
              <a:t>studenţi</a:t>
            </a:r>
            <a:r>
              <a:rPr lang="ro-RO" dirty="0"/>
              <a:t>.</a:t>
            </a:r>
            <a:endParaRPr lang="en-RO" dirty="0"/>
          </a:p>
          <a:p>
            <a:r>
              <a:rPr lang="ro-RO" dirty="0"/>
              <a:t>Fiecare echipă trebuie să prezinte Proiect1 + Proiect2 + Prezentare. </a:t>
            </a:r>
          </a:p>
          <a:p>
            <a:r>
              <a:rPr lang="ro-RO" dirty="0"/>
              <a:t>Toate cele 3 vor fi finalizate printr-o prezentare la curs (iar implementarea Proiectului 1 va fi prezentată la laborator)</a:t>
            </a:r>
          </a:p>
          <a:p>
            <a:r>
              <a:rPr lang="ro-RO" dirty="0"/>
              <a:t>La prezentări este necesară prezența </a:t>
            </a:r>
            <a:r>
              <a:rPr lang="ro-RO" dirty="0" err="1"/>
              <a:t>intregii</a:t>
            </a:r>
            <a:r>
              <a:rPr lang="ro-RO" dirty="0"/>
              <a:t> echipe, fiecare student descriind principala sa contribuție.</a:t>
            </a:r>
          </a:p>
          <a:p>
            <a:r>
              <a:rPr lang="ro-RO" dirty="0">
                <a:solidFill>
                  <a:srgbClr val="C00000"/>
                </a:solidFill>
              </a:rPr>
              <a:t>Cursuri online </a:t>
            </a:r>
            <a:r>
              <a:rPr lang="ro-RO">
                <a:solidFill>
                  <a:srgbClr val="C00000"/>
                </a:solidFill>
              </a:rPr>
              <a:t>din noiembrie-ianuarie?</a:t>
            </a:r>
            <a:endParaRPr lang="en-RO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413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E358D-E8C2-DE41-8CC4-1A6F8A83F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Termene de livrare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7D300-67A0-6143-BD13-E1797D05A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dirty="0"/>
              <a:t>Prezentare – săptămânile 5-10 la curs, conform unei programări prealabile (maxim 3 prezentări/ curs)</a:t>
            </a:r>
            <a:endParaRPr lang="en-RO" dirty="0"/>
          </a:p>
          <a:p>
            <a:pPr lvl="0"/>
            <a:r>
              <a:rPr lang="ro-RO" dirty="0"/>
              <a:t>Proiect 2 – prezentare săptămânile 10-11 la curs </a:t>
            </a:r>
          </a:p>
          <a:p>
            <a:pPr lvl="0"/>
            <a:r>
              <a:rPr lang="ro-RO" dirty="0"/>
              <a:t>Proiect 1 – prezentare săptămânile 13-14 la curs (iar la laborator codul, conform planificării stabilite).</a:t>
            </a:r>
            <a:endParaRPr lang="en-RO" dirty="0"/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3256165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273B-4391-1649-92B4-4021DC1E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RO" dirty="0"/>
              <a:t>Nota finală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E891B-65B9-5F43-954A-8DC8216A4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30% Prezentare</a:t>
            </a:r>
          </a:p>
          <a:p>
            <a:r>
              <a:rPr lang="en-RO" dirty="0"/>
              <a:t>40% P</a:t>
            </a:r>
            <a:r>
              <a:rPr lang="en-GB" dirty="0"/>
              <a:t>r</a:t>
            </a:r>
            <a:r>
              <a:rPr lang="en-RO" dirty="0"/>
              <a:t>oiect 1</a:t>
            </a:r>
          </a:p>
          <a:p>
            <a:r>
              <a:rPr lang="en-RO" dirty="0"/>
              <a:t>30% Proiect 2</a:t>
            </a:r>
          </a:p>
        </p:txBody>
      </p:sp>
    </p:spTree>
    <p:extLst>
      <p:ext uri="{BB962C8B-B14F-4D97-AF65-F5344CB8AC3E}">
        <p14:creationId xmlns:p14="http://schemas.microsoft.com/office/powerpoint/2010/main" val="4192574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B8449-A0F1-AF4C-8464-10E80BB5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Proiect</a:t>
            </a:r>
            <a:r>
              <a:rPr lang="en-GB" dirty="0"/>
              <a:t> </a:t>
            </a:r>
            <a:r>
              <a:rPr lang="en-GB" dirty="0" err="1"/>
              <a:t>alternativ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B7A27-B052-6344-B513-2292FC52E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Studentii</a:t>
            </a:r>
            <a:r>
              <a:rPr lang="en-GB" dirty="0"/>
              <a:t> care sunt </a:t>
            </a:r>
            <a:r>
              <a:rPr lang="en-GB" dirty="0" err="1"/>
              <a:t>interesati</a:t>
            </a:r>
            <a:r>
              <a:rPr lang="en-GB" dirty="0"/>
              <a:t> de un </a:t>
            </a:r>
            <a:r>
              <a:rPr lang="en-GB" dirty="0" err="1"/>
              <a:t>doctorat</a:t>
            </a:r>
            <a:r>
              <a:rPr lang="en-GB" dirty="0"/>
              <a:t> in </a:t>
            </a:r>
            <a:r>
              <a:rPr lang="en-GB" dirty="0" err="1"/>
              <a:t>domeniile</a:t>
            </a:r>
            <a:r>
              <a:rPr lang="en-GB" dirty="0"/>
              <a:t> </a:t>
            </a:r>
            <a:r>
              <a:rPr lang="en-GB" dirty="0" err="1"/>
              <a:t>ingineriei</a:t>
            </a:r>
            <a:r>
              <a:rPr lang="en-GB" dirty="0"/>
              <a:t> software, </a:t>
            </a:r>
            <a:r>
              <a:rPr lang="en-GB" dirty="0" err="1"/>
              <a:t>testarii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verificarii</a:t>
            </a:r>
            <a:r>
              <a:rPr lang="en-GB" dirty="0"/>
              <a:t>, machine learning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bioinformaticii</a:t>
            </a:r>
            <a:r>
              <a:rPr lang="en-GB" dirty="0"/>
              <a:t> pot </a:t>
            </a:r>
            <a:r>
              <a:rPr lang="en-GB" dirty="0" err="1"/>
              <a:t>lua</a:t>
            </a:r>
            <a:r>
              <a:rPr lang="en-GB" dirty="0"/>
              <a:t> </a:t>
            </a:r>
            <a:r>
              <a:rPr lang="en-GB" dirty="0" err="1"/>
              <a:t>legatura</a:t>
            </a:r>
            <a:r>
              <a:rPr lang="en-GB" dirty="0"/>
              <a:t> cu </a:t>
            </a:r>
            <a:r>
              <a:rPr lang="en-GB" dirty="0" err="1"/>
              <a:t>cadrul</a:t>
            </a:r>
            <a:r>
              <a:rPr lang="en-GB" dirty="0"/>
              <a:t> didactic de curs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stabilirea</a:t>
            </a:r>
            <a:r>
              <a:rPr lang="en-GB" dirty="0"/>
              <a:t> </a:t>
            </a:r>
            <a:r>
              <a:rPr lang="en-GB" dirty="0" err="1"/>
              <a:t>unui</a:t>
            </a:r>
            <a:r>
              <a:rPr lang="en-GB" dirty="0"/>
              <a:t> </a:t>
            </a:r>
            <a:r>
              <a:rPr lang="en-GB" dirty="0" err="1"/>
              <a:t>proiect</a:t>
            </a:r>
            <a:r>
              <a:rPr lang="en-GB" dirty="0"/>
              <a:t> </a:t>
            </a:r>
            <a:r>
              <a:rPr lang="en-GB" dirty="0" err="1"/>
              <a:t>alternativ</a:t>
            </a:r>
            <a:r>
              <a:rPr lang="en-GB" dirty="0"/>
              <a:t>, a </a:t>
            </a:r>
            <a:r>
              <a:rPr lang="en-GB" dirty="0" err="1"/>
              <a:t>carui</a:t>
            </a:r>
            <a:r>
              <a:rPr lang="en-GB" dirty="0"/>
              <a:t> </a:t>
            </a:r>
            <a:r>
              <a:rPr lang="en-GB" dirty="0" err="1"/>
              <a:t>tema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poata</a:t>
            </a:r>
            <a:r>
              <a:rPr lang="en-GB" dirty="0"/>
              <a:t> fi </a:t>
            </a:r>
            <a:r>
              <a:rPr lang="en-GB" dirty="0" err="1"/>
              <a:t>continuata</a:t>
            </a:r>
            <a:r>
              <a:rPr lang="en-GB" dirty="0"/>
              <a:t> in </a:t>
            </a:r>
            <a:r>
              <a:rPr lang="en-GB" dirty="0" err="1"/>
              <a:t>cadrul</a:t>
            </a:r>
            <a:r>
              <a:rPr lang="en-GB" dirty="0"/>
              <a:t> </a:t>
            </a:r>
            <a:r>
              <a:rPr lang="en-GB" dirty="0" err="1"/>
              <a:t>studiilor</a:t>
            </a:r>
            <a:r>
              <a:rPr lang="en-GB" dirty="0"/>
              <a:t> </a:t>
            </a:r>
            <a:r>
              <a:rPr lang="en-GB" dirty="0" err="1"/>
              <a:t>doctorale</a:t>
            </a:r>
            <a:r>
              <a:rPr lang="en-GB" dirty="0"/>
              <a:t>. </a:t>
            </a:r>
          </a:p>
          <a:p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informatii</a:t>
            </a:r>
            <a:r>
              <a:rPr lang="en-GB" dirty="0"/>
              <a:t> </a:t>
            </a:r>
            <a:r>
              <a:rPr lang="en-GB" dirty="0" err="1"/>
              <a:t>suplimentare</a:t>
            </a:r>
            <a:r>
              <a:rPr lang="en-GB" dirty="0"/>
              <a:t> se </a:t>
            </a:r>
            <a:r>
              <a:rPr lang="en-GB" dirty="0" err="1"/>
              <a:t>poate</a:t>
            </a:r>
            <a:r>
              <a:rPr lang="en-GB" dirty="0"/>
              <a:t> consulta </a:t>
            </a:r>
            <a:r>
              <a:rPr lang="en-GB" dirty="0">
                <a:hlinkClick r:id="rId2"/>
              </a:rPr>
              <a:t>http://www.ifsoft.ro/~florentin.ipate/</a:t>
            </a:r>
            <a:endParaRPr lang="en-GB" dirty="0"/>
          </a:p>
          <a:p>
            <a:pPr marL="0" indent="0">
              <a:buNone/>
            </a:pP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376137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3B4B-CEAD-7E4D-A8E6-E30D29E6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Obiective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CB226-1A1A-C84B-B526-566878B71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Asimilarea</a:t>
            </a:r>
            <a:r>
              <a:rPr lang="en-GB" dirty="0"/>
              <a:t> </a:t>
            </a:r>
            <a:r>
              <a:rPr lang="en-GB" dirty="0" err="1"/>
              <a:t>principalelor</a:t>
            </a:r>
            <a:r>
              <a:rPr lang="en-GB" dirty="0"/>
              <a:t> </a:t>
            </a:r>
            <a:r>
              <a:rPr lang="en-GB" dirty="0" err="1"/>
              <a:t>concepte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tehnici</a:t>
            </a:r>
            <a:r>
              <a:rPr lang="en-GB" dirty="0"/>
              <a:t> de management, </a:t>
            </a:r>
            <a:r>
              <a:rPr lang="en-GB" dirty="0" err="1"/>
              <a:t>organizare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dezvolare</a:t>
            </a:r>
            <a:r>
              <a:rPr lang="en-GB" dirty="0"/>
              <a:t> </a:t>
            </a:r>
            <a:r>
              <a:rPr lang="en-GB" dirty="0" err="1"/>
              <a:t>agilă</a:t>
            </a:r>
            <a:r>
              <a:rPr lang="en-GB" dirty="0"/>
              <a:t> a </a:t>
            </a:r>
            <a:r>
              <a:rPr lang="en-GB" dirty="0" err="1"/>
              <a:t>sistemelor</a:t>
            </a:r>
            <a:r>
              <a:rPr lang="en-GB" dirty="0"/>
              <a:t> software.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247439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B6801-4484-8A4E-9911-47D603DB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RO" dirty="0"/>
              <a:t>Modelul Waterfall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6892C7-8787-5840-98E7-79FDB8305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0717" y="1825625"/>
            <a:ext cx="5770565" cy="4351338"/>
          </a:xfrm>
        </p:spPr>
      </p:pic>
    </p:spTree>
    <p:extLst>
      <p:ext uri="{BB962C8B-B14F-4D97-AF65-F5344CB8AC3E}">
        <p14:creationId xmlns:p14="http://schemas.microsoft.com/office/powerpoint/2010/main" val="95918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B6801-4484-8A4E-9911-47D603DB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RO" dirty="0"/>
              <a:t>Modelul Waterfall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86170-D3F5-AE4D-BDAD-C46E18959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Etape bine delimitate.</a:t>
            </a:r>
          </a:p>
          <a:p>
            <a:r>
              <a:rPr lang="en-RO" dirty="0"/>
              <a:t>Trecerea la etapa următoare se face numai după ce etapa precedentă s-a încheiat - au fost aprobate produsele (e.g. documentație) etapei precedente.</a:t>
            </a:r>
          </a:p>
          <a:p>
            <a:r>
              <a:rPr lang="en-RO" dirty="0"/>
              <a:t>Metodologii cu etape bine conturate (e.g. SSADM) care produc multă documentație =&gt; </a:t>
            </a:r>
            <a:r>
              <a:rPr lang="en-GB" b="1" dirty="0"/>
              <a:t>heavyweight methodologies</a:t>
            </a:r>
            <a:endParaRPr lang="en-RO" b="1" dirty="0"/>
          </a:p>
          <a:p>
            <a:r>
              <a:rPr lang="en-RO" dirty="0"/>
              <a:t>Nu este posibilă întoarcerea la etapa precedentă.</a:t>
            </a:r>
          </a:p>
          <a:p>
            <a:r>
              <a:rPr lang="en-RO" dirty="0"/>
              <a:t>Are ca rezultat software de calitate ridicată.</a:t>
            </a:r>
          </a:p>
        </p:txBody>
      </p:sp>
    </p:spTree>
    <p:extLst>
      <p:ext uri="{BB962C8B-B14F-4D97-AF65-F5344CB8AC3E}">
        <p14:creationId xmlns:p14="http://schemas.microsoft.com/office/powerpoint/2010/main" val="152993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B6801-4484-8A4E-9911-47D603DB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RO" dirty="0"/>
              <a:t>Modelul Waterfall - probleme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86170-D3F5-AE4D-BDAD-C46E18959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Probleme specifice industriei software: clientul nu știe exact ce vrea sau nu poate transmite suficient de clar, cerințele se pot modifica pe parcurs.</a:t>
            </a:r>
          </a:p>
          <a:p>
            <a:r>
              <a:rPr lang="en-RO" dirty="0"/>
              <a:t>Ideea de schimbare joacă un rol esențial.</a:t>
            </a:r>
          </a:p>
          <a:p>
            <a:r>
              <a:rPr lang="en-RO" dirty="0"/>
              <a:t>Modelul Waterfall permite în foarte mică măsură schimbarea.</a:t>
            </a:r>
          </a:p>
        </p:txBody>
      </p:sp>
    </p:spTree>
    <p:extLst>
      <p:ext uri="{BB962C8B-B14F-4D97-AF65-F5344CB8AC3E}">
        <p14:creationId xmlns:p14="http://schemas.microsoft.com/office/powerpoint/2010/main" val="238588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8882-99ED-9447-83B3-C33B7458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RO" dirty="0"/>
              <a:t>Incremental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5C8DD-5DBD-DA45-A869-CBC854093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Sistemul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împărțit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multe</a:t>
            </a:r>
            <a:r>
              <a:rPr lang="en-GB" dirty="0"/>
              <a:t> mini-</a:t>
            </a:r>
            <a:r>
              <a:rPr lang="en-GB" dirty="0" err="1"/>
              <a:t>proiecte</a:t>
            </a:r>
            <a:r>
              <a:rPr lang="en-GB" dirty="0"/>
              <a:t>.</a:t>
            </a:r>
          </a:p>
          <a:p>
            <a:r>
              <a:rPr lang="en-GB" dirty="0"/>
              <a:t>Sunt </a:t>
            </a:r>
            <a:r>
              <a:rPr lang="en-GB" dirty="0" err="1"/>
              <a:t>produse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multe</a:t>
            </a:r>
            <a:r>
              <a:rPr lang="en-GB" dirty="0"/>
              <a:t> </a:t>
            </a:r>
            <a:r>
              <a:rPr lang="en-GB" dirty="0" err="1"/>
              <a:t>sistemele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a produce </a:t>
            </a:r>
            <a:r>
              <a:rPr lang="en-GB" dirty="0" err="1"/>
              <a:t>sistemul</a:t>
            </a:r>
            <a:r>
              <a:rPr lang="en-GB" dirty="0"/>
              <a:t> final.</a:t>
            </a:r>
          </a:p>
          <a:p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primul</a:t>
            </a:r>
            <a:r>
              <a:rPr lang="en-GB" dirty="0"/>
              <a:t> </a:t>
            </a:r>
            <a:r>
              <a:rPr lang="en-GB" dirty="0" err="1"/>
              <a:t>rând</a:t>
            </a:r>
            <a:r>
              <a:rPr lang="en-GB" dirty="0"/>
              <a:t> sunt </a:t>
            </a:r>
            <a:r>
              <a:rPr lang="en-GB" dirty="0" err="1"/>
              <a:t>abordate</a:t>
            </a:r>
            <a:r>
              <a:rPr lang="en-GB" dirty="0"/>
              <a:t> </a:t>
            </a:r>
            <a:r>
              <a:rPr lang="en-GB" dirty="0" err="1"/>
              <a:t>cerințele</a:t>
            </a:r>
            <a:r>
              <a:rPr lang="en-GB" dirty="0"/>
              <a:t> cu </a:t>
            </a:r>
            <a:r>
              <a:rPr lang="en-GB" dirty="0" err="1"/>
              <a:t>cea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mare </a:t>
            </a:r>
            <a:r>
              <a:rPr lang="en-GB" dirty="0" err="1"/>
              <a:t>prioritate</a:t>
            </a:r>
            <a:r>
              <a:rPr lang="en-GB" dirty="0"/>
              <a:t>.</a:t>
            </a:r>
          </a:p>
          <a:p>
            <a:r>
              <a:rPr lang="en-GB" dirty="0" err="1"/>
              <a:t>Cerințele</a:t>
            </a:r>
            <a:r>
              <a:rPr lang="en-GB" dirty="0"/>
              <a:t> </a:t>
            </a:r>
            <a:r>
              <a:rPr lang="en-GB" dirty="0" err="1"/>
              <a:t>unei</a:t>
            </a:r>
            <a:r>
              <a:rPr lang="en-GB" dirty="0"/>
              <a:t> </a:t>
            </a:r>
            <a:r>
              <a:rPr lang="en-GB" dirty="0" err="1"/>
              <a:t>iterații</a:t>
            </a:r>
            <a:r>
              <a:rPr lang="en-GB" dirty="0"/>
              <a:t> sunt </a:t>
            </a:r>
            <a:r>
              <a:rPr lang="en-GB" dirty="0" err="1"/>
              <a:t>înghețate</a:t>
            </a:r>
            <a:r>
              <a:rPr lang="en-GB" dirty="0"/>
              <a:t> </a:t>
            </a:r>
            <a:r>
              <a:rPr lang="en-GB" dirty="0" err="1"/>
              <a:t>odată</a:t>
            </a:r>
            <a:r>
              <a:rPr lang="en-GB" dirty="0"/>
              <a:t> </a:t>
            </a:r>
            <a:r>
              <a:rPr lang="en-GB" dirty="0" err="1"/>
              <a:t>ce</a:t>
            </a:r>
            <a:r>
              <a:rPr lang="en-GB" dirty="0"/>
              <a:t> se </a:t>
            </a:r>
            <a:r>
              <a:rPr lang="en-GB" dirty="0" err="1"/>
              <a:t>începe</a:t>
            </a:r>
            <a:r>
              <a:rPr lang="en-GB" dirty="0"/>
              <a:t> </a:t>
            </a:r>
            <a:r>
              <a:rPr lang="en-GB" dirty="0" err="1"/>
              <a:t>dezvoltarea</a:t>
            </a:r>
            <a:r>
              <a:rPr lang="en-GB" dirty="0"/>
              <a:t> </a:t>
            </a:r>
            <a:r>
              <a:rPr lang="en-GB" dirty="0" err="1"/>
              <a:t>incrementului</a:t>
            </a:r>
            <a:r>
              <a:rPr lang="en-GB" dirty="0"/>
              <a:t>.</a:t>
            </a:r>
          </a:p>
          <a:p>
            <a:r>
              <a:rPr lang="en-GB" dirty="0" err="1"/>
              <a:t>Practic</a:t>
            </a:r>
            <a:r>
              <a:rPr lang="en-GB" dirty="0"/>
              <a:t>, </a:t>
            </a:r>
            <a:r>
              <a:rPr lang="en-GB" dirty="0" err="1"/>
              <a:t>fiecare</a:t>
            </a:r>
            <a:r>
              <a:rPr lang="en-GB" dirty="0"/>
              <a:t> </a:t>
            </a:r>
            <a:r>
              <a:rPr lang="en-GB" dirty="0" err="1"/>
              <a:t>iterație</a:t>
            </a:r>
            <a:r>
              <a:rPr lang="en-GB" dirty="0"/>
              <a:t> </a:t>
            </a:r>
            <a:r>
              <a:rPr lang="en-GB" dirty="0" err="1"/>
              <a:t>folosește</a:t>
            </a:r>
            <a:r>
              <a:rPr lang="en-GB" dirty="0"/>
              <a:t> un model waterfall, </a:t>
            </a:r>
            <a:r>
              <a:rPr lang="en-GB" dirty="0" err="1"/>
              <a:t>dar</a:t>
            </a:r>
            <a:r>
              <a:rPr lang="en-GB" dirty="0"/>
              <a:t> </a:t>
            </a:r>
            <a:r>
              <a:rPr lang="en-GB" dirty="0" err="1"/>
              <a:t>schimbarea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posibilă</a:t>
            </a:r>
            <a:r>
              <a:rPr lang="en-GB" dirty="0"/>
              <a:t> </a:t>
            </a:r>
            <a:r>
              <a:rPr lang="en-GB" dirty="0" err="1"/>
              <a:t>între</a:t>
            </a:r>
            <a:r>
              <a:rPr lang="en-GB" dirty="0"/>
              <a:t> </a:t>
            </a:r>
            <a:r>
              <a:rPr lang="en-GB" dirty="0" err="1"/>
              <a:t>incremente</a:t>
            </a:r>
            <a:r>
              <a:rPr lang="en-GB" dirty="0"/>
              <a:t>.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60693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3B3C25-DF81-1445-93E6-A76D948BE377}"/>
              </a:ext>
            </a:extLst>
          </p:cNvPr>
          <p:cNvSpPr txBox="1"/>
          <p:nvPr/>
        </p:nvSpPr>
        <p:spPr>
          <a:xfrm>
            <a:off x="8375904" y="4364736"/>
            <a:ext cx="2340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Ciclu</a:t>
            </a:r>
            <a:r>
              <a:rPr lang="en-GB" dirty="0"/>
              <a:t> de </a:t>
            </a:r>
            <a:r>
              <a:rPr lang="en-GB" dirty="0" err="1"/>
              <a:t>dezvoltare</a:t>
            </a:r>
            <a:endParaRPr lang="en-GB" dirty="0"/>
          </a:p>
          <a:p>
            <a:endParaRPr lang="en-R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77220-E58C-D346-B90C-E481F623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RO" dirty="0"/>
              <a:t>Agile software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58D7D-DCA4-434F-B27F-FE3B2517C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Este un </a:t>
            </a:r>
            <a:r>
              <a:rPr lang="en-GB" dirty="0" err="1"/>
              <a:t>grup</a:t>
            </a:r>
            <a:r>
              <a:rPr lang="en-GB" dirty="0"/>
              <a:t> de </a:t>
            </a:r>
            <a:r>
              <a:rPr lang="en-GB" dirty="0" err="1"/>
              <a:t>metodologii</a:t>
            </a:r>
            <a:r>
              <a:rPr lang="en-GB" dirty="0"/>
              <a:t> de </a:t>
            </a:r>
            <a:r>
              <a:rPr lang="en-GB" dirty="0" err="1"/>
              <a:t>dezvoltare</a:t>
            </a:r>
            <a:r>
              <a:rPr lang="en-GB" dirty="0"/>
              <a:t> software.</a:t>
            </a:r>
          </a:p>
          <a:p>
            <a:r>
              <a:rPr lang="en-GB" dirty="0" err="1"/>
              <a:t>Bazat</a:t>
            </a:r>
            <a:r>
              <a:rPr lang="en-GB" dirty="0"/>
              <a:t> pe </a:t>
            </a:r>
            <a:r>
              <a:rPr lang="en-GB" dirty="0" err="1"/>
              <a:t>dezvoltare</a:t>
            </a:r>
            <a:r>
              <a:rPr lang="en-GB" dirty="0"/>
              <a:t> </a:t>
            </a:r>
            <a:r>
              <a:rPr lang="en-GB" dirty="0" err="1"/>
              <a:t>iterativă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incrementală</a:t>
            </a:r>
            <a:r>
              <a:rPr lang="en-GB" dirty="0"/>
              <a:t>.</a:t>
            </a:r>
          </a:p>
          <a:p>
            <a:r>
              <a:rPr lang="en-GB" dirty="0"/>
              <a:t>Self-organization and cross-functional teams.</a:t>
            </a:r>
          </a:p>
          <a:p>
            <a:r>
              <a:rPr lang="en-GB" dirty="0" err="1"/>
              <a:t>Răspuns</a:t>
            </a:r>
            <a:r>
              <a:rPr lang="en-GB" dirty="0"/>
              <a:t> rapid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flexibil</a:t>
            </a:r>
            <a:r>
              <a:rPr lang="en-GB" dirty="0"/>
              <a:t> la </a:t>
            </a:r>
            <a:r>
              <a:rPr lang="en-GB" dirty="0" err="1"/>
              <a:t>schimbare</a:t>
            </a:r>
            <a:r>
              <a:rPr lang="en-GB" dirty="0"/>
              <a:t>.</a:t>
            </a:r>
          </a:p>
        </p:txBody>
      </p:sp>
      <p:pic>
        <p:nvPicPr>
          <p:cNvPr id="4" name="Picture 7" descr="web_development">
            <a:extLst>
              <a:ext uri="{FF2B5EF4-FFF2-40B4-BE49-F238E27FC236}">
                <a16:creationId xmlns:a16="http://schemas.microsoft.com/office/drawing/2014/main" id="{D0B2E879-8458-F944-AF0F-389CE273E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2255456"/>
            <a:ext cx="2514600" cy="2189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2188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CC53-99E3-5347-BFB0-868B6872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RO" dirty="0"/>
              <a:t>Filozofia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4E72E-CBF1-8649-8C6D-18FBC0065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Adaptive vs. predictive </a:t>
            </a:r>
          </a:p>
          <a:p>
            <a:r>
              <a:rPr lang="en-GB" dirty="0"/>
              <a:t>Agile vs. waterfall</a:t>
            </a:r>
          </a:p>
          <a:p>
            <a:pPr lvl="1"/>
            <a:r>
              <a:rPr lang="en-GB" dirty="0"/>
              <a:t>Waterfall: </a:t>
            </a:r>
            <a:r>
              <a:rPr lang="en-GB" dirty="0" err="1"/>
              <a:t>etapa</a:t>
            </a:r>
            <a:r>
              <a:rPr lang="en-GB" dirty="0"/>
              <a:t> de </a:t>
            </a:r>
            <a:r>
              <a:rPr lang="en-GB" dirty="0" err="1"/>
              <a:t>testare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separată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urmează</a:t>
            </a:r>
            <a:r>
              <a:rPr lang="en-GB" dirty="0"/>
              <a:t> </a:t>
            </a:r>
            <a:r>
              <a:rPr lang="en-GB" dirty="0" err="1"/>
              <a:t>etapei</a:t>
            </a:r>
            <a:r>
              <a:rPr lang="en-GB" dirty="0"/>
              <a:t> de </a:t>
            </a:r>
            <a:r>
              <a:rPr lang="en-GB" dirty="0" err="1"/>
              <a:t>programare</a:t>
            </a:r>
            <a:r>
              <a:rPr lang="en-GB" dirty="0"/>
              <a:t>. </a:t>
            </a:r>
          </a:p>
          <a:p>
            <a:pPr lvl="1"/>
            <a:r>
              <a:rPr lang="en-GB" dirty="0" err="1"/>
              <a:t>Dezvoltarea</a:t>
            </a:r>
            <a:r>
              <a:rPr lang="en-GB" dirty="0"/>
              <a:t> </a:t>
            </a:r>
            <a:r>
              <a:rPr lang="en-GB" dirty="0" err="1"/>
              <a:t>agilă</a:t>
            </a:r>
            <a:r>
              <a:rPr lang="en-GB" dirty="0"/>
              <a:t>: </a:t>
            </a:r>
            <a:r>
              <a:rPr lang="en-GB" dirty="0" err="1"/>
              <a:t>testarea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finalizată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aceeași</a:t>
            </a:r>
            <a:r>
              <a:rPr lang="en-GB" dirty="0"/>
              <a:t> </a:t>
            </a:r>
            <a:r>
              <a:rPr lang="en-GB" dirty="0" err="1"/>
              <a:t>iterație</a:t>
            </a:r>
            <a:r>
              <a:rPr lang="en-GB" dirty="0"/>
              <a:t> cu </a:t>
            </a:r>
            <a:r>
              <a:rPr lang="en-GB" dirty="0" err="1"/>
              <a:t>programarea</a:t>
            </a:r>
            <a:r>
              <a:rPr lang="en-GB" dirty="0"/>
              <a:t>.  </a:t>
            </a:r>
          </a:p>
          <a:p>
            <a:r>
              <a:rPr lang="en-GB" dirty="0"/>
              <a:t>Code vs. documentation</a:t>
            </a:r>
          </a:p>
          <a:p>
            <a:r>
              <a:rPr lang="en-GB" dirty="0" err="1"/>
              <a:t>Consecință</a:t>
            </a:r>
            <a:r>
              <a:rPr lang="en-GB" dirty="0"/>
              <a:t>: </a:t>
            </a:r>
            <a:r>
              <a:rPr lang="en-GB" dirty="0" err="1"/>
              <a:t>acestea</a:t>
            </a:r>
            <a:r>
              <a:rPr lang="en-GB" dirty="0"/>
              <a:t> sunt </a:t>
            </a:r>
            <a:r>
              <a:rPr lang="en-GB" dirty="0" err="1"/>
              <a:t>numite</a:t>
            </a:r>
            <a:r>
              <a:rPr lang="en-GB" dirty="0"/>
              <a:t> </a:t>
            </a:r>
            <a:r>
              <a:rPr lang="en-GB" b="1" dirty="0"/>
              <a:t>lightweight methodologies</a:t>
            </a:r>
            <a:r>
              <a:rPr lang="en-GB" dirty="0"/>
              <a:t>.</a:t>
            </a: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3219161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02A0-69D4-3247-8F49-27242F87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Agile manifesto – 2001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98569-65B7-774A-9405-2FC50B7F4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Individuals and interactions </a:t>
            </a:r>
            <a:r>
              <a:rPr lang="en-GB" dirty="0"/>
              <a:t>over </a:t>
            </a:r>
            <a:r>
              <a:rPr lang="en-GB" dirty="0">
                <a:solidFill>
                  <a:srgbClr val="0070C0"/>
                </a:solidFill>
              </a:rPr>
              <a:t>processes and tools </a:t>
            </a:r>
          </a:p>
          <a:p>
            <a:r>
              <a:rPr lang="en-GB" dirty="0">
                <a:solidFill>
                  <a:srgbClr val="C00000"/>
                </a:solidFill>
              </a:rPr>
              <a:t>Working software</a:t>
            </a:r>
            <a:r>
              <a:rPr lang="en-GB" dirty="0"/>
              <a:t> over </a:t>
            </a:r>
            <a:r>
              <a:rPr lang="en-GB" dirty="0">
                <a:solidFill>
                  <a:srgbClr val="0070C0"/>
                </a:solidFill>
              </a:rPr>
              <a:t>comprehensive documentation </a:t>
            </a:r>
          </a:p>
          <a:p>
            <a:r>
              <a:rPr lang="en-GB" dirty="0">
                <a:solidFill>
                  <a:srgbClr val="C00000"/>
                </a:solidFill>
              </a:rPr>
              <a:t>Customer collaboration </a:t>
            </a:r>
            <a:r>
              <a:rPr lang="en-GB" dirty="0"/>
              <a:t>over </a:t>
            </a:r>
            <a:r>
              <a:rPr lang="en-GB" dirty="0">
                <a:solidFill>
                  <a:srgbClr val="0070C0"/>
                </a:solidFill>
              </a:rPr>
              <a:t>contract negotiation </a:t>
            </a:r>
          </a:p>
          <a:p>
            <a:r>
              <a:rPr lang="en-GB" dirty="0">
                <a:solidFill>
                  <a:srgbClr val="C00000"/>
                </a:solidFill>
              </a:rPr>
              <a:t>Responding to change </a:t>
            </a:r>
            <a:r>
              <a:rPr lang="en-GB" dirty="0"/>
              <a:t>over </a:t>
            </a:r>
            <a:r>
              <a:rPr lang="en-GB" dirty="0">
                <a:solidFill>
                  <a:srgbClr val="0070C0"/>
                </a:solidFill>
              </a:rPr>
              <a:t>following a plan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That is, while there is value in the items on the right, we value the items on the left more.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419131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863</Words>
  <Application>Microsoft Macintosh PowerPoint</Application>
  <PresentationFormat>Widescreen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Managementul si organizarea proiectelor software</vt:lpstr>
      <vt:lpstr>Obiective</vt:lpstr>
      <vt:lpstr>Modelul Waterfall</vt:lpstr>
      <vt:lpstr>Modelul Waterfall (2)</vt:lpstr>
      <vt:lpstr>Modelul Waterfall - probleme</vt:lpstr>
      <vt:lpstr>Incremental development</vt:lpstr>
      <vt:lpstr>Agile software development</vt:lpstr>
      <vt:lpstr>Filozofia Agile</vt:lpstr>
      <vt:lpstr>Agile manifesto – 2001</vt:lpstr>
      <vt:lpstr>The 12 principles of Agile Development</vt:lpstr>
      <vt:lpstr>The 12 principles of Agile Development (2)</vt:lpstr>
      <vt:lpstr>Agile Methodologies</vt:lpstr>
      <vt:lpstr>Agile Methodologies (2)</vt:lpstr>
      <vt:lpstr>Desfășurarea cursului</vt:lpstr>
      <vt:lpstr>Cerințele cursului</vt:lpstr>
      <vt:lpstr>Termene de livrare</vt:lpstr>
      <vt:lpstr>Nota finală</vt:lpstr>
      <vt:lpstr>Proiect alternativ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Florentin Ipate</dc:creator>
  <cp:lastModifiedBy>Florentin Ipate</cp:lastModifiedBy>
  <cp:revision>27</cp:revision>
  <dcterms:created xsi:type="dcterms:W3CDTF">2022-09-09T11:47:36Z</dcterms:created>
  <dcterms:modified xsi:type="dcterms:W3CDTF">2022-10-01T09:35:55Z</dcterms:modified>
</cp:coreProperties>
</file>