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ira Sans Condensed Light"/>
      <p:regular r:id="rId22"/>
      <p:bold r:id="rId23"/>
      <p:italic r:id="rId24"/>
      <p:boldItalic r:id="rId25"/>
    </p:embeddedFont>
    <p:embeddedFont>
      <p:font typeface="Fira Sans Condensed"/>
      <p:regular r:id="rId26"/>
      <p:bold r:id="rId27"/>
      <p:italic r:id="rId28"/>
      <p:boldItalic r:id="rId29"/>
    </p:embeddedFont>
    <p:embeddedFont>
      <p:font typeface="Rajdhani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CondensedLight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CondensedLight-italic.fntdata"/><Relationship Id="rId23" Type="http://schemas.openxmlformats.org/officeDocument/2006/relationships/font" Target="fonts/FiraSansCondense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-regular.fntdata"/><Relationship Id="rId25" Type="http://schemas.openxmlformats.org/officeDocument/2006/relationships/font" Target="fonts/FiraSansCondensedLight-boldItalic.fntdata"/><Relationship Id="rId28" Type="http://schemas.openxmlformats.org/officeDocument/2006/relationships/font" Target="fonts/FiraSansCondensed-italic.fntdata"/><Relationship Id="rId27" Type="http://schemas.openxmlformats.org/officeDocument/2006/relationships/font" Target="fonts/FiraSans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jdhani-bold.fntdata"/><Relationship Id="rId30" Type="http://schemas.openxmlformats.org/officeDocument/2006/relationships/font" Target="fonts/Rajdhan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a7d1849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a7d1849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a7d1849ca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a7d1849c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7d2175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7d2175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a7d1849c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a7d1849c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7d2175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7d2175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7d1849c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a7d1849c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c3816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c3816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19eaf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19eaf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719eafc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719eafc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Testarea automată a interfețelor web: automatiza testele interfețelor web, testarea exploratorie a aplicațiilor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Testarea aplicațiilor mobile: a modele pentru a testa aplicații mobile, Android iOS.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Testarea API-urilor și serviciilor web: simulând cereri și răspunsuri HTTP și verificând comportamentul acestora.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Testarea software-ului embedded: În industria IoT - testa comportamentul sistemelor integrate în dispozitive și echipamente.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Testarea securității software-ului:  verificarea vulnerabilităților și a comportamentului sistemelor de securitate.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Testarea jocurilor video: testa diferite părți ale jocurilor, inclusiv interacțiunile cu personajele, mecanicile de joc și logica jocului.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719eafce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719eafce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Machine" ("Mașină cu Stări Finite").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- automat de produse (vending machine)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Stari - Așteptare, Selectare produs, Efectuare plată, Furnizare produs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Tranzitii - După ce s-a selectat produsul, trece la starea de efectuare a plății.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Intrări -  Apăsarea butonului de pornire/start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Iesiri - Pornirea motorului pentru eliberarea produsului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719eafc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719eafc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generarea testelor din modelul masinilor cu stari finite (FSM) folosind algoritmi de traversare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Gândiți-vă la GraphWalker ca la un călător într-un labirint.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19eafc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19eafc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 </a:t>
            </a:r>
            <a:r>
              <a:rPr b="1" lang="en"/>
              <a:t>Studio</a:t>
            </a:r>
            <a:r>
              <a:rPr lang="en"/>
              <a:t> - interfață grafică dezvoltată pentru a facilita/eficientiza modelarea, gestionarea și rularea testelor cu GW.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 </a:t>
            </a:r>
            <a:r>
              <a:rPr b="1" lang="en"/>
              <a:t>Player</a:t>
            </a:r>
            <a:r>
              <a:rPr lang="en"/>
              <a:t> - facilitează rularea și analiza testelor automate generate de GW. Acesta este folosit pentru a executa modelele grafice </a:t>
            </a:r>
            <a:r>
              <a:rPr lang="en"/>
              <a:t>pe software-ul de testat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Integrarea GW cu pluginul </a:t>
            </a:r>
            <a:r>
              <a:rPr b="1" lang="en"/>
              <a:t>Maven</a:t>
            </a:r>
            <a:r>
              <a:rPr lang="en"/>
              <a:t> este utilă pentru a automatiza procesul de construire și de rulare a testelor GW într-un mediu foarte de dezvoltare foarte popular - Java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d2175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d2175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a87eb86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a87eb86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github.com/GraphWalker" TargetMode="External"/><Relationship Id="rId5" Type="http://schemas.openxmlformats.org/officeDocument/2006/relationships/hyperlink" Target="https://graphwalker.github.io/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139125" y="1119448"/>
            <a:ext cx="42915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 based testing cu GraphWalker</a:t>
            </a:r>
            <a:endParaRPr sz="5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39125" y="3848882"/>
            <a:ext cx="4291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Dima Oana 506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Dabu Alexandru 506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generare a testelor</a:t>
            </a: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1881751" y="2190820"/>
            <a:ext cx="5397462" cy="713400"/>
            <a:chOff x="2137076" y="1651470"/>
            <a:chExt cx="5397462" cy="713400"/>
          </a:xfrm>
        </p:grpSpPr>
        <p:sp>
          <p:nvSpPr>
            <p:cNvPr id="166" name="Google Shape;166;p22"/>
            <p:cNvSpPr/>
            <p:nvPr/>
          </p:nvSpPr>
          <p:spPr>
            <a:xfrm>
              <a:off x="2137076" y="165147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Aleator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4598725" y="1765925"/>
              <a:ext cx="2222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Parcurgerea stărilor într-un mod aleator cu diverse criterii de acoperire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69" name="Google Shape;169;p22"/>
          <p:cNvGrpSpPr/>
          <p:nvPr/>
        </p:nvGrpSpPr>
        <p:grpSpPr>
          <a:xfrm>
            <a:off x="1907238" y="3628320"/>
            <a:ext cx="5397462" cy="713400"/>
            <a:chOff x="2137076" y="2593120"/>
            <a:chExt cx="5397462" cy="713400"/>
          </a:xfrm>
        </p:grpSpPr>
        <p:sp>
          <p:nvSpPr>
            <p:cNvPr id="170" name="Google Shape;170;p22"/>
            <p:cNvSpPr/>
            <p:nvPr/>
          </p:nvSpPr>
          <p:spPr>
            <a:xfrm>
              <a:off x="2137076" y="259312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Informat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4522088" y="2707575"/>
              <a:ext cx="2298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Parcurgerea stărilor în funcție de reguli definite prin algoritmi de traversare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73" name="Google Shape;173;p22"/>
          <p:cNvSpPr txBox="1"/>
          <p:nvPr/>
        </p:nvSpPr>
        <p:spPr>
          <a:xfrm>
            <a:off x="2680050" y="1346713"/>
            <a:ext cx="378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Algoritmi de parcurgere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Utilitatea modului de parcurgere aleator</a:t>
            </a:r>
            <a:endParaRPr sz="30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Cazuri definite manual → Cazuri limitate la nivelul rigurozității celui ce le definește.</a:t>
            </a:r>
            <a:endParaRPr sz="2000">
              <a:solidFill>
                <a:schemeClr val="lt2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Utilizatorii pot fi foarte imprevizibili → Potențiale cazuri limită neacoperite de teste definite manual.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Utilitatea modului de parcurgere aleator</a:t>
            </a:r>
            <a:endParaRPr sz="3000"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Prin parcurgerea aleatorie putem: 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Explora scenarii de test necunoscute sau improbabile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Analiza modul în care răspunde aplicația pentru anumite interacțiuni și modul în care se transformă pentru a răspunde acestor operații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Testa rezistența aplicației la o suită de acțiuni neobișnuite și solicitante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Utilitatea modului de parcurgere informat</a:t>
            </a:r>
            <a:endParaRPr sz="3000"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Cazuri definite manual → Cazuri ce pot deservi drept garanție pentru calitatea produsului, indiferent de cât de mult se schimba aplicația</a:t>
            </a:r>
            <a:endParaRPr sz="2000">
              <a:solidFill>
                <a:schemeClr val="lt2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Utilizatorii pot fi foarte imprevizibili → Se testează cazurile critice și des întâlnite pentru a asigura că utilizatorii pot îndeplinii funcțiile importante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Utilitatea modului de parcurgere informat</a:t>
            </a:r>
            <a:endParaRPr sz="300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Prin parcurgerea informată (ex: A*) putem: 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Explora scenarii de test des întâlnite pentru a asigura că aplicația nu a suferit modificări nedorite în timpul dezvoltării</a:t>
            </a:r>
            <a:endParaRPr sz="2000"/>
          </a:p>
          <a:p>
            <a:pPr indent="-3556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Analiza modul în care răspunde aplicația pentru situații cerute, astfel încât să documentăm funcționalitățile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○"/>
            </a:pPr>
            <a:r>
              <a:rPr lang="en" sz="2000"/>
              <a:t>Testa rezistența aplicației pentru situațiile cele mai solicitante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Asigurarea calității produsului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815650" y="1178275"/>
            <a:ext cx="35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Suma tuturor strategiilor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703925" y="1812675"/>
            <a:ext cx="55437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Avem nevoie de ambele modalități de parcurgere (depinde de natura aplicației)</a:t>
            </a: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→ parcurgerea </a:t>
            </a:r>
            <a:r>
              <a:rPr b="1"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aleatorie</a:t>
            </a: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– pentru identificarea cazurilor limită și a situațiilor neprevăzute, sau care contrazic în vreun fel logica aplicației</a:t>
            </a:r>
            <a:b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→ parcurgerea </a:t>
            </a:r>
            <a:r>
              <a:rPr b="1"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informată</a:t>
            </a: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– pentru asigurarea corectitudinii funcționalităților cunoscute și cerute în cadrul dezvoltării</a:t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327108" y="2617105"/>
            <a:ext cx="1117800" cy="1117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7"/>
          <p:cNvGrpSpPr/>
          <p:nvPr/>
        </p:nvGrpSpPr>
        <p:grpSpPr>
          <a:xfrm rot="10800000">
            <a:off x="1401652" y="2693365"/>
            <a:ext cx="968415" cy="965268"/>
            <a:chOff x="6039282" y="1042577"/>
            <a:chExt cx="734315" cy="731929"/>
          </a:xfrm>
        </p:grpSpPr>
        <p:sp>
          <p:nvSpPr>
            <p:cNvPr id="207" name="Google Shape;207;p27"/>
            <p:cNvSpPr/>
            <p:nvPr/>
          </p:nvSpPr>
          <p:spPr>
            <a:xfrm>
              <a:off x="6045348" y="1300071"/>
              <a:ext cx="131951" cy="65352"/>
            </a:xfrm>
            <a:custGeom>
              <a:rect b="b" l="l" r="r" t="t"/>
              <a:pathLst>
                <a:path extrusionOk="0" h="701" w="1414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080342" y="1201250"/>
              <a:ext cx="127938" cy="96863"/>
            </a:xfrm>
            <a:custGeom>
              <a:rect b="b" l="l" r="r" t="t"/>
              <a:pathLst>
                <a:path extrusionOk="0" h="1039" w="1371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144918" y="1121167"/>
              <a:ext cx="112541" cy="119145"/>
            </a:xfrm>
            <a:custGeom>
              <a:rect b="b" l="l" r="r" t="t"/>
              <a:pathLst>
                <a:path extrusionOk="0" h="1278" w="1206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232449" y="1066723"/>
              <a:ext cx="86879" cy="130518"/>
            </a:xfrm>
            <a:custGeom>
              <a:rect b="b" l="l" r="r" t="t"/>
              <a:pathLst>
                <a:path extrusionOk="0" h="1400" w="931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335379" y="1042577"/>
              <a:ext cx="53284" cy="130518"/>
            </a:xfrm>
            <a:custGeom>
              <a:rect b="b" l="l" r="r" t="t"/>
              <a:pathLst>
                <a:path extrusionOk="0" h="1400" w="571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6431682" y="1043229"/>
              <a:ext cx="56550" cy="131824"/>
            </a:xfrm>
            <a:custGeom>
              <a:rect b="b" l="l" r="r" t="t"/>
              <a:pathLst>
                <a:path extrusionOk="0" h="1414" w="606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500924" y="1070731"/>
              <a:ext cx="89678" cy="130612"/>
            </a:xfrm>
            <a:custGeom>
              <a:rect b="b" l="l" r="r" t="t"/>
              <a:pathLst>
                <a:path extrusionOk="0" h="1401" w="96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561580" y="1127973"/>
              <a:ext cx="114501" cy="117746"/>
            </a:xfrm>
            <a:custGeom>
              <a:rect b="b" l="l" r="r" t="t"/>
              <a:pathLst>
                <a:path extrusionOk="0" h="1263" w="1227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636887" y="1310792"/>
              <a:ext cx="132697" cy="61996"/>
            </a:xfrm>
            <a:custGeom>
              <a:rect b="b" l="l" r="r" t="t"/>
              <a:pathLst>
                <a:path extrusionOk="0" h="665" w="1422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642953" y="1415020"/>
              <a:ext cx="130645" cy="47826"/>
            </a:xfrm>
            <a:custGeom>
              <a:rect b="b" l="l" r="r" t="t"/>
              <a:pathLst>
                <a:path extrusionOk="0" h="513" w="140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622143" y="1485687"/>
              <a:ext cx="131951" cy="81388"/>
            </a:xfrm>
            <a:custGeom>
              <a:rect b="b" l="l" r="r" t="t"/>
              <a:pathLst>
                <a:path extrusionOk="0" h="873" w="1414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582390" y="1548895"/>
              <a:ext cx="121219" cy="108983"/>
            </a:xfrm>
            <a:custGeom>
              <a:rect b="b" l="l" r="r" t="t"/>
              <a:pathLst>
                <a:path extrusionOk="0" h="1169" w="129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526586" y="1599238"/>
              <a:ext cx="100316" cy="126510"/>
            </a:xfrm>
            <a:custGeom>
              <a:rect b="b" l="l" r="r" t="t"/>
              <a:pathLst>
                <a:path extrusionOk="0" h="1357" w="1075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459957" y="1632893"/>
              <a:ext cx="70735" cy="132570"/>
            </a:xfrm>
            <a:custGeom>
              <a:rect b="b" l="l" r="r" t="t"/>
              <a:pathLst>
                <a:path extrusionOk="0" h="1422" w="758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379145" y="1646318"/>
              <a:ext cx="43859" cy="128188"/>
            </a:xfrm>
            <a:custGeom>
              <a:rect b="b" l="l" r="r" t="t"/>
              <a:pathLst>
                <a:path extrusionOk="0" h="1375" w="47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272109" y="1630842"/>
              <a:ext cx="74187" cy="131917"/>
            </a:xfrm>
            <a:custGeom>
              <a:rect b="b" l="l" r="r" t="t"/>
              <a:pathLst>
                <a:path extrusionOk="0" h="1415" w="79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6177205" y="1595229"/>
              <a:ext cx="103769" cy="125205"/>
            </a:xfrm>
            <a:custGeom>
              <a:rect b="b" l="l" r="r" t="t"/>
              <a:pathLst>
                <a:path extrusionOk="0" h="1343" w="1112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103205" y="1542835"/>
              <a:ext cx="123272" cy="106932"/>
            </a:xfrm>
            <a:custGeom>
              <a:rect b="b" l="l" r="r" t="t"/>
              <a:pathLst>
                <a:path extrusionOk="0" h="1147" w="1321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055426" y="1478881"/>
              <a:ext cx="131951" cy="78777"/>
            </a:xfrm>
            <a:custGeom>
              <a:rect b="b" l="l" r="r" t="t"/>
              <a:pathLst>
                <a:path extrusionOk="0" h="845" w="1414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039282" y="1408308"/>
              <a:ext cx="129338" cy="43817"/>
            </a:xfrm>
            <a:custGeom>
              <a:rect b="b" l="l" r="r" t="t"/>
              <a:pathLst>
                <a:path extrusionOk="0" h="470" w="1386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608612" y="1210666"/>
              <a:ext cx="128685" cy="93507"/>
            </a:xfrm>
            <a:custGeom>
              <a:rect b="b" l="l" r="r" t="t"/>
              <a:pathLst>
                <a:path extrusionOk="0" h="1003" w="1379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1519492" y="294741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75%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193688" y="2478663"/>
            <a:ext cx="1394700" cy="1394700"/>
          </a:xfrm>
          <a:prstGeom prst="blockArc">
            <a:avLst>
              <a:gd fmla="val 16194340" name="adj1"/>
              <a:gd fmla="val 10277597" name="adj2"/>
              <a:gd fmla="val 9776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ctrTitle"/>
          </p:nvPr>
        </p:nvSpPr>
        <p:spPr>
          <a:xfrm>
            <a:off x="4184525" y="1557198"/>
            <a:ext cx="42915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Multumim!</a:t>
            </a:r>
            <a:endParaRPr sz="5000"/>
          </a:p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4260725" y="2462682"/>
            <a:ext cx="4291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Dima Oana 506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Dabu Alexandru 506</a:t>
            </a:r>
            <a:endParaRPr sz="1700"/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75500" y="418825"/>
            <a:ext cx="51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GraphWalker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15100" y="1152475"/>
            <a:ext cx="3970800" cy="3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lang="en" sz="1500">
                <a:solidFill>
                  <a:schemeClr val="lt2"/>
                </a:solidFill>
              </a:rPr>
              <a:t>Tool open-source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lang="en" sz="1500">
                <a:solidFill>
                  <a:schemeClr val="lt2"/>
                </a:solidFill>
              </a:rPr>
              <a:t>Modelarea și executarea testelor software prin intermediul modelelor grafice (grafuri orientate).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Generează un </a:t>
            </a:r>
            <a:r>
              <a:rPr b="1" lang="en" sz="1500">
                <a:solidFill>
                  <a:schemeClr val="lt2"/>
                </a:solidFill>
              </a:rPr>
              <a:t>drum</a:t>
            </a:r>
            <a:r>
              <a:rPr lang="en" sz="1500">
                <a:solidFill>
                  <a:schemeClr val="lt2"/>
                </a:solidFill>
              </a:rPr>
              <a:t> de testare folosind A* sau parcurgerea random.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https://github.com/GraphWalker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https://graphwalker.github.io/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2025" y="1709175"/>
            <a:ext cx="2788750" cy="2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46750" y="401300"/>
            <a:ext cx="50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GraphWalker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336" y="2224100"/>
            <a:ext cx="2721328" cy="15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280350" y="1190425"/>
            <a:ext cx="258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UTILIZĂRI PRACTICE</a:t>
            </a:r>
            <a:endParaRPr b="1" sz="19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15"/>
          <p:cNvSpPr txBox="1"/>
          <p:nvPr/>
        </p:nvSpPr>
        <p:spPr>
          <a:xfrm flipH="1">
            <a:off x="825062" y="1739590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jocurilor video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1" name="Google Shape;71;p15"/>
          <p:cNvSpPr txBox="1"/>
          <p:nvPr/>
        </p:nvSpPr>
        <p:spPr>
          <a:xfrm flipH="1">
            <a:off x="825062" y="2817701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securității software-ului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2" name="Google Shape;72;p15"/>
          <p:cNvSpPr txBox="1"/>
          <p:nvPr/>
        </p:nvSpPr>
        <p:spPr>
          <a:xfrm flipH="1">
            <a:off x="825062" y="3794457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software-ului embedded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3" name="Google Shape;73;p15"/>
          <p:cNvSpPr txBox="1"/>
          <p:nvPr/>
        </p:nvSpPr>
        <p:spPr>
          <a:xfrm flipH="1">
            <a:off x="6317347" y="1739590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automată a interfețelor web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4" name="Google Shape;74;p15"/>
          <p:cNvSpPr txBox="1"/>
          <p:nvPr/>
        </p:nvSpPr>
        <p:spPr>
          <a:xfrm flipH="1">
            <a:off x="6317357" y="2736623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aplicațiilor mobile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 flipH="1">
            <a:off x="6317357" y="3718257"/>
            <a:ext cx="2001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Testarea API-urilor și serviciilor web</a:t>
            </a:r>
            <a:endParaRPr sz="15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76" name="Google Shape;76;p15"/>
          <p:cNvCxnSpPr>
            <a:stCxn id="77" idx="1"/>
            <a:endCxn id="68" idx="0"/>
          </p:cNvCxnSpPr>
          <p:nvPr/>
        </p:nvCxnSpPr>
        <p:spPr>
          <a:xfrm>
            <a:off x="2923800" y="1979900"/>
            <a:ext cx="1648200" cy="244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" name="Google Shape;78;p15"/>
          <p:cNvCxnSpPr>
            <a:stCxn id="68" idx="0"/>
            <a:endCxn id="79" idx="3"/>
          </p:cNvCxnSpPr>
          <p:nvPr/>
        </p:nvCxnSpPr>
        <p:spPr>
          <a:xfrm rot="-5400000">
            <a:off x="5273850" y="1278050"/>
            <a:ext cx="244200" cy="1647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" name="Google Shape;80;p15"/>
          <p:cNvCxnSpPr>
            <a:stCxn id="81" idx="1"/>
            <a:endCxn id="68" idx="2"/>
          </p:cNvCxnSpPr>
          <p:nvPr/>
        </p:nvCxnSpPr>
        <p:spPr>
          <a:xfrm flipH="1" rot="10800000">
            <a:off x="2923800" y="3794451"/>
            <a:ext cx="1648200" cy="2454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2" name="Google Shape;82;p15"/>
          <p:cNvCxnSpPr>
            <a:stCxn id="68" idx="2"/>
            <a:endCxn id="83" idx="3"/>
          </p:cNvCxnSpPr>
          <p:nvPr/>
        </p:nvCxnSpPr>
        <p:spPr>
          <a:xfrm flipH="1" rot="-5400000">
            <a:off x="5273250" y="3093201"/>
            <a:ext cx="245400" cy="1647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" name="Google Shape;84;p15"/>
          <p:cNvCxnSpPr>
            <a:stCxn id="85" idx="1"/>
            <a:endCxn id="68" idx="1"/>
          </p:cNvCxnSpPr>
          <p:nvPr/>
        </p:nvCxnSpPr>
        <p:spPr>
          <a:xfrm>
            <a:off x="2923936" y="3008075"/>
            <a:ext cx="2874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6" name="Google Shape;86;p15"/>
          <p:cNvCxnSpPr>
            <a:stCxn id="68" idx="3"/>
            <a:endCxn id="87" idx="3"/>
          </p:cNvCxnSpPr>
          <p:nvPr/>
        </p:nvCxnSpPr>
        <p:spPr>
          <a:xfrm>
            <a:off x="5932664" y="3009275"/>
            <a:ext cx="287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173" y="263098"/>
            <a:ext cx="1064244" cy="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333650" y="418825"/>
            <a:ext cx="51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GraphWalker</a:t>
            </a:r>
            <a:endParaRPr sz="30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115100" y="1152475"/>
            <a:ext cx="70230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2"/>
                </a:solidFill>
              </a:rPr>
              <a:t>Un FSM</a:t>
            </a:r>
            <a:r>
              <a:rPr i="1" lang="en" sz="1500">
                <a:solidFill>
                  <a:schemeClr val="lt2"/>
                </a:solidFill>
              </a:rPr>
              <a:t> descrie modul în care sistemul trece prin diferite stări în funcție </a:t>
            </a:r>
            <a:endParaRPr i="1"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2"/>
                </a:solidFill>
              </a:rPr>
              <a:t>de intrările primite. </a:t>
            </a:r>
            <a:endParaRPr i="1"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Componente</a:t>
            </a:r>
            <a:endParaRPr b="1" sz="2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b="1" lang="en" sz="1500">
                <a:solidFill>
                  <a:schemeClr val="lt2"/>
                </a:solidFill>
              </a:rPr>
              <a:t>Stări</a:t>
            </a:r>
            <a:r>
              <a:rPr lang="en" sz="1500">
                <a:solidFill>
                  <a:schemeClr val="lt2"/>
                </a:solidFill>
              </a:rPr>
              <a:t> -  stările distincte ale sistemului în care se poate afla.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b="1" lang="en" sz="1500">
                <a:solidFill>
                  <a:schemeClr val="lt2"/>
                </a:solidFill>
              </a:rPr>
              <a:t>Tranziții</a:t>
            </a:r>
            <a:r>
              <a:rPr lang="en" sz="1500">
                <a:solidFill>
                  <a:schemeClr val="lt2"/>
                </a:solidFill>
              </a:rPr>
              <a:t> -  modul în care sistemul trece de la o stare la alta în funcție de evenimentele care au loc.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b="1" lang="en" sz="1500">
                <a:solidFill>
                  <a:schemeClr val="lt2"/>
                </a:solidFill>
              </a:rPr>
              <a:t>Intrări </a:t>
            </a:r>
            <a:r>
              <a:rPr lang="en" sz="1500">
                <a:solidFill>
                  <a:schemeClr val="lt2"/>
                </a:solidFill>
              </a:rPr>
              <a:t>-  evenimentele care determină sistemul să efectueze tranziții între stări.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Fira Sans Condensed"/>
              <a:buChar char="●"/>
            </a:pPr>
            <a:r>
              <a:rPr b="1" lang="en" sz="1500">
                <a:solidFill>
                  <a:schemeClr val="lt2"/>
                </a:solidFill>
              </a:rPr>
              <a:t>Ieșiri</a:t>
            </a:r>
            <a:r>
              <a:rPr lang="en" sz="1500">
                <a:solidFill>
                  <a:schemeClr val="lt2"/>
                </a:solidFill>
              </a:rPr>
              <a:t> * - efectele generate de sistem în timpul tranzițiilor. </a:t>
            </a:r>
            <a:endParaRPr sz="15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223" y="204423"/>
            <a:ext cx="1064244" cy="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333650" y="418825"/>
            <a:ext cx="51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GraphWalker</a:t>
            </a:r>
            <a:endParaRPr sz="3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115100" y="1152475"/>
            <a:ext cx="69138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Labirint</a:t>
            </a:r>
            <a:endParaRPr b="1" i="1" sz="2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Labirintul</a:t>
            </a:r>
            <a:r>
              <a:rPr lang="en" sz="1500">
                <a:solidFill>
                  <a:schemeClr val="lt2"/>
                </a:solidFill>
              </a:rPr>
              <a:t> reprezintă aplicația sau sistemul de testat.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GraphWalker creează o hartă a labirintului (</a:t>
            </a:r>
            <a:r>
              <a:rPr b="1" lang="en" sz="1500">
                <a:solidFill>
                  <a:schemeClr val="lt2"/>
                </a:solidFill>
              </a:rPr>
              <a:t>model</a:t>
            </a:r>
            <a:r>
              <a:rPr lang="en" sz="1500">
                <a:solidFill>
                  <a:schemeClr val="lt2"/>
                </a:solidFill>
              </a:rPr>
              <a:t> = graf) cu locuri (stări = </a:t>
            </a:r>
            <a:r>
              <a:rPr b="1" lang="en" sz="1500">
                <a:solidFill>
                  <a:schemeClr val="lt2"/>
                </a:solidFill>
              </a:rPr>
              <a:t>noduri</a:t>
            </a:r>
            <a:r>
              <a:rPr lang="en" sz="1500">
                <a:solidFill>
                  <a:schemeClr val="lt2"/>
                </a:solidFill>
              </a:rPr>
              <a:t>) și drumuri</a:t>
            </a:r>
            <a:r>
              <a:rPr i="1" lang="en" sz="1500">
                <a:solidFill>
                  <a:schemeClr val="lt2"/>
                </a:solidFill>
              </a:rPr>
              <a:t> </a:t>
            </a:r>
            <a:r>
              <a:rPr lang="en" sz="1500">
                <a:solidFill>
                  <a:schemeClr val="lt2"/>
                </a:solidFill>
              </a:rPr>
              <a:t>(tranziții = </a:t>
            </a:r>
            <a:r>
              <a:rPr b="1" lang="en" sz="1500">
                <a:solidFill>
                  <a:schemeClr val="lt2"/>
                </a:solidFill>
              </a:rPr>
              <a:t>muchii</a:t>
            </a:r>
            <a:r>
              <a:rPr lang="en" sz="1500">
                <a:solidFill>
                  <a:schemeClr val="lt2"/>
                </a:solidFill>
              </a:rPr>
              <a:t>) posibile. Apoi, călătorul (GraphWalker) urmează aceste drumuri pentru a verifica că nu există capcane sau obstacole (buguri în aplicație).</a:t>
            </a:r>
            <a:endParaRPr sz="15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223" y="204423"/>
            <a:ext cx="1064244" cy="8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204877" y="36821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852902" y="36821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01575" y="3682125"/>
            <a:ext cx="125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+</a:t>
            </a:r>
            <a:endParaRPr b="1" sz="47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69048" y="3682125"/>
            <a:ext cx="1507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=</a:t>
            </a:r>
            <a:endParaRPr b="1" sz="47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598250" y="3682125"/>
            <a:ext cx="16635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Model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8950" y="467375"/>
            <a:ext cx="55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GraphWalker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217200" y="1103450"/>
            <a:ext cx="27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Componente de utilizat</a:t>
            </a:r>
            <a:endParaRPr b="1" sz="19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2137076" y="1624025"/>
            <a:ext cx="5397462" cy="932700"/>
            <a:chOff x="2137076" y="1541825"/>
            <a:chExt cx="5397462" cy="932700"/>
          </a:xfrm>
        </p:grpSpPr>
        <p:sp>
          <p:nvSpPr>
            <p:cNvPr id="115" name="Google Shape;115;p18"/>
            <p:cNvSpPr/>
            <p:nvPr/>
          </p:nvSpPr>
          <p:spPr>
            <a:xfrm>
              <a:off x="2137076" y="165147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GW STUDIO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413925" y="1541825"/>
              <a:ext cx="2508300" cy="9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Modelarea </a:t>
              </a: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și</a:t>
              </a: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rularea testelor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Generarea codului de test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Vizualizarea modelului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Generarea rapoartelor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2137076" y="2675320"/>
            <a:ext cx="5397462" cy="713400"/>
            <a:chOff x="2137076" y="2593120"/>
            <a:chExt cx="5397462" cy="713400"/>
          </a:xfrm>
        </p:grpSpPr>
        <p:sp>
          <p:nvSpPr>
            <p:cNvPr id="119" name="Google Shape;119;p18"/>
            <p:cNvSpPr/>
            <p:nvPr/>
          </p:nvSpPr>
          <p:spPr>
            <a:xfrm>
              <a:off x="2137076" y="259312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GW PLAYER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4662569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Testarea interfețelor de utilizator </a:t>
              </a: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și</a:t>
              </a: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a fluxurilor de lucru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2137076" y="3616970"/>
            <a:ext cx="5397462" cy="1053905"/>
            <a:chOff x="2137076" y="3534770"/>
            <a:chExt cx="5397462" cy="1053905"/>
          </a:xfrm>
        </p:grpSpPr>
        <p:sp>
          <p:nvSpPr>
            <p:cNvPr id="123" name="Google Shape;123;p18"/>
            <p:cNvSpPr/>
            <p:nvPr/>
          </p:nvSpPr>
          <p:spPr>
            <a:xfrm>
              <a:off x="2137076" y="353477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MAVEN PLUGIN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417225" y="3534775"/>
              <a:ext cx="2339100" cy="10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Mediu de dezvoltare populare - Java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Automatizarea testării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Gestionarea dependințelor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Fira Sans Condensed"/>
                <a:buChar char="●"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Portabilitate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873" y="252973"/>
            <a:ext cx="1064244" cy="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Când devine necesar design-ul bazat pe model?</a:t>
            </a:r>
            <a:endParaRPr sz="30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ira Sans Condensed"/>
              <a:buChar char="●"/>
            </a:pPr>
            <a:r>
              <a:rPr lang="en" sz="2000">
                <a:solidFill>
                  <a:schemeClr val="lt2"/>
                </a:solidFill>
              </a:rPr>
              <a:t>Interacțiunile din cadrul unei aplicații pot crește substanțial pe parcursul dezvoltării.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Mai multe funcționalități → mai multe cazuri de test.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Mai multe cazuri de test → creșterea complexității și a timpului necesar definirii testelor.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Când devine necesar design-ul bazat pe model?</a:t>
            </a:r>
            <a:endParaRPr sz="30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Asigurarea calității produsului — acoperirea </a:t>
            </a:r>
            <a:r>
              <a:rPr b="1" lang="en" sz="2000">
                <a:solidFill>
                  <a:schemeClr val="lt2"/>
                </a:solidFill>
              </a:rPr>
              <a:t>comportamentului de bază</a:t>
            </a:r>
            <a:r>
              <a:rPr lang="en" sz="2000">
                <a:solidFill>
                  <a:schemeClr val="lt2"/>
                </a:solidFill>
              </a:rPr>
              <a:t>, cât și </a:t>
            </a:r>
            <a:r>
              <a:rPr b="1" lang="en" sz="2000">
                <a:solidFill>
                  <a:schemeClr val="lt2"/>
                </a:solidFill>
              </a:rPr>
              <a:t>a cazurilor limită</a:t>
            </a:r>
            <a:r>
              <a:rPr lang="en" sz="2000">
                <a:solidFill>
                  <a:schemeClr val="lt2"/>
                </a:solidFill>
              </a:rPr>
              <a:t>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Char char="●"/>
            </a:pPr>
            <a:r>
              <a:rPr b="1" lang="en" sz="2000">
                <a:solidFill>
                  <a:schemeClr val="lt2"/>
                </a:solidFill>
              </a:rPr>
              <a:t>Reprezentarea modulară</a:t>
            </a:r>
            <a:r>
              <a:rPr lang="en" sz="2000">
                <a:solidFill>
                  <a:schemeClr val="lt2"/>
                </a:solidFill>
              </a:rPr>
              <a:t> este un mod prin care putem defini logic anumite stări ale aplicației și potențiale interacțiuni între ele → putem extinde programatic cazurile de testare prin dezvoltarea modelului aplicației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Avantaje ale testării bazate pe model</a:t>
            </a:r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699116" y="1676451"/>
            <a:ext cx="2155209" cy="994753"/>
            <a:chOff x="5699116" y="1672629"/>
            <a:chExt cx="2155209" cy="994753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5699116" y="1672629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Scalabilă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5699125" y="1930582"/>
              <a:ext cx="21552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Putem extinde programatic suita de teste pe parcurs ce aplicația se dezvoltă.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2313750" y="3499044"/>
            <a:ext cx="2155200" cy="994984"/>
            <a:chOff x="2313750" y="3396990"/>
            <a:chExt cx="2155200" cy="994984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2313750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Adaptabilă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2313750" y="3650674"/>
              <a:ext cx="21552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Modelul se poate modifica pentru a reprezenta mai bine starea aplicației.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5699116" y="3499045"/>
            <a:ext cx="2155209" cy="994983"/>
            <a:chOff x="5699116" y="3389935"/>
            <a:chExt cx="2155209" cy="994983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5699116" y="3389935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Robustă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5699125" y="3643618"/>
              <a:ext cx="21552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 pot explora ușor atât cazurile de bază, cât și o suită de cazuri limită.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2313750" y="1652317"/>
            <a:ext cx="2155200" cy="1018859"/>
            <a:chOff x="2313750" y="1566323"/>
            <a:chExt cx="2155200" cy="1018859"/>
          </a:xfrm>
        </p:grpSpPr>
        <p:sp>
          <p:nvSpPr>
            <p:cNvPr id="154" name="Google Shape;154;p21"/>
            <p:cNvSpPr txBox="1"/>
            <p:nvPr/>
          </p:nvSpPr>
          <p:spPr>
            <a:xfrm>
              <a:off x="2313750" y="1566323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Reutilizabilă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2313750" y="1826182"/>
              <a:ext cx="2155200" cy="7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Scenariile de test definite pot fi folosite și pentru alte zone ale aplicației.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56" name="Google Shape;156;p21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