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428" r:id="rId11"/>
    <p:sldId id="420" r:id="rId12"/>
    <p:sldId id="422" r:id="rId13"/>
    <p:sldId id="423" r:id="rId14"/>
    <p:sldId id="424" r:id="rId15"/>
    <p:sldId id="425" r:id="rId16"/>
    <p:sldId id="426" r:id="rId17"/>
    <p:sldId id="427" r:id="rId18"/>
    <p:sldId id="429" r:id="rId19"/>
    <p:sldId id="430" r:id="rId20"/>
    <p:sldId id="432" r:id="rId21"/>
    <p:sldId id="431" r:id="rId22"/>
    <p:sldId id="433" r:id="rId23"/>
    <p:sldId id="434" r:id="rId24"/>
    <p:sldId id="435" r:id="rId25"/>
    <p:sldId id="436" r:id="rId26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0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DF05-2C6A-884C-91CA-F167A1AA6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F631-6DC6-3B49-AF81-8047CD842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AC29-5E77-B94B-9CAB-2059A507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D9690-C7CF-234C-9263-9145675F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B444-0F3C-2349-9B36-1E050697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5045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ED6E-B112-EB49-A224-1277F212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5DCF-CCF0-0D49-BD55-627D3A73B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6686-159B-3745-B45E-8772E687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54E2-739C-5B43-A02D-B589CCD1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672C-68C8-B047-93AC-604C611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533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0F7D0-E4CF-3A49-ACAF-DA483728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8996F-846B-5F45-9AE1-853E8AF5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AD09-B120-464D-B85D-9A3B6B4D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0B5E-90D7-614C-8663-0BEB07FD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086A-D50B-414A-BE2F-12138F00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9342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B5CC21-39D3-2A46-A1B5-DE7F1FF41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3C2680-E380-494A-8BAC-8FC1910A35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7544D3-9FC4-4C46-A0D3-4E3062417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7E591-8EE3-F545-BD59-CE4731B1A99E}" type="slidenum">
              <a:rPr lang="en-GB" altLang="en-RO"/>
              <a:pPr/>
              <a:t>‹#›</a:t>
            </a:fld>
            <a:endParaRPr lang="en-GB" altLang="en-RO"/>
          </a:p>
        </p:txBody>
      </p:sp>
    </p:spTree>
    <p:extLst>
      <p:ext uri="{BB962C8B-B14F-4D97-AF65-F5344CB8AC3E}">
        <p14:creationId xmlns:p14="http://schemas.microsoft.com/office/powerpoint/2010/main" val="72362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D5D-5626-A64C-ACFC-D833EA62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D128-B42B-684C-B80C-07B588C8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E790-2FD6-5646-84D9-71070B85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8845-78CC-6748-BFFD-A4EC2519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75B6-8191-9741-896D-38BA3628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3002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D172-EEB8-2D40-903E-582C23E5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B796-C563-724D-9809-86CA4A49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6786-CAE4-9E4C-938A-0608221E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CDE8-387C-4140-B052-A5D66A2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D633-79F4-2943-9CE8-0D043CF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073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BC00-E350-CF43-8629-EAB5F8EB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EA86-4725-5A44-A1B3-A9861D10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A85EB-D783-E14C-B6C6-18E836972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0136-98CB-2B40-9F86-0A5345C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96E74-013B-D94A-A687-54E9888F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5F142-BAF5-5E4F-8978-6A553AEB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165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F6B7-0638-8E4B-82A6-7BAEDD35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3CA4-55EA-3D4C-A458-1E0E161F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6F93D-C9D5-C048-9049-8E4ADF6A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24E75-CC5C-5042-BF6F-AC41D91EA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FB327-664E-E84C-813C-61ACD2421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401FB-9084-634A-8C55-0FC7EDFE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79828-11BD-9F4F-82BF-642CB208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CF29E-4002-DC40-B430-23B62D31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88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75D3-8D41-D145-8184-BFE3C7A8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82E83-8BE4-704E-A1FF-8FA43F0F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D64F2-8A1D-1E4F-B445-84F2A0E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6F83C-EDC5-8947-B928-6D17F183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087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52410-F3D5-8145-97AD-251F80D9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27006-A55C-AE4F-9377-1848B910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4053C-7677-324F-83AB-BB5ECB2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5433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4505-85D2-7541-AFDB-2BC4A3B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45A6-A966-7540-89A7-9C758DF22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6506E-DAF3-714C-8FBA-9860DBB19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52882-4389-4A48-ADB5-15898AB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A02BB-528C-EB47-92F4-BC555E01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BC9FE-B270-0E43-9396-8AC9CEBB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774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DDEA-B099-024D-A865-8C55DEB8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92417-E975-3545-A42A-6FC1237FD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B7300-CEE3-1842-BB45-E2B8D043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D4C1B-57DB-2441-8703-8BD2EB22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94125-81BA-A446-9596-6A83BF67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382A-E996-4449-AA05-FBC692F8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4214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0B917-DBCC-B147-925A-5846FD5E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8DBE-12B8-D548-80EE-C67C442D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9B74-4F1B-634F-B995-6721F95EF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D335-093B-6B49-BE74-C9160762B29B}" type="datetimeFigureOut">
              <a:rPr lang="en-RO" smtClean="0"/>
              <a:t>16/02/2022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555B-D851-554F-9EB3-33B0B198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9275-76A6-574A-B42E-A815E43C9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49AB-E878-DF4F-B29E-378A7BAAB3B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8836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3E87-91AC-2A4B-A062-047DD02ED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Testing and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C9FB8-BE59-0B4D-ACE1-8B8F749BC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5961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8585-1161-1244-8284-72B93F6F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Structural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AF19-0986-874A-9E27-2DF5978E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program as a directed graph and select test values to cover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 (statements)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ranches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from a statement to another statement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 complex structures (sequences of statements, conditions, etc.)</a:t>
            </a:r>
          </a:p>
          <a:p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F611A1E-3710-774B-A4F2-97B3FFE51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</a:t>
            </a:r>
            <a:r>
              <a:rPr lang="en-GB" altLang="en-RO" sz="3200" dirty="0" err="1"/>
              <a:t>Implemantation</a:t>
            </a:r>
            <a:endParaRPr lang="en-US" altLang="en-RO" sz="3200" dirty="0"/>
          </a:p>
        </p:txBody>
      </p:sp>
      <p:graphicFrame>
        <p:nvGraphicFramePr>
          <p:cNvPr id="241667" name="Group 3">
            <a:extLst>
              <a:ext uri="{FF2B5EF4-FFF2-40B4-BE49-F238E27FC236}">
                <a16:creationId xmlns:a16="http://schemas.microsoft.com/office/drawing/2014/main" id="{17381FB1-0379-BB43-9EA6-1E105E64476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2" name="Line 12">
            <a:extLst>
              <a:ext uri="{FF2B5EF4-FFF2-40B4-BE49-F238E27FC236}">
                <a16:creationId xmlns:a16="http://schemas.microsoft.com/office/drawing/2014/main" id="{46DD0320-7C4A-5C43-A2FE-97C1352A9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024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4B7C12-9C10-CB45-8428-1D86F7E4B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3715" name="Group 3">
            <a:extLst>
              <a:ext uri="{FF2B5EF4-FFF2-40B4-BE49-F238E27FC236}">
                <a16:creationId xmlns:a16="http://schemas.microsoft.com/office/drawing/2014/main" id="{E0F424FA-C93D-C040-A4F0-FF4FEC2D2B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6" name="Line 12">
            <a:extLst>
              <a:ext uri="{FF2B5EF4-FFF2-40B4-BE49-F238E27FC236}">
                <a16:creationId xmlns:a16="http://schemas.microsoft.com/office/drawing/2014/main" id="{F6F41FF3-62EB-EF4C-B26E-A17EEC94E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7177" name="AutoShape 13">
            <a:extLst>
              <a:ext uri="{FF2B5EF4-FFF2-40B4-BE49-F238E27FC236}">
                <a16:creationId xmlns:a16="http://schemas.microsoft.com/office/drawing/2014/main" id="{B7F9CC3F-45C5-474E-9B5C-1DF71BB5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7178" name="Text Box 14">
            <a:extLst>
              <a:ext uri="{FF2B5EF4-FFF2-40B4-BE49-F238E27FC236}">
                <a16:creationId xmlns:a16="http://schemas.microsoft.com/office/drawing/2014/main" id="{D3EB9CB7-CB3F-2942-B1F7-4EFFB3D5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57621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0B584E-1628-B34D-AEA1-3F4C86CF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4739" name="Group 3">
            <a:extLst>
              <a:ext uri="{FF2B5EF4-FFF2-40B4-BE49-F238E27FC236}">
                <a16:creationId xmlns:a16="http://schemas.microsoft.com/office/drawing/2014/main" id="{0CFE9CC4-7594-6D47-A8AD-F467C875E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mx = a; x = b; y = c;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00" name="Line 12">
            <a:extLst>
              <a:ext uri="{FF2B5EF4-FFF2-40B4-BE49-F238E27FC236}">
                <a16:creationId xmlns:a16="http://schemas.microsoft.com/office/drawing/2014/main" id="{C59A35D4-26F6-0946-8793-43D4269E5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8201" name="AutoShape 13">
            <a:extLst>
              <a:ext uri="{FF2B5EF4-FFF2-40B4-BE49-F238E27FC236}">
                <a16:creationId xmlns:a16="http://schemas.microsoft.com/office/drawing/2014/main" id="{DA8C22B0-382B-2145-8E37-5FEAADC0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8202" name="Text Box 14">
            <a:extLst>
              <a:ext uri="{FF2B5EF4-FFF2-40B4-BE49-F238E27FC236}">
                <a16:creationId xmlns:a16="http://schemas.microsoft.com/office/drawing/2014/main" id="{9A8097D4-4D99-2047-8F02-FF0FDA0C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296544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F9D7729-FAFD-5C44-906A-8BC3BCA3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5763" name="Group 3">
            <a:extLst>
              <a:ext uri="{FF2B5EF4-FFF2-40B4-BE49-F238E27FC236}">
                <a16:creationId xmlns:a16="http://schemas.microsoft.com/office/drawing/2014/main" id="{3B2BDCB5-55EC-A44E-A114-925B2E332E5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(mx &lt; c)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{y = mx; mx = c;}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24" name="Line 12">
            <a:extLst>
              <a:ext uri="{FF2B5EF4-FFF2-40B4-BE49-F238E27FC236}">
                <a16:creationId xmlns:a16="http://schemas.microsoft.com/office/drawing/2014/main" id="{241117E0-3CDA-7E4B-928C-6973FF231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9225" name="AutoShape 13">
            <a:extLst>
              <a:ext uri="{FF2B5EF4-FFF2-40B4-BE49-F238E27FC236}">
                <a16:creationId xmlns:a16="http://schemas.microsoft.com/office/drawing/2014/main" id="{946EF4FD-A3E4-5940-9E27-FB64E296C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9226" name="Text Box 14">
            <a:extLst>
              <a:ext uri="{FF2B5EF4-FFF2-40B4-BE49-F238E27FC236}">
                <a16:creationId xmlns:a16="http://schemas.microsoft.com/office/drawing/2014/main" id="{C9FE9BA7-0EB6-BB4C-ADF1-8F5B8A908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250409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1DB3426-80C6-424F-85EA-9FE21701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5F205287-6E73-D74F-9643-3D6B189C8D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(mx &gt;= x + y)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{return 4; // impossible}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48" name="Line 12">
            <a:extLst>
              <a:ext uri="{FF2B5EF4-FFF2-40B4-BE49-F238E27FC236}">
                <a16:creationId xmlns:a16="http://schemas.microsoft.com/office/drawing/2014/main" id="{05DB70B8-7E54-2A44-9CF7-E84420693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0249" name="AutoShape 13">
            <a:extLst>
              <a:ext uri="{FF2B5EF4-FFF2-40B4-BE49-F238E27FC236}">
                <a16:creationId xmlns:a16="http://schemas.microsoft.com/office/drawing/2014/main" id="{7FDB19A8-D66D-4945-AC8B-353BDD79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0250" name="Text Box 14">
            <a:extLst>
              <a:ext uri="{FF2B5EF4-FFF2-40B4-BE49-F238E27FC236}">
                <a16:creationId xmlns:a16="http://schemas.microsoft.com/office/drawing/2014/main" id="{A343748E-D57C-7846-87FA-5004BE66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0961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57F3A96-3118-6A48-8C9E-7ACF7732F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7811" name="Group 3">
            <a:extLst>
              <a:ext uri="{FF2B5EF4-FFF2-40B4-BE49-F238E27FC236}">
                <a16:creationId xmlns:a16="http://schemas.microsoft.com/office/drawing/2014/main" id="{6A29D148-152E-2544-B834-C2193C2291A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== b &amp;&amp; b == c)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{return 1; // equilateral}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72" name="Line 12">
            <a:extLst>
              <a:ext uri="{FF2B5EF4-FFF2-40B4-BE49-F238E27FC236}">
                <a16:creationId xmlns:a16="http://schemas.microsoft.com/office/drawing/2014/main" id="{97C088AE-FB25-D948-B3C7-F785121AA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1273" name="AutoShape 13">
            <a:extLst>
              <a:ext uri="{FF2B5EF4-FFF2-40B4-BE49-F238E27FC236}">
                <a16:creationId xmlns:a16="http://schemas.microsoft.com/office/drawing/2014/main" id="{D48E4F44-D9FD-864B-84A9-1765861E8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1274" name="Text Box 14">
            <a:extLst>
              <a:ext uri="{FF2B5EF4-FFF2-40B4-BE49-F238E27FC236}">
                <a16:creationId xmlns:a16="http://schemas.microsoft.com/office/drawing/2014/main" id="{2EF8E6FD-E7C6-BD4C-B259-502B81FE9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6954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AA6E17-6C3D-0944-83ED-AFD89139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8835" name="Group 3">
            <a:extLst>
              <a:ext uri="{FF2B5EF4-FFF2-40B4-BE49-F238E27FC236}">
                <a16:creationId xmlns:a16="http://schemas.microsoft.com/office/drawing/2014/main" id="{2DB28F11-8DD3-E84C-929F-CB9A87B318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6" name="Line 12">
            <a:extLst>
              <a:ext uri="{FF2B5EF4-FFF2-40B4-BE49-F238E27FC236}">
                <a16:creationId xmlns:a16="http://schemas.microsoft.com/office/drawing/2014/main" id="{1DD99F75-0584-C547-AA42-DA3734C3A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2297" name="AutoShape 13">
            <a:extLst>
              <a:ext uri="{FF2B5EF4-FFF2-40B4-BE49-F238E27FC236}">
                <a16:creationId xmlns:a16="http://schemas.microsoft.com/office/drawing/2014/main" id="{970D40AA-6243-1447-B25E-C3312E5A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2298" name="Text Box 14">
            <a:extLst>
              <a:ext uri="{FF2B5EF4-FFF2-40B4-BE49-F238E27FC236}">
                <a16:creationId xmlns:a16="http://schemas.microsoft.com/office/drawing/2014/main" id="{1025E606-BEAF-A945-8FCE-F8CA5B3C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93196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786-0963-E844-9240-D5846AFD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 value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462F-7108-B24E-87AD-726F75A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Structural testing: paths through the program (directed graph) are selected</a:t>
            </a:r>
          </a:p>
          <a:p>
            <a:r>
              <a:rPr lang="en-RO" dirty="0"/>
              <a:t>How to select actual test values to exercise these paths?</a:t>
            </a:r>
          </a:p>
          <a:p>
            <a:r>
              <a:rPr lang="en-RO" dirty="0"/>
              <a:t>Constraint satisfaction problem</a:t>
            </a:r>
          </a:p>
          <a:p>
            <a:r>
              <a:rPr lang="en-RO" dirty="0"/>
              <a:t>When the system of constraints is complex: Search Based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341724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FF9-8E4E-D145-BDD9-AE123A5E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 testing (mutation analysis)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6EDD-3439-5642-8CD8-F1586615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Primarily a method of assessing the quality of the (already generated) test data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Method of </a:t>
            </a:r>
            <a:r>
              <a:rPr lang="en-US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structural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software testing, which involves modifying program's source code in small ways. </a:t>
            </a: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The modified source code is called a </a:t>
            </a:r>
            <a:r>
              <a:rPr lang="en-GB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mutant.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Various mutation “operators” (ways of introducing errors into the correct code) have been defined and implemented.</a:t>
            </a:r>
          </a:p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GB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traditional mutants</a:t>
            </a:r>
          </a:p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 mutants for specialized programming environments, e.g. object-oriented languages (</a:t>
            </a:r>
            <a:r>
              <a:rPr lang="en-US" sz="2000" dirty="0" err="1">
                <a:latin typeface="Times New Roman" pitchFamily="18" charset="0"/>
              </a:rPr>
              <a:t>MuJava</a:t>
            </a:r>
            <a:r>
              <a:rPr lang="en-US" sz="2000" dirty="0">
                <a:latin typeface="Times New Roman" pitchFamily="18" charset="0"/>
              </a:rPr>
              <a:t>).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290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786-0963-E844-9240-D5846AFD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462F-7108-B24E-87AD-726F75A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testing refers to the process of executing an application or program with the intent of detecting potential software bugs. </a:t>
            </a:r>
          </a:p>
          <a:p>
            <a:r>
              <a:rPr lang="en-GB" dirty="0"/>
              <a:t>It also has the objective of helping the developers to find out whether the software is working according to the intended purpose. </a:t>
            </a:r>
          </a:p>
          <a:p>
            <a:r>
              <a:rPr lang="en-GB" dirty="0"/>
              <a:t>During the testing process, the end user’s area of application will be considered and the software will be subjected to a series of tests to ensure it satisfies the needs of the end users.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89401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C2D2503-EA04-AB42-A2ED-40705A8AA0F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GB" altLang="en-RO" sz="3200" dirty="0">
                <a:solidFill>
                  <a:schemeClr val="accent2"/>
                </a:solidFill>
              </a:rPr>
              <a:t>Mutant construction</a:t>
            </a:r>
            <a:endParaRPr lang="en-US" altLang="en-RO" sz="3200" dirty="0">
              <a:solidFill>
                <a:schemeClr val="accent2"/>
              </a:solidFill>
            </a:endParaRPr>
          </a:p>
        </p:txBody>
      </p:sp>
      <p:graphicFrame>
        <p:nvGraphicFramePr>
          <p:cNvPr id="251999" name="Group 95">
            <a:extLst>
              <a:ext uri="{FF2B5EF4-FFF2-40B4-BE49-F238E27FC236}">
                <a16:creationId xmlns:a16="http://schemas.microsoft.com/office/drawing/2014/main" id="{B524183C-ED4C-BE42-8170-815742A5208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209801" y="1773238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Original program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&amp;&amp;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997" name="Group 93">
            <a:extLst>
              <a:ext uri="{FF2B5EF4-FFF2-40B4-BE49-F238E27FC236}">
                <a16:creationId xmlns:a16="http://schemas.microsoft.com/office/drawing/2014/main" id="{1859A1A2-ADDA-044D-B6C2-CD9625DB4D6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172201" y="1773238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||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998" name="Group 94">
            <a:extLst>
              <a:ext uri="{FF2B5EF4-FFF2-40B4-BE49-F238E27FC236}">
                <a16:creationId xmlns:a16="http://schemas.microsoft.com/office/drawing/2014/main" id="{9C8BE637-7E56-004F-A1B9-D79E7C4E19C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209801" y="4486275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&amp;&amp;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8" name="Line 12">
            <a:extLst>
              <a:ext uri="{FF2B5EF4-FFF2-40B4-BE49-F238E27FC236}">
                <a16:creationId xmlns:a16="http://schemas.microsoft.com/office/drawing/2014/main" id="{F8B2D4B6-D9E4-7845-B9E2-1222A91C2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graphicFrame>
        <p:nvGraphicFramePr>
          <p:cNvPr id="252000" name="Group 96">
            <a:extLst>
              <a:ext uri="{FF2B5EF4-FFF2-40B4-BE49-F238E27FC236}">
                <a16:creationId xmlns:a16="http://schemas.microsoft.com/office/drawing/2014/main" id="{1CF883B4-29F3-F84A-9A6C-898096B8104B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1" y="4437063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||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5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070E-D207-5440-9E10-6589ABB9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Quality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C9EA-F58E-EB43-924F-BD93A457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If the test suite is able to detect the change (i.e. one of the tests fails), then the mutant is said to be </a:t>
            </a:r>
            <a:r>
              <a:rPr lang="en-US" i="1" dirty="0">
                <a:latin typeface="Times New Roman" pitchFamily="18" charset="0"/>
                <a:ea typeface="Times New Roman" pitchFamily="18" charset="0"/>
                <a:cs typeface="Arial" charset="0"/>
              </a:rPr>
              <a:t>killed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Mutation score: MS = D/(L+D)</a:t>
            </a:r>
          </a:p>
          <a:p>
            <a:pPr lvl="1"/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D – dead mutants</a:t>
            </a:r>
          </a:p>
          <a:p>
            <a:pPr lvl="1"/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L – live mutants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Main problem: equivalent mutants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Equivalent mutants – functionally equivalent to the original program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Equivalent mutant detection – manual, very complex, task</a:t>
            </a:r>
          </a:p>
          <a:p>
            <a:endParaRPr lang="en-GB" dirty="0"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67048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C204-5183-724F-89E0-345ECEDC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Model 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3016-7E1A-2046-B980-0FF052C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Tipically state-transition models are used (FSM, EFSM, Sttecharts)</a:t>
            </a:r>
          </a:p>
          <a:p>
            <a:r>
              <a:rPr lang="en-GB" dirty="0"/>
              <a:t>T</a:t>
            </a:r>
            <a:r>
              <a:rPr lang="en-RO" dirty="0"/>
              <a:t>est generation can be automated</a:t>
            </a:r>
          </a:p>
          <a:p>
            <a:r>
              <a:rPr lang="en-RO" dirty="0"/>
              <a:t>Various coverage criteria are used</a:t>
            </a:r>
          </a:p>
          <a:p>
            <a:r>
              <a:rPr lang="en-RO" dirty="0"/>
              <a:t>More powerful FSM based methods (e.g. W-method) can even guarantee some kind of fault detection</a:t>
            </a:r>
          </a:p>
        </p:txBody>
      </p:sp>
    </p:spTree>
    <p:extLst>
      <p:ext uri="{BB962C8B-B14F-4D97-AF65-F5344CB8AC3E}">
        <p14:creationId xmlns:p14="http://schemas.microsoft.com/office/powerpoint/2010/main" val="214444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F92D-D140-DF4C-9A89-C7C13C36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Search Based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4BCD-8CBC-7E40-B5F5-4C2BC4F6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use of a meta-heuristic optimizing search technique to automate a testing task, e.g. the automatic generation of test data. </a:t>
            </a:r>
          </a:p>
          <a:p>
            <a:r>
              <a:rPr lang="en-GB" dirty="0"/>
              <a:t>Used when the search space is very large and the problem to be solved is complex.</a:t>
            </a:r>
          </a:p>
          <a:p>
            <a:r>
              <a:rPr lang="en-GB" dirty="0"/>
              <a:t>Optimizing search technique:</a:t>
            </a:r>
          </a:p>
          <a:p>
            <a:r>
              <a:rPr lang="en-GB" dirty="0"/>
              <a:t>Local, e.g. hill-climbing, simulated annealing</a:t>
            </a:r>
          </a:p>
          <a:p>
            <a:r>
              <a:rPr lang="en-GB" dirty="0"/>
              <a:t>Global, e.g. genetic algorithms</a:t>
            </a:r>
          </a:p>
          <a:p>
            <a:r>
              <a:rPr lang="en-GB" dirty="0"/>
              <a:t>Key to the optimization process is a problem-specific fitness function - guides the search to good solutions within a practical time limit. 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6749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5CFC-6F23-E246-B556-772E4930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D26-3F51-C747-8BE9-5216A982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checking whether a design satisfies some requirements (properties).</a:t>
            </a:r>
          </a:p>
          <a:p>
            <a:r>
              <a:rPr lang="en-GB" dirty="0"/>
              <a:t>Hoare logic</a:t>
            </a:r>
          </a:p>
          <a:p>
            <a:r>
              <a:rPr lang="en-GB" dirty="0"/>
              <a:t>Refinement-based</a:t>
            </a:r>
          </a:p>
          <a:p>
            <a:r>
              <a:rPr lang="en-GB" dirty="0"/>
              <a:t>Model checking - checks whether a finite-state model of a system meets a given specification (typically LT or CTL formulae).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82124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5237-E281-8243-978F-0258BD24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28B-807D-4841-88EE-1177257F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Individual project: basic, widely used, testing strategies: black-box, white-box, implementation using JUnit</a:t>
            </a:r>
            <a:r>
              <a:rPr lang="en-RO"/>
              <a:t>, mutation </a:t>
            </a:r>
            <a:r>
              <a:rPr lang="en-RO" dirty="0"/>
              <a:t>testing</a:t>
            </a:r>
          </a:p>
          <a:p>
            <a:r>
              <a:rPr lang="en-RO" dirty="0"/>
              <a:t>Team projects:</a:t>
            </a:r>
          </a:p>
          <a:p>
            <a:pPr lvl="1"/>
            <a:r>
              <a:rPr lang="en-RO" dirty="0"/>
              <a:t>FSM theoretic</a:t>
            </a:r>
          </a:p>
          <a:p>
            <a:pPr lvl="1"/>
            <a:r>
              <a:rPr lang="en-RO" dirty="0"/>
              <a:t>Model Based Testing tools</a:t>
            </a:r>
          </a:p>
          <a:p>
            <a:pPr lvl="1"/>
            <a:r>
              <a:rPr lang="en-RO" dirty="0"/>
              <a:t>Search Based Software Testing</a:t>
            </a:r>
          </a:p>
          <a:p>
            <a:pPr lvl="1"/>
            <a:r>
              <a:rPr lang="en-RO" dirty="0"/>
              <a:t>Formal Modelling and Verification through Event-B and Rodin</a:t>
            </a:r>
          </a:p>
          <a:p>
            <a:pPr lvl="1"/>
            <a:r>
              <a:rPr lang="en-RO" dirty="0"/>
              <a:t>Model Checking – NuSMV, LTL, CTL</a:t>
            </a:r>
          </a:p>
        </p:txBody>
      </p:sp>
    </p:spTree>
    <p:extLst>
      <p:ext uri="{BB962C8B-B14F-4D97-AF65-F5344CB8AC3E}">
        <p14:creationId xmlns:p14="http://schemas.microsoft.com/office/powerpoint/2010/main" val="420986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319-5FDA-5549-9AF7-6C817FB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B305-B21D-5C40-AD5F-166CDE58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mathematically checking that the behaviour of a system, described using a formal model, satisfies a given property, also described using a formal model.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19659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5373-6232-6C4D-8B63-DFA7E740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Testing vs. 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AAF3-AA6E-9B4A-9F24-A74F7B85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Dijkstra: “Program testing can be used to show the presence of bugs, but never to show their absence!”</a:t>
            </a:r>
          </a:p>
          <a:p>
            <a:r>
              <a:rPr lang="en-GB" dirty="0"/>
              <a:t>However, testing does not require a formal specification (model).</a:t>
            </a:r>
          </a:p>
          <a:p>
            <a:r>
              <a:rPr lang="en-GB" dirty="0"/>
              <a:t>Formal verification – used in particular for safety critical systems</a:t>
            </a:r>
          </a:p>
          <a:p>
            <a:r>
              <a:rPr lang="en-GB" dirty="0"/>
              <a:t>When a model exists =&gt; Model Based Testing</a:t>
            </a:r>
          </a:p>
          <a:p>
            <a:r>
              <a:rPr lang="en-GB" dirty="0"/>
              <a:t>Model Based Testing =&gt; Test automation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205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6A4E-44C8-2441-8633-F08930C6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techniques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3BBC-8DCC-7149-B7D6-F905C715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testing </a:t>
            </a:r>
          </a:p>
          <a:p>
            <a:r>
              <a:rPr lang="en-GB" dirty="0"/>
              <a:t>Integration testing</a:t>
            </a:r>
          </a:p>
          <a:p>
            <a:r>
              <a:rPr lang="en-GB" dirty="0"/>
              <a:t>System testing</a:t>
            </a:r>
          </a:p>
          <a:p>
            <a:r>
              <a:rPr lang="en-GB" dirty="0"/>
              <a:t>Acceptance testing.</a:t>
            </a:r>
          </a:p>
          <a:p>
            <a:r>
              <a:rPr lang="en-GB" dirty="0"/>
              <a:t>Manual testing vs. automated testing.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16130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972A-50FC-9443-877C-841ACED9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CC00-EACA-C345-B989-FE64EC20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Exhaustive testing is usually not possible</a:t>
            </a:r>
          </a:p>
          <a:p>
            <a:r>
              <a:rPr lang="en-GB" dirty="0"/>
              <a:t>Test generation is a (the) major part of software testing</a:t>
            </a:r>
          </a:p>
          <a:p>
            <a:r>
              <a:rPr lang="en-GB" dirty="0"/>
              <a:t>Test cases: scenarios to be checked</a:t>
            </a:r>
          </a:p>
          <a:p>
            <a:r>
              <a:rPr lang="en-GB" dirty="0"/>
              <a:t>Test data (suites): actual values used in testing</a:t>
            </a:r>
          </a:p>
          <a:p>
            <a:r>
              <a:rPr lang="en-GB" dirty="0"/>
              <a:t>Test generation: difficult problem</a:t>
            </a:r>
          </a:p>
          <a:p>
            <a:r>
              <a:rPr lang="en-GB" dirty="0"/>
              <a:t>Automated test execution is relatively easy</a:t>
            </a:r>
          </a:p>
          <a:p>
            <a:r>
              <a:rPr lang="en-GB" dirty="0"/>
              <a:t>Automated test generation is much more complicated</a:t>
            </a:r>
          </a:p>
          <a:p>
            <a:r>
              <a:rPr lang="en-GB" dirty="0"/>
              <a:t>The existence of a formal model helps a great deal</a:t>
            </a:r>
          </a:p>
          <a:p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03340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BB5A-6702-4043-AB23-D508443B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Main Test Generation Strategies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1634-CE38-EF4D-88DD-3755171F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White box </a:t>
            </a:r>
            <a:r>
              <a:rPr lang="en-GB" dirty="0"/>
              <a:t>(</a:t>
            </a:r>
            <a:r>
              <a:rPr lang="en-GB" b="1" dirty="0"/>
              <a:t>structural</a:t>
            </a:r>
            <a:r>
              <a:rPr lang="en-GB" dirty="0"/>
              <a:t>): test values are derived from the implementation (code). </a:t>
            </a:r>
          </a:p>
          <a:p>
            <a:r>
              <a:rPr lang="en-GB" b="1" dirty="0"/>
              <a:t>Black box</a:t>
            </a:r>
            <a:r>
              <a:rPr lang="en-GB" dirty="0"/>
              <a:t> (</a:t>
            </a:r>
            <a:r>
              <a:rPr lang="en-GB" b="1" dirty="0"/>
              <a:t>functional</a:t>
            </a:r>
            <a:r>
              <a:rPr lang="en-GB" dirty="0"/>
              <a:t>): test values are derived from requirements (specification)</a:t>
            </a:r>
          </a:p>
          <a:p>
            <a:r>
              <a:rPr lang="en-GB" dirty="0"/>
              <a:t>Grey box strategies </a:t>
            </a:r>
            <a:r>
              <a:rPr lang="en-GB"/>
              <a:t>also exist.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30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42DC-7815-4947-ABAB-52FE162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The Triangle Program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F3C5-2A8B-5046-90CC-FD7B7EB5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latin typeface="Times New Roman" pitchFamily="18" charset="0"/>
              </a:rPr>
              <a:t>The aim</a:t>
            </a:r>
            <a:r>
              <a:rPr lang="en-GB" dirty="0">
                <a:latin typeface="Times New Roman" pitchFamily="18" charset="0"/>
              </a:rPr>
              <a:t> of this program is to classify triangles. The program accepts three positive integers as lengths of the sides of a triangle. The program classifies the triangle into one of the following groups: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Equilateral:</a:t>
            </a:r>
            <a:r>
              <a:rPr lang="en-GB" dirty="0">
                <a:latin typeface="Times New Roman" pitchFamily="18" charset="0"/>
              </a:rPr>
              <a:t> all the sides have equal lengths (return 1)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Isosceles:</a:t>
            </a:r>
            <a:r>
              <a:rPr lang="en-GB" dirty="0">
                <a:latin typeface="Times New Roman" pitchFamily="18" charset="0"/>
              </a:rPr>
              <a:t> two sides have equal length, but not all three (return 2)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Scalene:</a:t>
            </a:r>
            <a:r>
              <a:rPr lang="en-GB" dirty="0">
                <a:latin typeface="Times New Roman" pitchFamily="18" charset="0"/>
              </a:rPr>
              <a:t> all the lengths are unequal (return 3)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Impossible:</a:t>
            </a:r>
            <a:r>
              <a:rPr lang="en-GB" dirty="0">
                <a:latin typeface="Times New Roman" pitchFamily="18" charset="0"/>
              </a:rPr>
              <a:t> the three lengths cannot be used to form a triangle, or form only a flat line (return 4)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GB" dirty="0">
              <a:latin typeface="Times New Roman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</a:rPr>
              <a:t>Adapted from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</a:rPr>
              <a:t>http://</a:t>
            </a:r>
            <a:r>
              <a:rPr lang="en-GB" dirty="0" err="1">
                <a:latin typeface="Times New Roman" pitchFamily="18" charset="0"/>
              </a:rPr>
              <a:t>www.cs.bris.ac.uk</a:t>
            </a:r>
            <a:r>
              <a:rPr lang="en-GB" dirty="0">
                <a:latin typeface="Times New Roman" pitchFamily="18" charset="0"/>
              </a:rPr>
              <a:t>/Teaching/Resources/COMS12100/reports/</a:t>
            </a:r>
            <a:r>
              <a:rPr lang="en-GB" dirty="0" err="1">
                <a:latin typeface="Times New Roman" pitchFamily="18" charset="0"/>
              </a:rPr>
              <a:t>triangle.html</a:t>
            </a:r>
            <a:r>
              <a:rPr lang="en-GB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  <a:ea typeface="Times New Roman" pitchFamily="18" charset="0"/>
                <a:cs typeface="Arial" charset="0"/>
              </a:rPr>
              <a:t>(appears in Myers’ book)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8050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DD94-CAD3-484B-87A0-DB8C34AF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Testing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4070-6AE8-774B-B3DF-CB4F9CF0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Divide the domain into equivalence classes and choose at least one value for each equivalence class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In the case of the triangle classification problem, the choice of classes is straightforward:</a:t>
            </a:r>
            <a:endParaRPr lang="en-GB" dirty="0">
              <a:latin typeface="Times New Roman" pitchFamily="18" charset="0"/>
            </a:endParaRP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Equilateral:</a:t>
            </a:r>
            <a:r>
              <a:rPr lang="en-GB" dirty="0">
                <a:latin typeface="Times New Roman" pitchFamily="18" charset="0"/>
              </a:rPr>
              <a:t> all the sides have equal lengths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Isosceles:</a:t>
            </a:r>
            <a:r>
              <a:rPr lang="en-GB" dirty="0">
                <a:latin typeface="Times New Roman" pitchFamily="18" charset="0"/>
              </a:rPr>
              <a:t> two sides have equal length, but not all three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Scalene:</a:t>
            </a:r>
            <a:r>
              <a:rPr lang="en-GB" dirty="0">
                <a:latin typeface="Times New Roman" pitchFamily="18" charset="0"/>
              </a:rPr>
              <a:t> all the lengths are unequal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Impossible:</a:t>
            </a:r>
            <a:r>
              <a:rPr lang="en-GB" dirty="0">
                <a:latin typeface="Times New Roman" pitchFamily="18" charset="0"/>
              </a:rPr>
              <a:t> the three lengths cannot be used to form a triangle, or form only a flat line </a:t>
            </a:r>
          </a:p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dirty="0">
                <a:latin typeface="Times New Roman" pitchFamily="18" charset="0"/>
              </a:rPr>
              <a:t>Boundary value analysis: choose the values near the boundaries (errors tend to lurk near boundaries)</a:t>
            </a:r>
            <a:endParaRPr lang="en-GB" dirty="0"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9714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21F799B34C34D9933ADDBB79858AF" ma:contentTypeVersion="3" ma:contentTypeDescription="Create a new document." ma:contentTypeScope="" ma:versionID="565611d0f06244aeb4310d9458005885">
  <xsd:schema xmlns:xsd="http://www.w3.org/2001/XMLSchema" xmlns:xs="http://www.w3.org/2001/XMLSchema" xmlns:p="http://schemas.microsoft.com/office/2006/metadata/properties" xmlns:ns2="fa43966c-1a07-4d35-a1db-bbba2fc31211" targetNamespace="http://schemas.microsoft.com/office/2006/metadata/properties" ma:root="true" ma:fieldsID="0a3b0941b80155bc6c0b3f46a31866a6" ns2:_="">
    <xsd:import namespace="fa43966c-1a07-4d35-a1db-bbba2fc312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3966c-1a07-4d35-a1db-bbba2fc31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AFA1AF-75D2-436C-B05B-9CF670CCCBE7}"/>
</file>

<file path=customXml/itemProps2.xml><?xml version="1.0" encoding="utf-8"?>
<ds:datastoreItem xmlns:ds="http://schemas.openxmlformats.org/officeDocument/2006/customXml" ds:itemID="{2D3047F5-FF2B-4C1D-AD53-6F8C56301D3A}"/>
</file>

<file path=customXml/itemProps3.xml><?xml version="1.0" encoding="utf-8"?>
<ds:datastoreItem xmlns:ds="http://schemas.openxmlformats.org/officeDocument/2006/customXml" ds:itemID="{7F05D0D1-4D4D-465C-B4E2-A245BBF99D24}"/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2120</Words>
  <Application>Microsoft Macintosh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Office Theme</vt:lpstr>
      <vt:lpstr>Testing and Verification</vt:lpstr>
      <vt:lpstr>Software Testing</vt:lpstr>
      <vt:lpstr>Formal Verification</vt:lpstr>
      <vt:lpstr>Testing vs. Formal Verification</vt:lpstr>
      <vt:lpstr>Testing techniques</vt:lpstr>
      <vt:lpstr>Test generation</vt:lpstr>
      <vt:lpstr>Main Test Generation Strategies in Practice</vt:lpstr>
      <vt:lpstr>Example: The Triangle Program</vt:lpstr>
      <vt:lpstr>Functional Testing</vt:lpstr>
      <vt:lpstr>Structural testing</vt:lpstr>
      <vt:lpstr>Java Implemantation</vt:lpstr>
      <vt:lpstr>Java Implementation</vt:lpstr>
      <vt:lpstr>Java Implementation</vt:lpstr>
      <vt:lpstr>Java Implementation</vt:lpstr>
      <vt:lpstr>Java Implementation</vt:lpstr>
      <vt:lpstr>Java Implementation</vt:lpstr>
      <vt:lpstr>Java Implementation</vt:lpstr>
      <vt:lpstr>Test value selection</vt:lpstr>
      <vt:lpstr>Mutation testing (mutation analysis)</vt:lpstr>
      <vt:lpstr>Mutant construction</vt:lpstr>
      <vt:lpstr>Quality of tests</vt:lpstr>
      <vt:lpstr>Model Based Testing</vt:lpstr>
      <vt:lpstr>Search Based Software Testing</vt:lpstr>
      <vt:lpstr>Formal verification</vt:lpstr>
      <vt:lpstr>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Verification</dc:title>
  <dc:creator>Florentin Ipate</dc:creator>
  <cp:lastModifiedBy>Florentin Ipate</cp:lastModifiedBy>
  <cp:revision>23</cp:revision>
  <dcterms:created xsi:type="dcterms:W3CDTF">2021-02-15T12:11:38Z</dcterms:created>
  <dcterms:modified xsi:type="dcterms:W3CDTF">2022-02-16T18:56:25Z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0x010100DC821F799B34C34D9933ADDBB79858AF</vt:lpwstr>
  </property>
</Properties>
</file>