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4" r:id="rId4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2"/>
    <p:restoredTop sz="92868"/>
  </p:normalViewPr>
  <p:slideViewPr>
    <p:cSldViewPr snapToGrid="0" snapToObjects="1">
      <p:cViewPr varScale="1">
        <p:scale>
          <a:sx n="103" d="100"/>
          <a:sy n="103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B956-A766-A446-8458-B9C5F3808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2D344-1EA9-EE49-8A27-0538BE0D6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B076-E1A9-E848-B48D-7BD05008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289-C9D2-F04E-B3DC-AF10DDF3B1BB}" type="datetimeFigureOut">
              <a:rPr lang="ro-RO" smtClean="0"/>
              <a:t>04.03.2021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44CF-A539-6343-834C-9DAF676A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0D84-FF5B-354E-A542-AA6417DF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1C6-D553-8240-B2B4-162D3B4571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348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35A6-E0FB-2B46-987A-B77A3051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C3DE9-5336-F040-9B52-49408F8E5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DF6A-AA8F-6C48-8CE0-03219DB8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289-C9D2-F04E-B3DC-AF10DDF3B1BB}" type="datetimeFigureOut">
              <a:rPr lang="ro-RO" smtClean="0"/>
              <a:t>04.03.2021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6401-6A13-8C4B-8431-756AF7DD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BABBC-3DC4-CD40-A1D8-BB90D81E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1C6-D553-8240-B2B4-162D3B4571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909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F38BF-A52A-644F-B8BB-88F0DC798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409CF-C034-E94B-BCB8-722AFF951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36313-A247-4F4C-B00D-9022259A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289-C9D2-F04E-B3DC-AF10DDF3B1BB}" type="datetimeFigureOut">
              <a:rPr lang="ro-RO" smtClean="0"/>
              <a:t>04.03.2021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7173-A982-0641-A120-BCB1C6A7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A778-CE14-3C48-B423-8DE86965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1C6-D553-8240-B2B4-162D3B4571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651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D261-44FB-144C-B5E9-21640A9C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2E55-1A5E-3448-817A-52021752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BBF2C-36D8-4744-8666-3DDCDCD8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289-C9D2-F04E-B3DC-AF10DDF3B1BB}" type="datetimeFigureOut">
              <a:rPr lang="ro-RO" smtClean="0"/>
              <a:t>04.03.2021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A5D5-AB0B-2546-AE2B-48D7B8F6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7083C-BA5E-594E-91CD-2B510AD9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1C6-D553-8240-B2B4-162D3B4571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776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2A81-051E-A745-9102-A391292A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B4E2-2AA1-D04C-A5B6-E719944B1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79B2-456D-674D-A984-EC470134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289-C9D2-F04E-B3DC-AF10DDF3B1BB}" type="datetimeFigureOut">
              <a:rPr lang="ro-RO" smtClean="0"/>
              <a:t>04.03.2021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E096B-88EB-FF43-A6C7-7B567E66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26B4-997D-DA4C-AE69-09FB9D86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1C6-D553-8240-B2B4-162D3B4571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365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1DF4-A520-C34A-A20C-70868C37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8FB4-D36D-2F4F-8A74-E049C1ED0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926D8-5446-6642-A0FD-0619467D6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A510E-6EE4-EC4F-8535-1309E4A4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289-C9D2-F04E-B3DC-AF10DDF3B1BB}" type="datetimeFigureOut">
              <a:rPr lang="ro-RO" smtClean="0"/>
              <a:t>04.03.2021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76393-5174-CA4D-A8C7-C63C49A7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768DA-6197-4449-B84D-DA1A76D6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1C6-D553-8240-B2B4-162D3B4571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3823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0A62-70BC-1A40-85E4-8D4FC57F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4B1D0-B6F1-2847-92BD-CCD51832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89D50-E71E-9545-95F6-3A275E599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1A6CB-FAFA-4A4E-864F-6947F402F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41F85-8BFE-394E-9E3B-EBDF818BE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4C015-C430-5C40-A861-C73F2C46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289-C9D2-F04E-B3DC-AF10DDF3B1BB}" type="datetimeFigureOut">
              <a:rPr lang="ro-RO" smtClean="0"/>
              <a:t>04.03.2021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4C181-ADE7-5D4B-8128-32AB6576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D4C1A-9B8C-C144-93F2-AB4CB8CE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1C6-D553-8240-B2B4-162D3B4571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026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3434-4113-8445-AFDC-E3EFBD24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D0093-8488-7143-88D2-E336380E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289-C9D2-F04E-B3DC-AF10DDF3B1BB}" type="datetimeFigureOut">
              <a:rPr lang="ro-RO" smtClean="0"/>
              <a:t>04.03.2021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56C98-B97A-EC4F-9D22-94222246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11D9D-37FC-744B-8E0D-8448555F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1C6-D553-8240-B2B4-162D3B4571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212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C86D9-17AD-7149-B322-A43D53EB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289-C9D2-F04E-B3DC-AF10DDF3B1BB}" type="datetimeFigureOut">
              <a:rPr lang="ro-RO" smtClean="0"/>
              <a:t>04.03.2021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D8839-FD1A-9A4D-A9BA-9D292466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A6C02-F8BC-764B-B9FD-C8CCAAC5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1C6-D553-8240-B2B4-162D3B4571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423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20CB-5E5C-8849-A3F8-C70F6B0B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EF93-D69B-DC4C-9B97-5118D7E1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85762-2FB6-734B-8102-A65629C4D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7A9A8-59EE-6248-9EF4-C8CB38FF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289-C9D2-F04E-B3DC-AF10DDF3B1BB}" type="datetimeFigureOut">
              <a:rPr lang="ro-RO" smtClean="0"/>
              <a:t>04.03.2021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ACC6-4E39-C147-B3B9-AD81B71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A65D3-32C1-4F4C-ADF6-6BD56228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1C6-D553-8240-B2B4-162D3B4571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205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0E26-144A-0744-96E3-2BBABE95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46A9C-6FCB-6A44-A473-483634D04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C84A0-8792-BA42-961E-05A8C2A5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9C55E-6B99-7F48-826B-7ABC93C5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289-C9D2-F04E-B3DC-AF10DDF3B1BB}" type="datetimeFigureOut">
              <a:rPr lang="ro-RO" smtClean="0"/>
              <a:t>04.03.2021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AFBDB-F0A6-C34A-99EF-AEBE1227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D3374-2644-F54C-87DC-B3312C8E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1C6-D553-8240-B2B4-162D3B4571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193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4E8E6-D847-CC4F-89AA-26FB1B6A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1F65-126D-0843-9AE7-F6604A443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D0D5-19C9-884C-95FE-8213F7468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AC289-C9D2-F04E-B3DC-AF10DDF3B1BB}" type="datetimeFigureOut">
              <a:rPr lang="ro-RO" smtClean="0"/>
              <a:t>04.03.2021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01B22-2B54-B843-9516-A49D11B67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C9F68-D4FE-CD40-ABD2-BBC33E696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F1C6-D553-8240-B2B4-162D3B4571D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74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209E-7C10-C849-A770-81F560F49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functionala</a:t>
            </a:r>
            <a:r>
              <a:rPr lang="ro-RO" dirty="0">
                <a:effectLst/>
              </a:rPr>
              <a:t> 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A9C93-1676-564E-A658-94C1EA8AD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1894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650D-9FA5-6846-8EDC-1F377B18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de test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2FC9-E2E3-E14B-96E2-B956E053B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Setul</a:t>
            </a:r>
            <a:r>
              <a:rPr lang="en-US" dirty="0"/>
              <a:t> de date de test se </a:t>
            </a:r>
            <a:r>
              <a:rPr lang="en-US" dirty="0" err="1"/>
              <a:t>alcatuieste</a:t>
            </a:r>
            <a:r>
              <a:rPr lang="en-US" dirty="0"/>
              <a:t> </a:t>
            </a:r>
            <a:r>
              <a:rPr lang="en-US" dirty="0" err="1"/>
              <a:t>alegandu</a:t>
            </a:r>
            <a:r>
              <a:rPr lang="en-US" dirty="0"/>
              <a:t>-se o </a:t>
            </a:r>
            <a:r>
              <a:rPr lang="en-US" dirty="0" err="1"/>
              <a:t>valoare</a:t>
            </a:r>
            <a:r>
              <a:rPr lang="en-US" dirty="0"/>
              <a:t> a </a:t>
            </a:r>
            <a:r>
              <a:rPr lang="en-US" dirty="0" err="1"/>
              <a:t>intrarilor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C_111 : (3, </a:t>
            </a:r>
            <a:r>
              <a:rPr lang="en-US" dirty="0" err="1"/>
              <a:t>abc</a:t>
            </a:r>
            <a:r>
              <a:rPr lang="en-US" dirty="0"/>
              <a:t>, a, y)</a:t>
            </a:r>
            <a:endParaRPr lang="ro-RO" dirty="0"/>
          </a:p>
          <a:p>
            <a:pPr lvl="1"/>
            <a:r>
              <a:rPr lang="en-US" dirty="0"/>
              <a:t>C_112 : (3, </a:t>
            </a:r>
            <a:r>
              <a:rPr lang="en-US" dirty="0" err="1"/>
              <a:t>abc</a:t>
            </a:r>
            <a:r>
              <a:rPr lang="en-US" dirty="0"/>
              <a:t>, a, n)</a:t>
            </a:r>
            <a:endParaRPr lang="ro-RO" dirty="0"/>
          </a:p>
          <a:p>
            <a:pPr lvl="1"/>
            <a:r>
              <a:rPr lang="en-US" dirty="0"/>
              <a:t>C_121 : (3, </a:t>
            </a:r>
            <a:r>
              <a:rPr lang="en-US" dirty="0" err="1"/>
              <a:t>abc</a:t>
            </a:r>
            <a:r>
              <a:rPr lang="en-US" dirty="0"/>
              <a:t>, d, y)</a:t>
            </a:r>
            <a:endParaRPr lang="ro-RO" dirty="0"/>
          </a:p>
          <a:p>
            <a:pPr lvl="1"/>
            <a:r>
              <a:rPr lang="en-US" dirty="0"/>
              <a:t>C_122 : (3, </a:t>
            </a:r>
            <a:r>
              <a:rPr lang="en-US" dirty="0" err="1"/>
              <a:t>abc</a:t>
            </a:r>
            <a:r>
              <a:rPr lang="en-US" dirty="0"/>
              <a:t>, d, n)</a:t>
            </a:r>
            <a:endParaRPr lang="ro-RO" dirty="0"/>
          </a:p>
          <a:p>
            <a:pPr lvl="1"/>
            <a:r>
              <a:rPr lang="en-US" dirty="0"/>
              <a:t>C_2 : (0, _, _, _)</a:t>
            </a:r>
            <a:endParaRPr lang="ro-RO" dirty="0"/>
          </a:p>
          <a:p>
            <a:pPr lvl="1"/>
            <a:r>
              <a:rPr lang="en-US" dirty="0"/>
              <a:t>C_3 : (25, _, _, _)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7259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F90A-BD04-5842-8EAD-0247D64B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Avantaje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CFD4-E6E9-004F-A2BC-0509FA5B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Reduce drastic </a:t>
            </a:r>
            <a:r>
              <a:rPr lang="en-US" dirty="0" err="1"/>
              <a:t>numarul</a:t>
            </a:r>
            <a:r>
              <a:rPr lang="en-US" dirty="0"/>
              <a:t> de date de test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specificatiei</a:t>
            </a:r>
            <a:endParaRPr lang="ro-RO" dirty="0"/>
          </a:p>
          <a:p>
            <a:pPr lvl="0"/>
            <a:r>
              <a:rPr lang="en-US" dirty="0" err="1"/>
              <a:t>Potrivita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procesarii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, in care </a:t>
            </a:r>
            <a:r>
              <a:rPr lang="en-US" dirty="0" err="1"/>
              <a:t>intrarile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iesirile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identificat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iau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distincte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2468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BA77-26FF-B64E-9D42-7F75F436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Dezavantaje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8D4E-7540-CA46-B667-6ADAF08D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Modul de </a:t>
            </a:r>
            <a:r>
              <a:rPr lang="en-US" dirty="0" err="1"/>
              <a:t>definire</a:t>
            </a:r>
            <a:r>
              <a:rPr lang="en-US" dirty="0"/>
              <a:t> al </a:t>
            </a:r>
            <a:r>
              <a:rPr lang="en-US" dirty="0" err="1"/>
              <a:t>claselor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evident (</a:t>
            </a:r>
            <a:r>
              <a:rPr lang="en-US" dirty="0" err="1"/>
              <a:t>depinde</a:t>
            </a:r>
            <a:r>
              <a:rPr lang="en-US" dirty="0"/>
              <a:t> de </a:t>
            </a:r>
            <a:r>
              <a:rPr lang="en-US" dirty="0" err="1"/>
              <a:t>experienta</a:t>
            </a:r>
            <a:r>
              <a:rPr lang="en-US" dirty="0"/>
              <a:t> </a:t>
            </a:r>
            <a:r>
              <a:rPr lang="en-US" dirty="0" err="1"/>
              <a:t>testerului</a:t>
            </a:r>
            <a:r>
              <a:rPr lang="en-US" dirty="0"/>
              <a:t>).</a:t>
            </a:r>
            <a:endParaRPr lang="ro-RO" dirty="0"/>
          </a:p>
          <a:p>
            <a:pPr lvl="0"/>
            <a:r>
              <a:rPr lang="en-US" dirty="0"/>
              <a:t>In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, desi </a:t>
            </a:r>
            <a:r>
              <a:rPr lang="en-US" dirty="0" err="1"/>
              <a:t>specificatia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sugera</a:t>
            </a:r>
            <a:r>
              <a:rPr lang="en-US" dirty="0"/>
              <a:t> ca un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procesate</a:t>
            </a:r>
            <a:r>
              <a:rPr lang="en-US" dirty="0"/>
              <a:t> identic,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adevarat</a:t>
            </a:r>
            <a:r>
              <a:rPr lang="en-US" dirty="0"/>
              <a:t>.</a:t>
            </a:r>
            <a:endParaRPr lang="ro-RO" dirty="0"/>
          </a:p>
          <a:p>
            <a:pPr lvl="0"/>
            <a:r>
              <a:rPr lang="en-US" dirty="0"/>
              <a:t>Mai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aplicabile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situatii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intrarile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iesirile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simple,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complexa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2676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5438-AEA9-BD46-9728-EB70DB0E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de </a:t>
            </a:r>
            <a:r>
              <a:rPr lang="en-US" dirty="0" err="1"/>
              <a:t>frontiera</a:t>
            </a:r>
            <a:r>
              <a:rPr lang="en-US" dirty="0"/>
              <a:t> (boundary value analysis)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E363-07C2-5A4D-837A-E43045E3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de </a:t>
            </a:r>
            <a:r>
              <a:rPr lang="en-US" dirty="0" err="1"/>
              <a:t>frontiera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cu </a:t>
            </a:r>
            <a:r>
              <a:rPr lang="en-US" dirty="0" err="1"/>
              <a:t>partitionarea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r>
              <a:rPr lang="en-US" dirty="0"/>
              <a:t>. </a:t>
            </a:r>
          </a:p>
          <a:p>
            <a:r>
              <a:rPr lang="en-US" dirty="0"/>
              <a:t>Se </a:t>
            </a:r>
            <a:r>
              <a:rPr lang="en-US" dirty="0" err="1"/>
              <a:t>concentreaza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examinarea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de </a:t>
            </a:r>
            <a:r>
              <a:rPr lang="en-US" dirty="0" err="1"/>
              <a:t>frontiera</a:t>
            </a:r>
            <a:r>
              <a:rPr lang="en-US" dirty="0"/>
              <a:t> ale </a:t>
            </a:r>
            <a:r>
              <a:rPr lang="en-US" dirty="0" err="1"/>
              <a:t>claselor</a:t>
            </a:r>
            <a:r>
              <a:rPr lang="en-US" dirty="0"/>
              <a:t>, care </a:t>
            </a:r>
            <a:r>
              <a:rPr lang="en-US" dirty="0" err="1"/>
              <a:t>deobicei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o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importanta</a:t>
            </a:r>
            <a:r>
              <a:rPr lang="en-US" dirty="0"/>
              <a:t> de </a:t>
            </a:r>
            <a:r>
              <a:rPr lang="en-US" dirty="0" err="1"/>
              <a:t>erori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2225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8EB5-AEFB-D440-A677-64FF816C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870D-CE97-BD44-A9CC-C4F29517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N_1 = 1..20 </a:t>
            </a:r>
          </a:p>
          <a:p>
            <a:pPr lvl="1"/>
            <a:r>
              <a:rPr lang="en-US" dirty="0"/>
              <a:t>1, 20 (</a:t>
            </a:r>
            <a:r>
              <a:rPr lang="en-US" dirty="0" err="1"/>
              <a:t>valori</a:t>
            </a:r>
            <a:r>
              <a:rPr lang="en-US" dirty="0"/>
              <a:t> de </a:t>
            </a:r>
            <a:r>
              <a:rPr lang="en-US" dirty="0" err="1"/>
              <a:t>frontiera</a:t>
            </a:r>
            <a:r>
              <a:rPr lang="en-US" dirty="0"/>
              <a:t>)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din interior</a:t>
            </a:r>
            <a:endParaRPr lang="ro-RO" dirty="0"/>
          </a:p>
          <a:p>
            <a:r>
              <a:rPr lang="en-US" dirty="0"/>
              <a:t>N_2 = { n | n &lt; 1}</a:t>
            </a:r>
          </a:p>
          <a:p>
            <a:pPr lvl="1"/>
            <a:r>
              <a:rPr lang="en-US" dirty="0"/>
              <a:t>0 (</a:t>
            </a:r>
            <a:r>
              <a:rPr lang="en-US" dirty="0" err="1"/>
              <a:t>valoare</a:t>
            </a:r>
            <a:r>
              <a:rPr lang="en-US" dirty="0"/>
              <a:t> de </a:t>
            </a:r>
            <a:r>
              <a:rPr lang="en-US" dirty="0" err="1"/>
              <a:t>frontiera</a:t>
            </a:r>
            <a:r>
              <a:rPr lang="en-US" dirty="0"/>
              <a:t>)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din interior</a:t>
            </a:r>
            <a:endParaRPr lang="ro-RO" dirty="0"/>
          </a:p>
          <a:p>
            <a:r>
              <a:rPr lang="en-US" dirty="0"/>
              <a:t>N_3 = {n | n &gt; 20}</a:t>
            </a:r>
          </a:p>
          <a:p>
            <a:pPr lvl="1"/>
            <a:r>
              <a:rPr lang="en-US"/>
              <a:t>21 </a:t>
            </a:r>
            <a:r>
              <a:rPr lang="en-US" dirty="0"/>
              <a:t>(</a:t>
            </a:r>
            <a:r>
              <a:rPr lang="en-US" dirty="0" err="1"/>
              <a:t>valoare</a:t>
            </a:r>
            <a:r>
              <a:rPr lang="en-US" dirty="0"/>
              <a:t> de </a:t>
            </a:r>
            <a:r>
              <a:rPr lang="en-US" dirty="0" err="1"/>
              <a:t>frontiera</a:t>
            </a:r>
            <a:r>
              <a:rPr lang="en-US" dirty="0"/>
              <a:t>)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din interior</a:t>
            </a:r>
          </a:p>
          <a:p>
            <a:r>
              <a:rPr lang="en-US" dirty="0"/>
              <a:t>C_1(x) = { c | c se </a:t>
            </a:r>
            <a:r>
              <a:rPr lang="en-US" dirty="0" err="1"/>
              <a:t>afla</a:t>
            </a:r>
            <a:r>
              <a:rPr lang="en-US" dirty="0"/>
              <a:t> in x}</a:t>
            </a:r>
          </a:p>
          <a:p>
            <a:pPr lvl="1"/>
            <a:r>
              <a:rPr lang="en-US" dirty="0" err="1"/>
              <a:t>pe</a:t>
            </a:r>
            <a:r>
              <a:rPr lang="en-US" dirty="0"/>
              <a:t> prima </a:t>
            </a:r>
            <a:r>
              <a:rPr lang="en-US" dirty="0" err="1"/>
              <a:t>pozitie</a:t>
            </a:r>
            <a:r>
              <a:rPr lang="en-US" dirty="0"/>
              <a:t> in x, </a:t>
            </a:r>
            <a:r>
              <a:rPr lang="en-US" dirty="0" err="1"/>
              <a:t>pe</a:t>
            </a:r>
            <a:r>
              <a:rPr lang="en-US" dirty="0"/>
              <a:t> ultima </a:t>
            </a:r>
            <a:r>
              <a:rPr lang="en-US" dirty="0" err="1"/>
              <a:t>pozitie</a:t>
            </a:r>
            <a:r>
              <a:rPr lang="en-US" dirty="0"/>
              <a:t> in x,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x</a:t>
            </a:r>
            <a:endParaRPr lang="ro-RO" dirty="0"/>
          </a:p>
          <a:p>
            <a:r>
              <a:rPr lang="en-US" dirty="0"/>
              <a:t>C_2(x) = { c | c nu se </a:t>
            </a:r>
            <a:r>
              <a:rPr lang="en-US" dirty="0" err="1"/>
              <a:t>afla</a:t>
            </a:r>
            <a:r>
              <a:rPr lang="en-US" dirty="0"/>
              <a:t> in x}</a:t>
            </a:r>
          </a:p>
          <a:p>
            <a:pPr lvl="1"/>
            <a:r>
              <a:rPr lang="en-US" dirty="0"/>
              <a:t>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frontiere</a:t>
            </a:r>
            <a:r>
              <a:rPr lang="en-US" dirty="0"/>
              <a:t> </a:t>
            </a:r>
            <a:r>
              <a:rPr lang="en-US" dirty="0" err="1"/>
              <a:t>clare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nu </a:t>
            </a:r>
            <a:r>
              <a:rPr lang="en-US" dirty="0" err="1"/>
              <a:t>apar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endParaRPr lang="en-US" dirty="0"/>
          </a:p>
          <a:p>
            <a:pPr lvl="1"/>
            <a:endParaRPr lang="ro-RO" dirty="0"/>
          </a:p>
          <a:p>
            <a:pPr lvl="1"/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1178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AC7D-E83A-2C49-A9DB-63DFFADE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Observatie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F6F06-FCF8-0540-80EC-389D3C35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 de </a:t>
            </a:r>
            <a:r>
              <a:rPr lang="en-US" dirty="0" err="1"/>
              <a:t>alegere</a:t>
            </a:r>
            <a:r>
              <a:rPr lang="en-US" dirty="0"/>
              <a:t> al </a:t>
            </a:r>
            <a:r>
              <a:rPr lang="en-US" dirty="0" err="1"/>
              <a:t>frontierelor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evident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depinde</a:t>
            </a:r>
            <a:r>
              <a:rPr lang="en-US" dirty="0"/>
              <a:t> de </a:t>
            </a:r>
            <a:r>
              <a:rPr lang="en-US" dirty="0" err="1"/>
              <a:t>experienta</a:t>
            </a:r>
            <a:r>
              <a:rPr lang="en-US" dirty="0"/>
              <a:t> </a:t>
            </a:r>
            <a:r>
              <a:rPr lang="en-US" dirty="0" err="1"/>
              <a:t>testerului</a:t>
            </a:r>
            <a:r>
              <a:rPr lang="en-US" dirty="0"/>
              <a:t>.</a:t>
            </a:r>
          </a:p>
          <a:p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frontierei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considerat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aparitii</a:t>
            </a:r>
            <a:r>
              <a:rPr lang="en-US" dirty="0"/>
              <a:t> ale </a:t>
            </a:r>
            <a:r>
              <a:rPr lang="en-US" dirty="0" err="1"/>
              <a:t>lui</a:t>
            </a:r>
            <a:r>
              <a:rPr lang="en-US" dirty="0"/>
              <a:t> c in </a:t>
            </a:r>
            <a:r>
              <a:rPr lang="en-US" dirty="0" err="1"/>
              <a:t>sirul</a:t>
            </a:r>
            <a:r>
              <a:rPr lang="en-US" dirty="0"/>
              <a:t> x. </a:t>
            </a:r>
          </a:p>
          <a:p>
            <a:pPr lvl="1"/>
            <a:r>
              <a:rPr lang="en-US" dirty="0"/>
              <a:t>0 </a:t>
            </a:r>
            <a:r>
              <a:rPr lang="en-US" dirty="0" err="1"/>
              <a:t>aparitii</a:t>
            </a:r>
            <a:r>
              <a:rPr lang="en-US" dirty="0"/>
              <a:t>, 1 </a:t>
            </a:r>
            <a:r>
              <a:rPr lang="en-US" dirty="0" err="1"/>
              <a:t>aparitie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o </a:t>
            </a:r>
            <a:r>
              <a:rPr lang="en-US" dirty="0" err="1"/>
              <a:t>aparitie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1001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938A-1F83-3F4D-86D2-DBB1C2A7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Partitionarea</a:t>
            </a:r>
            <a:r>
              <a:rPr lang="en-US" dirty="0"/>
              <a:t> in </a:t>
            </a:r>
            <a:r>
              <a:rPr lang="en-US" dirty="0" err="1"/>
              <a:t>categorii</a:t>
            </a:r>
            <a:r>
              <a:rPr lang="en-US" dirty="0"/>
              <a:t> (category-partition)</a:t>
            </a:r>
            <a:r>
              <a:rPr lang="ro-R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913A-8C72-0A49-87F8-10A9783A7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bazeaza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anterioare</a:t>
            </a:r>
            <a:r>
              <a:rPr lang="en-US" dirty="0"/>
              <a:t>. </a:t>
            </a:r>
          </a:p>
          <a:p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genereze</a:t>
            </a:r>
            <a:r>
              <a:rPr lang="en-US" dirty="0"/>
              <a:t> date de test care "</a:t>
            </a:r>
            <a:r>
              <a:rPr lang="en-US" dirty="0" err="1"/>
              <a:t>acopera</a:t>
            </a:r>
            <a:r>
              <a:rPr lang="en-US" dirty="0"/>
              <a:t>" </a:t>
            </a:r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maximizeaza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</a:t>
            </a:r>
            <a:r>
              <a:rPr lang="en-US" dirty="0" err="1"/>
              <a:t>gasire</a:t>
            </a:r>
            <a:r>
              <a:rPr lang="en-US" dirty="0"/>
              <a:t> a </a:t>
            </a:r>
            <a:r>
              <a:rPr lang="en-US" dirty="0" err="1"/>
              <a:t>erorilor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781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938A-1F83-3F4D-86D2-DBB1C2A7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Partitionarea</a:t>
            </a:r>
            <a:r>
              <a:rPr lang="en-US" dirty="0"/>
              <a:t> in </a:t>
            </a:r>
            <a:r>
              <a:rPr lang="en-US" dirty="0" err="1"/>
              <a:t>categorii</a:t>
            </a:r>
            <a:r>
              <a:rPr lang="en-US" dirty="0"/>
              <a:t> - </a:t>
            </a:r>
            <a:r>
              <a:rPr lang="en-US" dirty="0" err="1"/>
              <a:t>pasi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913A-8C72-0A49-87F8-10A9783A7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/>
              <a:t>Descompune</a:t>
            </a:r>
            <a:r>
              <a:rPr lang="en-US" dirty="0"/>
              <a:t> </a:t>
            </a:r>
            <a:r>
              <a:rPr lang="en-US" dirty="0" err="1"/>
              <a:t>specificatia</a:t>
            </a:r>
            <a:r>
              <a:rPr lang="en-US" dirty="0"/>
              <a:t> </a:t>
            </a:r>
            <a:r>
              <a:rPr lang="en-US" dirty="0" err="1"/>
              <a:t>functionala</a:t>
            </a:r>
            <a:r>
              <a:rPr lang="en-US" dirty="0"/>
              <a:t> in </a:t>
            </a:r>
            <a:r>
              <a:rPr lang="en-US" dirty="0" err="1"/>
              <a:t>unitati</a:t>
            </a:r>
            <a:r>
              <a:rPr lang="en-US" dirty="0"/>
              <a:t> (</a:t>
            </a:r>
            <a:r>
              <a:rPr lang="en-US" dirty="0" err="1"/>
              <a:t>programe</a:t>
            </a:r>
            <a:r>
              <a:rPr lang="en-US" dirty="0"/>
              <a:t>, </a:t>
            </a:r>
            <a:r>
              <a:rPr lang="en-US" dirty="0" err="1"/>
              <a:t>functii</a:t>
            </a:r>
            <a:r>
              <a:rPr lang="en-US" dirty="0"/>
              <a:t>, etc.) care pot fi testate </a:t>
            </a:r>
            <a:r>
              <a:rPr lang="en-US" dirty="0" err="1"/>
              <a:t>separat</a:t>
            </a:r>
            <a:endParaRPr lang="ro-RO" dirty="0"/>
          </a:p>
          <a:p>
            <a:pPr lvl="0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unitate</a:t>
            </a:r>
            <a:r>
              <a:rPr lang="en-US" dirty="0"/>
              <a:t>,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conditiile</a:t>
            </a:r>
            <a:r>
              <a:rPr lang="en-US" dirty="0"/>
              <a:t> de </a:t>
            </a:r>
            <a:r>
              <a:rPr lang="en-US" dirty="0" err="1"/>
              <a:t>mediu</a:t>
            </a:r>
            <a:r>
              <a:rPr lang="en-US" dirty="0"/>
              <a:t> (ex.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la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executiei</a:t>
            </a:r>
            <a:r>
              <a:rPr lang="en-US" dirty="0"/>
              <a:t>) de care </a:t>
            </a:r>
            <a:r>
              <a:rPr lang="en-US" dirty="0" err="1"/>
              <a:t>depinde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.</a:t>
            </a:r>
            <a:endParaRPr lang="ro-RO" dirty="0"/>
          </a:p>
          <a:p>
            <a:pPr lvl="0"/>
            <a:r>
              <a:rPr lang="en-US" dirty="0" err="1"/>
              <a:t>Gaseste</a:t>
            </a:r>
            <a:r>
              <a:rPr lang="en-US" dirty="0"/>
              <a:t> </a:t>
            </a:r>
            <a:r>
              <a:rPr lang="en-US" dirty="0" err="1"/>
              <a:t>categoriile</a:t>
            </a:r>
            <a:r>
              <a:rPr lang="en-US" dirty="0"/>
              <a:t> (</a:t>
            </a:r>
            <a:r>
              <a:rPr lang="en-US" dirty="0" err="1"/>
              <a:t>proprietati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)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conditii</a:t>
            </a:r>
            <a:r>
              <a:rPr lang="en-US" dirty="0"/>
              <a:t> de </a:t>
            </a:r>
            <a:r>
              <a:rPr lang="en-US" dirty="0" err="1"/>
              <a:t>mediu</a:t>
            </a:r>
            <a:r>
              <a:rPr lang="en-US" dirty="0"/>
              <a:t>.</a:t>
            </a:r>
            <a:endParaRPr lang="ro-RO" dirty="0"/>
          </a:p>
          <a:p>
            <a:pPr lvl="0"/>
            <a:r>
              <a:rPr lang="en-US" dirty="0" err="1"/>
              <a:t>Partitioneaza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in alternative. O </a:t>
            </a:r>
            <a:r>
              <a:rPr lang="en-US" dirty="0" err="1"/>
              <a:t>alternativa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o </a:t>
            </a:r>
            <a:r>
              <a:rPr lang="en-US" dirty="0" err="1"/>
              <a:t>multime</a:t>
            </a:r>
            <a:r>
              <a:rPr lang="en-US" dirty="0"/>
              <a:t> de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similare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categorie</a:t>
            </a:r>
            <a:r>
              <a:rPr lang="en-US" dirty="0"/>
              <a:t>.</a:t>
            </a:r>
            <a:endParaRPr lang="ro-RO" dirty="0"/>
          </a:p>
          <a:p>
            <a:pPr lvl="0"/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specificatia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consta</a:t>
            </a:r>
            <a:r>
              <a:rPr lang="en-US" dirty="0"/>
              <a:t> in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categoriilor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alternativelor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.</a:t>
            </a:r>
            <a:endParaRPr lang="ro-RO" dirty="0"/>
          </a:p>
          <a:p>
            <a:pPr lvl="0"/>
            <a:r>
              <a:rPr lang="en-US" dirty="0" err="1"/>
              <a:t>Creeaza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combinatii</a:t>
            </a:r>
            <a:r>
              <a:rPr lang="en-US" dirty="0"/>
              <a:t> de alternative din </a:t>
            </a:r>
            <a:r>
              <a:rPr lang="en-US" dirty="0" err="1"/>
              <a:t>specificatia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(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contribuie</a:t>
            </a:r>
            <a:r>
              <a:rPr lang="en-US" dirty="0"/>
              <a:t> cu zero </a:t>
            </a:r>
            <a:r>
              <a:rPr lang="en-US" dirty="0" err="1"/>
              <a:t>sau</a:t>
            </a:r>
            <a:r>
              <a:rPr lang="en-US" dirty="0"/>
              <a:t> o </a:t>
            </a:r>
            <a:r>
              <a:rPr lang="en-US" dirty="0" err="1"/>
              <a:t>alternativa</a:t>
            </a:r>
            <a:r>
              <a:rPr lang="en-US" dirty="0"/>
              <a:t>).</a:t>
            </a:r>
            <a:endParaRPr lang="ro-RO" dirty="0"/>
          </a:p>
          <a:p>
            <a:pPr lvl="0"/>
            <a:r>
              <a:rPr lang="en-US" dirty="0" err="1"/>
              <a:t>Creeaza</a:t>
            </a:r>
            <a:r>
              <a:rPr lang="en-US" dirty="0"/>
              <a:t> date de test </a:t>
            </a:r>
            <a:r>
              <a:rPr lang="en-US" dirty="0" err="1"/>
              <a:t>alegand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alternativa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1685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938A-1F83-3F4D-86D2-DBB1C2A7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Partitionarea</a:t>
            </a:r>
            <a:r>
              <a:rPr lang="en-US" dirty="0"/>
              <a:t> in </a:t>
            </a:r>
            <a:r>
              <a:rPr lang="en-US" dirty="0" err="1"/>
              <a:t>categorii</a:t>
            </a:r>
            <a:r>
              <a:rPr lang="en-US" dirty="0"/>
              <a:t> - </a:t>
            </a:r>
            <a:r>
              <a:rPr lang="en-US" dirty="0" err="1"/>
              <a:t>exemplu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913A-8C72-0A49-87F8-10A9783A7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Descompune</a:t>
            </a:r>
            <a:r>
              <a:rPr lang="en-US" dirty="0"/>
              <a:t> </a:t>
            </a:r>
            <a:r>
              <a:rPr lang="en-US" dirty="0" err="1"/>
              <a:t>specificatia</a:t>
            </a:r>
            <a:r>
              <a:rPr lang="en-US" dirty="0"/>
              <a:t> in </a:t>
            </a:r>
            <a:r>
              <a:rPr lang="en-US" dirty="0" err="1"/>
              <a:t>unitati</a:t>
            </a:r>
            <a:r>
              <a:rPr lang="en-US" dirty="0"/>
              <a:t>: </a:t>
            </a:r>
            <a:r>
              <a:rPr lang="en-US" dirty="0" err="1"/>
              <a:t>avem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unitate</a:t>
            </a:r>
            <a:endParaRPr lang="ro-RO" dirty="0"/>
          </a:p>
          <a:p>
            <a:pPr lvl="0"/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: n, x, c, s</a:t>
            </a:r>
            <a:endParaRPr lang="ro-RO" dirty="0"/>
          </a:p>
          <a:p>
            <a:pPr lvl="0"/>
            <a:r>
              <a:rPr lang="en-US" dirty="0" err="1"/>
              <a:t>Gaseste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: </a:t>
            </a:r>
            <a:endParaRPr lang="ro-RO" dirty="0"/>
          </a:p>
          <a:p>
            <a:pPr lvl="1"/>
            <a:r>
              <a:rPr lang="en-US" dirty="0"/>
              <a:t>n :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in </a:t>
            </a:r>
            <a:r>
              <a:rPr lang="en-US" dirty="0" err="1"/>
              <a:t>intervalul</a:t>
            </a:r>
            <a:r>
              <a:rPr lang="en-US" dirty="0"/>
              <a:t> valid 1..20</a:t>
            </a:r>
            <a:endParaRPr lang="ro-RO" dirty="0"/>
          </a:p>
          <a:p>
            <a:pPr lvl="1"/>
            <a:r>
              <a:rPr lang="en-US" dirty="0"/>
              <a:t>x :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lungime</a:t>
            </a:r>
            <a:r>
              <a:rPr lang="en-US" dirty="0"/>
              <a:t> minima, maxima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intermediara</a:t>
            </a:r>
            <a:endParaRPr lang="ro-RO" dirty="0"/>
          </a:p>
          <a:p>
            <a:pPr lvl="1"/>
            <a:r>
              <a:rPr lang="en-US" dirty="0"/>
              <a:t>c :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prima </a:t>
            </a:r>
            <a:r>
              <a:rPr lang="en-US" dirty="0" err="1"/>
              <a:t>sau</a:t>
            </a:r>
            <a:r>
              <a:rPr lang="en-US" dirty="0"/>
              <a:t> ultima </a:t>
            </a:r>
            <a:r>
              <a:rPr lang="en-US" dirty="0" err="1"/>
              <a:t>pozitie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o </a:t>
            </a:r>
            <a:r>
              <a:rPr lang="en-US" dirty="0" err="1"/>
              <a:t>pozitie</a:t>
            </a:r>
            <a:r>
              <a:rPr lang="en-US" dirty="0"/>
              <a:t>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x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en-US" dirty="0" err="1"/>
              <a:t>apare</a:t>
            </a:r>
            <a:r>
              <a:rPr lang="en-US" dirty="0"/>
              <a:t> in x</a:t>
            </a:r>
            <a:endParaRPr lang="ro-RO" dirty="0"/>
          </a:p>
          <a:p>
            <a:pPr lvl="1"/>
            <a:r>
              <a:rPr lang="en-US" dirty="0"/>
              <a:t>s :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pozitiv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negativ</a:t>
            </a:r>
            <a:endParaRPr lang="ro-RO" dirty="0"/>
          </a:p>
          <a:p>
            <a:pPr lvl="0"/>
            <a:r>
              <a:rPr lang="en-US" i="1" dirty="0" err="1"/>
              <a:t>Partitioneaza</a:t>
            </a:r>
            <a:r>
              <a:rPr lang="en-US" i="1" dirty="0"/>
              <a:t> </a:t>
            </a:r>
            <a:r>
              <a:rPr lang="en-US" i="1" dirty="0" err="1"/>
              <a:t>fiecare</a:t>
            </a:r>
            <a:r>
              <a:rPr lang="en-US" i="1" dirty="0"/>
              <a:t> </a:t>
            </a:r>
            <a:r>
              <a:rPr lang="en-US" i="1" dirty="0" err="1"/>
              <a:t>categorie</a:t>
            </a:r>
            <a:r>
              <a:rPr lang="en-US" i="1" dirty="0"/>
              <a:t> in alternative</a:t>
            </a:r>
            <a:r>
              <a:rPr lang="en-US" dirty="0"/>
              <a:t>: </a:t>
            </a:r>
            <a:endParaRPr lang="ro-RO" dirty="0"/>
          </a:p>
          <a:p>
            <a:pPr lvl="1"/>
            <a:r>
              <a:rPr lang="en-US" i="1" dirty="0"/>
              <a:t>n</a:t>
            </a:r>
            <a:r>
              <a:rPr lang="en-US" dirty="0"/>
              <a:t> : &lt;0, 0, 1, 2..19, 20, 21, &gt;21</a:t>
            </a:r>
            <a:endParaRPr lang="ro-RO" dirty="0"/>
          </a:p>
          <a:p>
            <a:pPr lvl="1"/>
            <a:r>
              <a:rPr lang="en-US" i="1" dirty="0"/>
              <a:t>x</a:t>
            </a:r>
            <a:r>
              <a:rPr lang="en-US" dirty="0"/>
              <a:t> : </a:t>
            </a:r>
            <a:r>
              <a:rPr lang="en-US" dirty="0" err="1"/>
              <a:t>lungime</a:t>
            </a:r>
            <a:r>
              <a:rPr lang="en-US" dirty="0"/>
              <a:t> minima, maxima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intermediara</a:t>
            </a:r>
            <a:endParaRPr lang="ro-RO" dirty="0"/>
          </a:p>
          <a:p>
            <a:pPr lvl="1"/>
            <a:r>
              <a:rPr lang="en-US" i="1" dirty="0"/>
              <a:t>c</a:t>
            </a:r>
            <a:r>
              <a:rPr lang="en-US" dirty="0"/>
              <a:t> :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prima, in interior, </a:t>
            </a:r>
            <a:r>
              <a:rPr lang="en-US" dirty="0" err="1"/>
              <a:t>sau</a:t>
            </a:r>
            <a:r>
              <a:rPr lang="en-US" dirty="0"/>
              <a:t> ultima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nu </a:t>
            </a:r>
            <a:r>
              <a:rPr lang="en-US" dirty="0" err="1"/>
              <a:t>apare</a:t>
            </a:r>
            <a:r>
              <a:rPr lang="en-US" dirty="0"/>
              <a:t> in </a:t>
            </a:r>
            <a:r>
              <a:rPr lang="en-US" i="1" dirty="0"/>
              <a:t>x</a:t>
            </a:r>
            <a:endParaRPr lang="ro-RO" dirty="0"/>
          </a:p>
          <a:p>
            <a:pPr lvl="1"/>
            <a:r>
              <a:rPr lang="en-US" i="1" dirty="0"/>
              <a:t>s</a:t>
            </a:r>
            <a:r>
              <a:rPr lang="en-US" dirty="0"/>
              <a:t> : y, n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85646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938A-1F83-3F4D-86D2-DBB1C2A7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Partitionarea</a:t>
            </a:r>
            <a:r>
              <a:rPr lang="en-US" dirty="0"/>
              <a:t> in </a:t>
            </a:r>
            <a:r>
              <a:rPr lang="en-US" dirty="0" err="1"/>
              <a:t>categorii</a:t>
            </a:r>
            <a:r>
              <a:rPr lang="en-US" dirty="0"/>
              <a:t> – </a:t>
            </a:r>
            <a:r>
              <a:rPr lang="en-US" dirty="0" err="1"/>
              <a:t>exemplu</a:t>
            </a:r>
            <a:r>
              <a:rPr lang="en-US" dirty="0"/>
              <a:t> (2)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913A-8C72-0A49-87F8-10A9783A7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i="1" dirty="0" err="1"/>
              <a:t>Scrie</a:t>
            </a:r>
            <a:r>
              <a:rPr lang="en-US" i="1" dirty="0"/>
              <a:t> </a:t>
            </a:r>
            <a:r>
              <a:rPr lang="en-US" i="1" dirty="0" err="1"/>
              <a:t>specificatia</a:t>
            </a:r>
            <a:r>
              <a:rPr lang="en-US" i="1" dirty="0"/>
              <a:t> de </a:t>
            </a:r>
            <a:r>
              <a:rPr lang="en-US" i="1" dirty="0" err="1"/>
              <a:t>testare</a:t>
            </a:r>
            <a:r>
              <a:rPr lang="en-US" i="1" dirty="0"/>
              <a:t> </a:t>
            </a:r>
            <a:endParaRPr lang="ro-RO" dirty="0"/>
          </a:p>
          <a:p>
            <a:pPr lvl="1"/>
            <a:r>
              <a:rPr lang="en-US" i="1" dirty="0"/>
              <a:t>n</a:t>
            </a:r>
            <a:endParaRPr lang="ro-RO" dirty="0"/>
          </a:p>
          <a:p>
            <a:pPr lvl="2"/>
            <a:r>
              <a:rPr lang="en-US" dirty="0"/>
              <a:t>1) {n | n &lt; 0}			</a:t>
            </a:r>
            <a:endParaRPr lang="ro-RO" dirty="0"/>
          </a:p>
          <a:p>
            <a:pPr lvl="2"/>
            <a:r>
              <a:rPr lang="en-US" dirty="0"/>
              <a:t>2) 0				</a:t>
            </a:r>
            <a:endParaRPr lang="ro-RO" dirty="0"/>
          </a:p>
          <a:p>
            <a:pPr lvl="2"/>
            <a:r>
              <a:rPr lang="en-US" dirty="0"/>
              <a:t>3) 1				</a:t>
            </a:r>
            <a:endParaRPr lang="ro-RO" dirty="0"/>
          </a:p>
          <a:p>
            <a:pPr lvl="2"/>
            <a:r>
              <a:rPr lang="en-US" dirty="0"/>
              <a:t>4) 2..19			</a:t>
            </a:r>
            <a:endParaRPr lang="ro-RO" dirty="0"/>
          </a:p>
          <a:p>
            <a:pPr lvl="2"/>
            <a:r>
              <a:rPr lang="en-US" dirty="0"/>
              <a:t>5) 20				</a:t>
            </a:r>
            <a:endParaRPr lang="ro-RO" dirty="0"/>
          </a:p>
          <a:p>
            <a:pPr lvl="2"/>
            <a:r>
              <a:rPr lang="en-US" dirty="0"/>
              <a:t>6) 21				</a:t>
            </a:r>
            <a:endParaRPr lang="ro-RO" dirty="0"/>
          </a:p>
          <a:p>
            <a:pPr lvl="2"/>
            <a:r>
              <a:rPr lang="en-US" dirty="0"/>
              <a:t>7) {n | n &gt; 21}</a:t>
            </a:r>
            <a:endParaRPr lang="ro-RO" dirty="0"/>
          </a:p>
          <a:p>
            <a:pPr lvl="1"/>
            <a:r>
              <a:rPr lang="en-US" i="1" dirty="0"/>
              <a:t>x </a:t>
            </a:r>
            <a:endParaRPr lang="ro-RO" dirty="0"/>
          </a:p>
          <a:p>
            <a:pPr lvl="2"/>
            <a:r>
              <a:rPr lang="en-US" dirty="0"/>
              <a:t>1) {x | |x| = 1}			</a:t>
            </a:r>
            <a:endParaRPr lang="ro-RO" dirty="0"/>
          </a:p>
          <a:p>
            <a:pPr lvl="2"/>
            <a:r>
              <a:rPr lang="en-US" dirty="0"/>
              <a:t>2) {x | 1 &lt; |x| &lt; 20}	</a:t>
            </a:r>
            <a:endParaRPr lang="ro-RO" dirty="0"/>
          </a:p>
          <a:p>
            <a:pPr lvl="2"/>
            <a:r>
              <a:rPr lang="en-US" dirty="0"/>
              <a:t>3) {x | |x| = 20}		</a:t>
            </a:r>
            <a:endParaRPr lang="ro-RO" dirty="0"/>
          </a:p>
          <a:p>
            <a:pPr lvl="1"/>
            <a:r>
              <a:rPr lang="en-US" i="1" dirty="0"/>
              <a:t>c</a:t>
            </a:r>
            <a:r>
              <a:rPr lang="en-US" dirty="0"/>
              <a:t> </a:t>
            </a:r>
            <a:endParaRPr lang="ro-RO" dirty="0"/>
          </a:p>
          <a:p>
            <a:pPr lvl="2"/>
            <a:r>
              <a:rPr lang="en-US" dirty="0"/>
              <a:t>1) { c | c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prima </a:t>
            </a:r>
            <a:r>
              <a:rPr lang="en-US" dirty="0" err="1"/>
              <a:t>pozitie</a:t>
            </a:r>
            <a:r>
              <a:rPr lang="en-US" dirty="0"/>
              <a:t> in x}</a:t>
            </a:r>
            <a:endParaRPr lang="ro-RO" dirty="0"/>
          </a:p>
          <a:p>
            <a:pPr lvl="2"/>
            <a:r>
              <a:rPr lang="en-US" dirty="0"/>
              <a:t>2) { c | c se </a:t>
            </a:r>
            <a:r>
              <a:rPr lang="en-US" dirty="0" err="1"/>
              <a:t>afla</a:t>
            </a:r>
            <a:r>
              <a:rPr lang="en-US" dirty="0"/>
              <a:t>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x}</a:t>
            </a:r>
            <a:endParaRPr lang="ro-RO" dirty="0"/>
          </a:p>
          <a:p>
            <a:pPr lvl="2"/>
            <a:r>
              <a:rPr lang="en-US" dirty="0"/>
              <a:t>3) { c | c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ultima </a:t>
            </a:r>
            <a:r>
              <a:rPr lang="en-US" dirty="0" err="1"/>
              <a:t>pozitie</a:t>
            </a:r>
            <a:r>
              <a:rPr lang="en-US" dirty="0"/>
              <a:t> in x}</a:t>
            </a:r>
            <a:endParaRPr lang="ro-RO" dirty="0"/>
          </a:p>
          <a:p>
            <a:pPr lvl="2"/>
            <a:r>
              <a:rPr lang="en-US" dirty="0"/>
              <a:t>4) { c | c nu se </a:t>
            </a:r>
            <a:r>
              <a:rPr lang="en-US" dirty="0" err="1"/>
              <a:t>afla</a:t>
            </a:r>
            <a:r>
              <a:rPr lang="en-US" dirty="0"/>
              <a:t> in x}</a:t>
            </a:r>
            <a:r>
              <a:rPr lang="en-US" b="1" dirty="0"/>
              <a:t>		</a:t>
            </a:r>
            <a:endParaRPr lang="ro-RO" b="1" dirty="0"/>
          </a:p>
          <a:p>
            <a:pPr lvl="1"/>
            <a:r>
              <a:rPr lang="en-US" i="1" dirty="0"/>
              <a:t>s</a:t>
            </a:r>
            <a:r>
              <a:rPr lang="en-US" dirty="0"/>
              <a:t>  </a:t>
            </a:r>
            <a:endParaRPr lang="ro-RO" dirty="0"/>
          </a:p>
          <a:p>
            <a:pPr lvl="2"/>
            <a:r>
              <a:rPr lang="en-US" dirty="0"/>
              <a:t>1) y					</a:t>
            </a:r>
            <a:endParaRPr lang="ro-RO" dirty="0"/>
          </a:p>
          <a:p>
            <a:pPr lvl="2"/>
            <a:r>
              <a:rPr lang="en-US" dirty="0"/>
              <a:t>2) n			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2933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754E-EBDE-8B40-AC9E-6A4CC3AF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functionala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83D2-DBC2-7F41-8163-C5EDB96D9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Datele</a:t>
            </a:r>
            <a:r>
              <a:rPr lang="en-US" dirty="0"/>
              <a:t> de test </a:t>
            </a:r>
            <a:r>
              <a:rPr lang="en-US" dirty="0" err="1"/>
              <a:t>sunt</a:t>
            </a:r>
            <a:r>
              <a:rPr lang="en-US" dirty="0"/>
              <a:t>  generate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specificatiei</a:t>
            </a:r>
            <a:r>
              <a:rPr lang="en-US" dirty="0"/>
              <a:t> (</a:t>
            </a:r>
            <a:r>
              <a:rPr lang="en-US" dirty="0" err="1"/>
              <a:t>cerintelor</a:t>
            </a:r>
            <a:r>
              <a:rPr lang="en-US" dirty="0"/>
              <a:t>) </a:t>
            </a:r>
            <a:r>
              <a:rPr lang="en-US" dirty="0" err="1"/>
              <a:t>programului</a:t>
            </a:r>
            <a:r>
              <a:rPr lang="en-US" dirty="0"/>
              <a:t>,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nejucand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un </a:t>
            </a:r>
            <a:r>
              <a:rPr lang="en-US" dirty="0" err="1"/>
              <a:t>rol</a:t>
            </a:r>
            <a:endParaRPr lang="ro-RO" dirty="0"/>
          </a:p>
          <a:p>
            <a:pPr lvl="0"/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specificatie</a:t>
            </a:r>
            <a:r>
              <a:rPr lang="en-US" dirty="0"/>
              <a:t> ideal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functionala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alcatuit</a:t>
            </a:r>
            <a:r>
              <a:rPr lang="en-US" dirty="0"/>
              <a:t> din pre-</a:t>
            </a:r>
            <a:r>
              <a:rPr lang="en-US" dirty="0" err="1"/>
              <a:t>conditii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post-</a:t>
            </a:r>
            <a:r>
              <a:rPr lang="en-US" dirty="0" err="1"/>
              <a:t>conditii</a:t>
            </a:r>
            <a:endParaRPr lang="ro-RO" dirty="0"/>
          </a:p>
          <a:p>
            <a:pPr lvl="0"/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dirty="0" err="1"/>
              <a:t>functionale</a:t>
            </a:r>
            <a:r>
              <a:rPr lang="en-US" dirty="0"/>
              <a:t> se </a:t>
            </a:r>
            <a:r>
              <a:rPr lang="en-US" dirty="0" err="1"/>
              <a:t>bazeaza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o </a:t>
            </a:r>
            <a:r>
              <a:rPr lang="en-US" dirty="0" err="1"/>
              <a:t>partitionare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apartinand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partitii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proprietati</a:t>
            </a:r>
            <a:r>
              <a:rPr lang="en-US" dirty="0"/>
              <a:t> </a:t>
            </a:r>
            <a:r>
              <a:rPr lang="en-US" dirty="0" err="1"/>
              <a:t>similare</a:t>
            </a:r>
            <a:r>
              <a:rPr lang="en-US" dirty="0"/>
              <a:t> (</a:t>
            </a:r>
            <a:r>
              <a:rPr lang="en-US" dirty="0" err="1"/>
              <a:t>identice</a:t>
            </a:r>
            <a:r>
              <a:rPr lang="en-US" dirty="0"/>
              <a:t>) in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specificat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3294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79F6-8002-C64F-8EAE-68BE7F7D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Cazuri de 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A137-E11E-2A46-99A2-A913E180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Din </a:t>
            </a:r>
            <a:r>
              <a:rPr lang="en-US" dirty="0" err="1"/>
              <a:t>specificatia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rezulte</a:t>
            </a:r>
            <a:r>
              <a:rPr lang="en-US" dirty="0"/>
              <a:t> 7 * 3 * 4 * 2 = 168 de </a:t>
            </a:r>
            <a:r>
              <a:rPr lang="en-US" dirty="0" err="1"/>
              <a:t>cazuri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. </a:t>
            </a:r>
          </a:p>
          <a:p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combinatii</a:t>
            </a:r>
            <a:r>
              <a:rPr lang="en-US" dirty="0"/>
              <a:t> de alternative nu au </a:t>
            </a:r>
            <a:r>
              <a:rPr lang="en-US" dirty="0" err="1"/>
              <a:t>sens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pot fi eliminate. </a:t>
            </a:r>
          </a:p>
          <a:p>
            <a:r>
              <a:rPr lang="en-US" dirty="0" err="1"/>
              <a:t>Alternativele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combinate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conditiile</a:t>
            </a:r>
            <a:r>
              <a:rPr lang="en-US" dirty="0"/>
              <a:t>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satisfacute</a:t>
            </a:r>
            <a:r>
              <a:rPr lang="en-US" dirty="0"/>
              <a:t>. </a:t>
            </a:r>
          </a:p>
          <a:p>
            <a:r>
              <a:rPr lang="en-US" dirty="0"/>
              <a:t>In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cazurilor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se reduce la 24.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007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49A7-0792-EF45-B2C1-6A7F42D6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Cazurile de testare - exemplu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C422-3E38-C14D-A0A5-7C86E62855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n1</a:t>
            </a:r>
            <a:endParaRPr lang="ro-RO" dirty="0"/>
          </a:p>
          <a:p>
            <a:r>
              <a:rPr lang="en-US" dirty="0"/>
              <a:t>n2</a:t>
            </a:r>
            <a:endParaRPr lang="ro-RO" dirty="0"/>
          </a:p>
          <a:p>
            <a:r>
              <a:rPr lang="en-US" dirty="0"/>
              <a:t>n3x1c1s1</a:t>
            </a:r>
            <a:endParaRPr lang="ro-RO" dirty="0"/>
          </a:p>
          <a:p>
            <a:r>
              <a:rPr lang="en-US" dirty="0"/>
              <a:t>n3x1c1s2</a:t>
            </a:r>
            <a:endParaRPr lang="ro-RO" dirty="0"/>
          </a:p>
          <a:p>
            <a:r>
              <a:rPr lang="en-US" dirty="0"/>
              <a:t>n3x1c4s1</a:t>
            </a:r>
            <a:endParaRPr lang="ro-RO" dirty="0"/>
          </a:p>
          <a:p>
            <a:r>
              <a:rPr lang="en-US" dirty="0"/>
              <a:t>n3x1c4s2</a:t>
            </a:r>
            <a:endParaRPr lang="ro-RO" dirty="0"/>
          </a:p>
          <a:p>
            <a:r>
              <a:rPr lang="en-US" dirty="0"/>
              <a:t>n4x2c1s1</a:t>
            </a:r>
            <a:endParaRPr lang="ro-RO" dirty="0"/>
          </a:p>
          <a:p>
            <a:r>
              <a:rPr lang="en-US" dirty="0"/>
              <a:t>n4x2c1s2</a:t>
            </a:r>
            <a:endParaRPr lang="ro-RO" dirty="0"/>
          </a:p>
          <a:p>
            <a:r>
              <a:rPr lang="en-US" dirty="0"/>
              <a:t>n4x2c2s1</a:t>
            </a:r>
            <a:endParaRPr lang="ro-RO" dirty="0"/>
          </a:p>
          <a:p>
            <a:r>
              <a:rPr lang="en-US" dirty="0"/>
              <a:t>n4x2c2s2</a:t>
            </a:r>
            <a:endParaRPr lang="ro-RO" dirty="0"/>
          </a:p>
          <a:p>
            <a:r>
              <a:rPr lang="en-US" dirty="0"/>
              <a:t>n4x2c3s1</a:t>
            </a:r>
            <a:endParaRPr lang="ro-RO" dirty="0"/>
          </a:p>
          <a:p>
            <a:r>
              <a:rPr lang="en-US" dirty="0"/>
              <a:t>n4x2c3s2</a:t>
            </a:r>
            <a:endParaRPr lang="ro-RO" dirty="0"/>
          </a:p>
          <a:p>
            <a:r>
              <a:rPr lang="en-US" dirty="0"/>
              <a:t>n4x2c4s1</a:t>
            </a:r>
            <a:endParaRPr lang="ro-RO" dirty="0"/>
          </a:p>
          <a:p>
            <a:r>
              <a:rPr lang="en-US" dirty="0"/>
              <a:t>n4x2c4s2</a:t>
            </a:r>
            <a:endParaRPr lang="ro-RO" dirty="0"/>
          </a:p>
          <a:p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B15F3-46D6-A54F-95E5-0847C8DBC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n5x3c1s1</a:t>
            </a:r>
            <a:endParaRPr lang="ro-RO" dirty="0"/>
          </a:p>
          <a:p>
            <a:r>
              <a:rPr lang="en-US" dirty="0"/>
              <a:t>n5x3c1s2</a:t>
            </a:r>
            <a:endParaRPr lang="ro-RO" dirty="0"/>
          </a:p>
          <a:p>
            <a:r>
              <a:rPr lang="en-US" dirty="0"/>
              <a:t>n5x3c2s1</a:t>
            </a:r>
            <a:endParaRPr lang="ro-RO" dirty="0"/>
          </a:p>
          <a:p>
            <a:r>
              <a:rPr lang="en-US" dirty="0"/>
              <a:t>n5x3c2s2</a:t>
            </a:r>
            <a:endParaRPr lang="ro-RO" dirty="0"/>
          </a:p>
          <a:p>
            <a:r>
              <a:rPr lang="en-US" dirty="0"/>
              <a:t>n5x3c3s1</a:t>
            </a:r>
            <a:endParaRPr lang="ro-RO" dirty="0"/>
          </a:p>
          <a:p>
            <a:r>
              <a:rPr lang="en-US" dirty="0"/>
              <a:t>n5x3c3s2</a:t>
            </a:r>
            <a:endParaRPr lang="ro-RO" dirty="0"/>
          </a:p>
          <a:p>
            <a:r>
              <a:rPr lang="en-US" dirty="0"/>
              <a:t>n5x3c4s1</a:t>
            </a:r>
            <a:endParaRPr lang="ro-RO" dirty="0"/>
          </a:p>
          <a:p>
            <a:r>
              <a:rPr lang="en-US" dirty="0"/>
              <a:t>n5x3c4s2</a:t>
            </a:r>
            <a:endParaRPr lang="ro-RO" dirty="0"/>
          </a:p>
          <a:p>
            <a:r>
              <a:rPr lang="en-US" dirty="0"/>
              <a:t>n6</a:t>
            </a:r>
            <a:endParaRPr lang="ro-RO" dirty="0"/>
          </a:p>
          <a:p>
            <a:r>
              <a:rPr lang="en-US" dirty="0"/>
              <a:t>n7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2427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79F6-8002-C64F-8EAE-68BE7F7D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Avantaje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dezavantaje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A137-E11E-2A46-99A2-A913E180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Pasii</a:t>
            </a:r>
            <a:r>
              <a:rPr lang="en-US" dirty="0"/>
              <a:t> de </a:t>
            </a:r>
            <a:r>
              <a:rPr lang="en-US" dirty="0" err="1"/>
              <a:t>inceput</a:t>
            </a:r>
            <a:r>
              <a:rPr lang="en-US" dirty="0"/>
              <a:t> (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conditiilor</a:t>
            </a:r>
            <a:r>
              <a:rPr lang="en-US" dirty="0"/>
              <a:t> de </a:t>
            </a:r>
            <a:r>
              <a:rPr lang="en-US" dirty="0" err="1"/>
              <a:t>mediu</a:t>
            </a:r>
            <a:r>
              <a:rPr lang="en-US" dirty="0"/>
              <a:t> precum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categoriilor</a:t>
            </a:r>
            <a:r>
              <a:rPr lang="en-US" dirty="0"/>
              <a:t>) nu </a:t>
            </a:r>
            <a:r>
              <a:rPr lang="en-US" dirty="0" err="1"/>
              <a:t>sunt</a:t>
            </a:r>
            <a:r>
              <a:rPr lang="en-US" dirty="0"/>
              <a:t> bine </a:t>
            </a:r>
            <a:r>
              <a:rPr lang="en-US" dirty="0" err="1"/>
              <a:t>definiti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bazeaza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experienta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care face </a:t>
            </a:r>
            <a:r>
              <a:rPr lang="en-US" dirty="0" err="1"/>
              <a:t>testarea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</a:t>
            </a:r>
            <a:r>
              <a:rPr lang="en-US" dirty="0"/>
              <a:t> de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, </a:t>
            </a:r>
            <a:r>
              <a:rPr lang="en-US" dirty="0" err="1"/>
              <a:t>odata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acesti</a:t>
            </a:r>
            <a:r>
              <a:rPr lang="en-US" dirty="0"/>
              <a:t> </a:t>
            </a:r>
            <a:r>
              <a:rPr lang="en-US" dirty="0" err="1"/>
              <a:t>pasi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trecuti</a:t>
            </a:r>
            <a:r>
              <a:rPr lang="en-US" dirty="0"/>
              <a:t>,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.</a:t>
            </a:r>
            <a:endParaRPr lang="ro-RO" dirty="0"/>
          </a:p>
          <a:p>
            <a:pPr lvl="0"/>
            <a:r>
              <a:rPr lang="en-US" dirty="0"/>
              <a:t>Este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clar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functionale</a:t>
            </a:r>
            <a:r>
              <a:rPr lang="en-US" dirty="0"/>
              <a:t> </a:t>
            </a:r>
            <a:r>
              <a:rPr lang="en-US" dirty="0" err="1"/>
              <a:t>anterioare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produce date de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cuprinzatoare</a:t>
            </a:r>
            <a:r>
              <a:rPr lang="en-US" dirty="0"/>
              <a:t>, care </a:t>
            </a:r>
            <a:r>
              <a:rPr lang="en-US" dirty="0" err="1"/>
              <a:t>testeaza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</a:t>
            </a:r>
            <a:r>
              <a:rPr lang="en-US" dirty="0"/>
              <a:t> de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,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exploziei</a:t>
            </a:r>
            <a:r>
              <a:rPr lang="en-US" dirty="0"/>
              <a:t> </a:t>
            </a:r>
            <a:r>
              <a:rPr lang="en-US" dirty="0" err="1"/>
              <a:t>combinatorice</a:t>
            </a:r>
            <a:r>
              <a:rPr lang="en-US" dirty="0"/>
              <a:t>, pot </a:t>
            </a:r>
            <a:r>
              <a:rPr lang="en-US" dirty="0" err="1"/>
              <a:t>rezulta</a:t>
            </a:r>
            <a:r>
              <a:rPr lang="en-US" dirty="0"/>
              <a:t> date de test de </a:t>
            </a:r>
            <a:r>
              <a:rPr lang="en-US" dirty="0" err="1"/>
              <a:t>foarte</a:t>
            </a:r>
            <a:r>
              <a:rPr lang="en-US" dirty="0"/>
              <a:t> mare </a:t>
            </a:r>
            <a:r>
              <a:rPr lang="en-US" dirty="0" err="1"/>
              <a:t>dimensiune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79125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D972-63D5-FB4B-8211-CD888688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Grafului</a:t>
            </a:r>
            <a:r>
              <a:rPr lang="en-US" dirty="0"/>
              <a:t> </a:t>
            </a:r>
            <a:r>
              <a:rPr lang="en-US" dirty="0" err="1"/>
              <a:t>Cauza-Efect</a:t>
            </a:r>
            <a:r>
              <a:rPr lang="en-US" dirty="0"/>
              <a:t> (Cause-Effect Graphing)</a:t>
            </a:r>
            <a:br>
              <a:rPr lang="en-RO" dirty="0"/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0E0C-71F2-724E-9C67-15B0DBCE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Partiționarea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produce un </a:t>
            </a:r>
            <a:r>
              <a:rPr lang="en-US" dirty="0" err="1"/>
              <a:t>număr</a:t>
            </a:r>
            <a:r>
              <a:rPr lang="en-US" dirty="0"/>
              <a:t> mare de </a:t>
            </a:r>
            <a:r>
              <a:rPr lang="en-US" dirty="0" err="1"/>
              <a:t>combinații</a:t>
            </a:r>
            <a:r>
              <a:rPr lang="en-US" dirty="0"/>
              <a:t> de </a:t>
            </a:r>
            <a:r>
              <a:rPr lang="en-US" dirty="0" err="1"/>
              <a:t>intrări</a:t>
            </a:r>
            <a:r>
              <a:rPr lang="en-US" dirty="0"/>
              <a:t>, </a:t>
            </a:r>
            <a:r>
              <a:rPr lang="en-US" dirty="0" err="1"/>
              <a:t>dintre</a:t>
            </a:r>
            <a:r>
              <a:rPr lang="en-US" dirty="0"/>
              <a:t> care o mare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nefezabilă</a:t>
            </a:r>
            <a:r>
              <a:rPr lang="en-US" dirty="0"/>
              <a:t>.</a:t>
            </a:r>
            <a:endParaRPr lang="en-RO" dirty="0"/>
          </a:p>
          <a:p>
            <a:pPr lvl="0"/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grafului</a:t>
            </a:r>
            <a:r>
              <a:rPr lang="en-US" dirty="0"/>
              <a:t> </a:t>
            </a:r>
            <a:r>
              <a:rPr lang="en-US" dirty="0" err="1"/>
              <a:t>cauza-efect</a:t>
            </a:r>
            <a:r>
              <a:rPr lang="en-US" dirty="0"/>
              <a:t> (</a:t>
            </a:r>
            <a:r>
              <a:rPr lang="en-US" dirty="0" err="1"/>
              <a:t>cunoscuta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ca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dependențelor</a:t>
            </a:r>
            <a:r>
              <a:rPr lang="en-US" dirty="0"/>
              <a:t>) se </a:t>
            </a:r>
            <a:r>
              <a:rPr lang="en-US" dirty="0" err="1"/>
              <a:t>concentrează</a:t>
            </a:r>
            <a:r>
              <a:rPr lang="en-US" dirty="0"/>
              <a:t> pe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relațiilor</a:t>
            </a:r>
            <a:r>
              <a:rPr lang="en-US" dirty="0"/>
              <a:t> de dependent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condițiile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ale </a:t>
            </a:r>
            <a:r>
              <a:rPr lang="en-US" dirty="0" err="1"/>
              <a:t>programului</a:t>
            </a:r>
            <a:r>
              <a:rPr lang="en-US" dirty="0"/>
              <a:t> (</a:t>
            </a:r>
            <a:r>
              <a:rPr lang="en-US" dirty="0" err="1"/>
              <a:t>cauze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condițiile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 (</a:t>
            </a:r>
            <a:r>
              <a:rPr lang="en-US" dirty="0" err="1"/>
              <a:t>efecte</a:t>
            </a:r>
            <a:r>
              <a:rPr lang="en-US" dirty="0"/>
              <a:t>). </a:t>
            </a:r>
            <a:endParaRPr lang="en-RO" dirty="0"/>
          </a:p>
          <a:p>
            <a:pPr lvl="0"/>
            <a:r>
              <a:rPr lang="en-US" dirty="0" err="1"/>
              <a:t>Relația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exprimată</a:t>
            </a:r>
            <a:r>
              <a:rPr lang="en-US" dirty="0"/>
              <a:t> sub forma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cauza-efect</a:t>
            </a:r>
            <a:r>
              <a:rPr lang="en-US" dirty="0"/>
              <a:t>. </a:t>
            </a:r>
            <a:endParaRPr lang="en-RO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269309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D972-63D5-FB4B-8211-CD888688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Graf </a:t>
            </a:r>
            <a:r>
              <a:rPr lang="en-US" dirty="0" err="1"/>
              <a:t>cauza-efect</a:t>
            </a:r>
            <a:br>
              <a:rPr lang="en-RO" dirty="0"/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0E0C-71F2-724E-9C67-15B0DBCE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Reprezentare</a:t>
            </a:r>
            <a:r>
              <a:rPr lang="en-US" dirty="0"/>
              <a:t> </a:t>
            </a:r>
            <a:r>
              <a:rPr lang="en-US" dirty="0" err="1"/>
              <a:t>vizuală</a:t>
            </a:r>
            <a:r>
              <a:rPr lang="en-US" dirty="0"/>
              <a:t> a </a:t>
            </a:r>
            <a:r>
              <a:rPr lang="en-US" dirty="0" err="1"/>
              <a:t>relației</a:t>
            </a:r>
            <a:r>
              <a:rPr lang="en-US" dirty="0"/>
              <a:t> </a:t>
            </a:r>
            <a:r>
              <a:rPr lang="en-US" dirty="0" err="1"/>
              <a:t>logice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cauze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, </a:t>
            </a:r>
            <a:r>
              <a:rPr lang="en-US" dirty="0" err="1"/>
              <a:t>exprimabilă</a:t>
            </a:r>
            <a:r>
              <a:rPr lang="en-US" dirty="0"/>
              <a:t> ca o </a:t>
            </a:r>
            <a:r>
              <a:rPr lang="en-US" dirty="0" err="1"/>
              <a:t>expresie</a:t>
            </a:r>
            <a:r>
              <a:rPr lang="en-US" dirty="0"/>
              <a:t> </a:t>
            </a:r>
            <a:r>
              <a:rPr lang="en-US" dirty="0" err="1"/>
              <a:t>Booleană</a:t>
            </a:r>
            <a:r>
              <a:rPr lang="en-US" dirty="0"/>
              <a:t>.</a:t>
            </a:r>
          </a:p>
          <a:p>
            <a:r>
              <a:rPr lang="en-US" dirty="0" err="1"/>
              <a:t>Cauza</a:t>
            </a:r>
            <a:r>
              <a:rPr lang="en-US" dirty="0"/>
              <a:t> =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conditie</a:t>
            </a:r>
            <a:r>
              <a:rPr lang="en-US" dirty="0"/>
              <a:t> in </a:t>
            </a:r>
            <a:r>
              <a:rPr lang="en-US" dirty="0" err="1"/>
              <a:t>specificatie</a:t>
            </a:r>
            <a:r>
              <a:rPr lang="en-US" dirty="0"/>
              <a:t> (</a:t>
            </a:r>
            <a:r>
              <a:rPr lang="en-US" dirty="0" err="1"/>
              <a:t>cerinte</a:t>
            </a:r>
            <a:r>
              <a:rPr lang="en-US" dirty="0"/>
              <a:t>)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afecta</a:t>
            </a:r>
            <a:r>
              <a:rPr lang="en-US" dirty="0"/>
              <a:t> </a:t>
            </a:r>
            <a:r>
              <a:rPr lang="en-US" dirty="0" err="1"/>
              <a:t>raspunsul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.</a:t>
            </a:r>
            <a:endParaRPr lang="en-RO" dirty="0"/>
          </a:p>
          <a:p>
            <a:r>
              <a:rPr lang="en-US" dirty="0" err="1"/>
              <a:t>Efect</a:t>
            </a:r>
            <a:r>
              <a:rPr lang="en-US" dirty="0"/>
              <a:t> = </a:t>
            </a:r>
            <a:r>
              <a:rPr lang="en-US" dirty="0" err="1"/>
              <a:t>raspunsul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la o combinative de </a:t>
            </a:r>
            <a:r>
              <a:rPr lang="en-US" dirty="0" err="1"/>
              <a:t>conditii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.</a:t>
            </a:r>
          </a:p>
          <a:p>
            <a:r>
              <a:rPr lang="en-US" dirty="0" err="1"/>
              <a:t>Efectul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in mod </a:t>
            </a:r>
            <a:r>
              <a:rPr lang="en-US" dirty="0" err="1"/>
              <a:t>necesar</a:t>
            </a:r>
            <a:r>
              <a:rPr lang="en-US" dirty="0"/>
              <a:t> o </a:t>
            </a:r>
            <a:r>
              <a:rPr lang="en-US" dirty="0" err="1"/>
              <a:t>iesire</a:t>
            </a:r>
            <a:r>
              <a:rPr lang="en-US" dirty="0"/>
              <a:t> (</a:t>
            </a:r>
            <a:r>
              <a:rPr lang="en-US" dirty="0" err="1"/>
              <a:t>poate</a:t>
            </a:r>
            <a:r>
              <a:rPr lang="en-US" dirty="0"/>
              <a:t> fi un </a:t>
            </a:r>
            <a:r>
              <a:rPr lang="en-US" dirty="0" err="1"/>
              <a:t>mesaj</a:t>
            </a:r>
            <a:r>
              <a:rPr lang="en-US" dirty="0"/>
              <a:t> de </a:t>
            </a:r>
            <a:r>
              <a:rPr lang="en-US" dirty="0" err="1"/>
              <a:t>eroare</a:t>
            </a:r>
            <a:r>
              <a:rPr lang="en-US" dirty="0"/>
              <a:t>, un display, o </a:t>
            </a:r>
            <a:r>
              <a:rPr lang="en-US" dirty="0" err="1"/>
              <a:t>modificare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un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intern)</a:t>
            </a:r>
            <a:endParaRPr lang="en-RO" dirty="0"/>
          </a:p>
          <a:p>
            <a:pPr lvl="0"/>
            <a:endParaRPr lang="en-RO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541343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CF4B-B1B3-0747-B185-11DBFE21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Notatii</a:t>
            </a:r>
            <a:r>
              <a:rPr lang="en-US" dirty="0"/>
              <a:t>: </a:t>
            </a:r>
            <a:r>
              <a:rPr lang="en-US" dirty="0" err="1"/>
              <a:t>Relatii</a:t>
            </a:r>
            <a:r>
              <a:rPr lang="en-US" dirty="0"/>
              <a:t> </a:t>
            </a:r>
            <a:r>
              <a:rPr lang="en-US" dirty="0" err="1"/>
              <a:t>Cauza-Efect</a:t>
            </a:r>
            <a:r>
              <a:rPr lang="en-US" dirty="0"/>
              <a:t> (1)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C84B-10CC-4943-9A04-6989408C2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Implies : if C then </a:t>
            </a:r>
            <a:r>
              <a:rPr lang="en-US" dirty="0" err="1"/>
              <a:t>Ef</a:t>
            </a:r>
            <a:endParaRPr lang="en-RO" dirty="0"/>
          </a:p>
          <a:p>
            <a:endParaRPr lang="en-RO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6644CC-3EBC-AC40-A110-0B43436486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37513" y="3110865"/>
            <a:ext cx="2952751" cy="636270"/>
            <a:chOff x="1680" y="8010"/>
            <a:chExt cx="2955" cy="63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39DAF3-E37F-8541-8211-BA271CA6AF9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680" y="8010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RO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F9DD66-DBD8-CB46-B2A2-FABE0D33772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990" y="8010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RO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Ef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AutoShape 7">
              <a:extLst>
                <a:ext uri="{FF2B5EF4-FFF2-40B4-BE49-F238E27FC236}">
                  <a16:creationId xmlns:a16="http://schemas.microsoft.com/office/drawing/2014/main" id="{1FAB8A08-4337-414D-A850-E9A3EDFD94C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325" y="8310"/>
              <a:ext cx="16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45108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58E5-0483-C348-93EC-CDB35CA9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Notatii</a:t>
            </a:r>
            <a:r>
              <a:rPr lang="en-US" dirty="0"/>
              <a:t>: </a:t>
            </a:r>
            <a:r>
              <a:rPr lang="en-US" dirty="0" err="1"/>
              <a:t>Relatii</a:t>
            </a:r>
            <a:r>
              <a:rPr lang="en-US" dirty="0"/>
              <a:t> </a:t>
            </a:r>
            <a:r>
              <a:rPr lang="en-US" dirty="0" err="1"/>
              <a:t>Cauza-Efect</a:t>
            </a:r>
            <a:r>
              <a:rPr lang="en-US" dirty="0"/>
              <a:t> (2)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C7FA6-EDF2-744B-8995-3FEC22A0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– Implies : if (</a:t>
            </a:r>
            <a:r>
              <a:rPr lang="en-US" dirty="0">
                <a:sym typeface="Symbol" pitchFamily="2" charset="2"/>
              </a:rPr>
              <a:t></a:t>
            </a:r>
            <a:r>
              <a:rPr lang="en-US" dirty="0"/>
              <a:t>C) then </a:t>
            </a:r>
            <a:r>
              <a:rPr lang="en-US" dirty="0" err="1"/>
              <a:t>Ef</a:t>
            </a:r>
            <a:r>
              <a:rPr lang="en-RO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0E3DBA-1CF6-8048-8849-06A949DF11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86281" y="3094673"/>
            <a:ext cx="2952751" cy="668655"/>
            <a:chOff x="1635" y="9575"/>
            <a:chExt cx="2955" cy="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823EE91-A054-554A-902F-4FEEA08247D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635" y="9575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</a:t>
              </a: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06F57D-3B93-A449-B9E7-DC8656A17BC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945" y="9575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Ef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AutoShape 10">
              <a:extLst>
                <a:ext uri="{FF2B5EF4-FFF2-40B4-BE49-F238E27FC236}">
                  <a16:creationId xmlns:a16="http://schemas.microsoft.com/office/drawing/2014/main" id="{DD5B67BC-ACB6-3840-9E44-8757F278616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280" y="9875"/>
              <a:ext cx="16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881F34A-F2B9-3545-90BE-58F8E93BB21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550" y="9660"/>
              <a:ext cx="960" cy="420"/>
            </a:xfrm>
            <a:custGeom>
              <a:avLst/>
              <a:gdLst>
                <a:gd name="T0" fmla="*/ 0 w 960"/>
                <a:gd name="T1" fmla="*/ 300 h 520"/>
                <a:gd name="T2" fmla="*/ 210 w 960"/>
                <a:gd name="T3" fmla="*/ 520 h 520"/>
                <a:gd name="T4" fmla="*/ 450 w 960"/>
                <a:gd name="T5" fmla="*/ 300 h 520"/>
                <a:gd name="T6" fmla="*/ 720 w 960"/>
                <a:gd name="T7" fmla="*/ 0 h 520"/>
                <a:gd name="T8" fmla="*/ 960 w 960"/>
                <a:gd name="T9" fmla="*/ 30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520">
                  <a:moveTo>
                    <a:pt x="0" y="300"/>
                  </a:moveTo>
                  <a:cubicBezTo>
                    <a:pt x="67" y="410"/>
                    <a:pt x="135" y="520"/>
                    <a:pt x="210" y="520"/>
                  </a:cubicBezTo>
                  <a:cubicBezTo>
                    <a:pt x="285" y="520"/>
                    <a:pt x="365" y="387"/>
                    <a:pt x="450" y="300"/>
                  </a:cubicBezTo>
                  <a:cubicBezTo>
                    <a:pt x="535" y="213"/>
                    <a:pt x="635" y="0"/>
                    <a:pt x="720" y="0"/>
                  </a:cubicBezTo>
                  <a:cubicBezTo>
                    <a:pt x="805" y="0"/>
                    <a:pt x="922" y="250"/>
                    <a:pt x="960" y="30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30181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C712-F09C-2A45-97FE-F2F7B927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Notatii</a:t>
            </a:r>
            <a:r>
              <a:rPr lang="en-US" dirty="0"/>
              <a:t>: </a:t>
            </a:r>
            <a:r>
              <a:rPr lang="en-US" dirty="0" err="1"/>
              <a:t>Relatii</a:t>
            </a:r>
            <a:r>
              <a:rPr lang="en-US" dirty="0"/>
              <a:t> </a:t>
            </a:r>
            <a:r>
              <a:rPr lang="en-US" dirty="0" err="1"/>
              <a:t>Cauza-Efect</a:t>
            </a:r>
            <a:r>
              <a:rPr lang="en-US" dirty="0"/>
              <a:t> (3)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C965E-D4B0-074C-886B-D049E265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– Implies: if (C1 &amp;&amp; C2) then </a:t>
            </a:r>
            <a:r>
              <a:rPr lang="en-US" dirty="0" err="1"/>
              <a:t>Ef</a:t>
            </a:r>
            <a:endParaRPr lang="en-RO" dirty="0"/>
          </a:p>
          <a:p>
            <a:endParaRPr lang="en-RO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1FE241-D8C0-314E-B793-603C49B1C4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31607" y="2614984"/>
            <a:ext cx="2867025" cy="2066923"/>
            <a:chOff x="1920" y="11617"/>
            <a:chExt cx="2955" cy="2220"/>
          </a:xfrm>
        </p:grpSpPr>
        <p:sp>
          <p:nvSpPr>
            <p:cNvPr id="5" name="Text Box 27">
              <a:extLst>
                <a:ext uri="{FF2B5EF4-FFF2-40B4-BE49-F238E27FC236}">
                  <a16:creationId xmlns:a16="http://schemas.microsoft.com/office/drawing/2014/main" id="{239226DF-537E-FC49-B215-D304C16E8212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330" y="12540"/>
              <a:ext cx="570" cy="4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Symbol" pitchFamily="2" charset="2"/>
                </a:rPr>
                <a:t>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B181F6-CDEF-7D40-ACF3-08B5073FB43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920" y="11617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RO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8A1B80F-B2ED-E54F-8303-8610F7AC241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230" y="12382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RO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Ef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4EC37D5-516A-914C-B5B0-39BCD736AAE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920" y="13207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RO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AutoShape 24">
              <a:extLst>
                <a:ext uri="{FF2B5EF4-FFF2-40B4-BE49-F238E27FC236}">
                  <a16:creationId xmlns:a16="http://schemas.microsoft.com/office/drawing/2014/main" id="{F33268C8-6B60-824E-BD47-A8D884945BE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565" y="11940"/>
              <a:ext cx="1665" cy="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25">
              <a:extLst>
                <a:ext uri="{FF2B5EF4-FFF2-40B4-BE49-F238E27FC236}">
                  <a16:creationId xmlns:a16="http://schemas.microsoft.com/office/drawing/2014/main" id="{620C3BEB-2D6B-C041-9ACE-C134692293A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V="1">
              <a:off x="2565" y="12870"/>
              <a:ext cx="1665" cy="5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rc 26">
              <a:extLst>
                <a:ext uri="{FF2B5EF4-FFF2-40B4-BE49-F238E27FC236}">
                  <a16:creationId xmlns:a16="http://schemas.microsoft.com/office/drawing/2014/main" id="{0CD55D70-3EB7-9B46-A321-7215D9D52C0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flipH="1">
              <a:off x="3713" y="12382"/>
              <a:ext cx="172" cy="646"/>
            </a:xfrm>
            <a:custGeom>
              <a:avLst/>
              <a:gdLst>
                <a:gd name="G0" fmla="+- 1853 0 0"/>
                <a:gd name="G1" fmla="+- 21600 0 0"/>
                <a:gd name="G2" fmla="+- 21600 0 0"/>
                <a:gd name="T0" fmla="*/ 1853 w 23453"/>
                <a:gd name="T1" fmla="*/ 0 h 43200"/>
                <a:gd name="T2" fmla="*/ 0 w 23453"/>
                <a:gd name="T3" fmla="*/ 43120 h 43200"/>
                <a:gd name="T4" fmla="*/ 1853 w 2345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53" h="43200" fill="none" extrusionOk="0">
                  <a:moveTo>
                    <a:pt x="1853" y="0"/>
                  </a:moveTo>
                  <a:cubicBezTo>
                    <a:pt x="13782" y="0"/>
                    <a:pt x="23453" y="9670"/>
                    <a:pt x="23453" y="21600"/>
                  </a:cubicBezTo>
                  <a:cubicBezTo>
                    <a:pt x="23453" y="33529"/>
                    <a:pt x="13782" y="43200"/>
                    <a:pt x="1853" y="43200"/>
                  </a:cubicBezTo>
                  <a:cubicBezTo>
                    <a:pt x="1234" y="43200"/>
                    <a:pt x="616" y="43173"/>
                    <a:pt x="-1" y="43120"/>
                  </a:cubicBezTo>
                </a:path>
                <a:path w="23453" h="43200" stroke="0" extrusionOk="0">
                  <a:moveTo>
                    <a:pt x="1853" y="0"/>
                  </a:moveTo>
                  <a:cubicBezTo>
                    <a:pt x="13782" y="0"/>
                    <a:pt x="23453" y="9670"/>
                    <a:pt x="23453" y="21600"/>
                  </a:cubicBezTo>
                  <a:cubicBezTo>
                    <a:pt x="23453" y="33529"/>
                    <a:pt x="13782" y="43200"/>
                    <a:pt x="1853" y="43200"/>
                  </a:cubicBezTo>
                  <a:cubicBezTo>
                    <a:pt x="1234" y="43200"/>
                    <a:pt x="616" y="43173"/>
                    <a:pt x="-1" y="43120"/>
                  </a:cubicBezTo>
                  <a:lnTo>
                    <a:pt x="185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7806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4EDA-971B-C346-8B54-C6221DF2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Notatii</a:t>
            </a:r>
            <a:r>
              <a:rPr lang="en-US" dirty="0"/>
              <a:t>: </a:t>
            </a:r>
            <a:r>
              <a:rPr lang="en-US" dirty="0" err="1"/>
              <a:t>Relatii</a:t>
            </a:r>
            <a:r>
              <a:rPr lang="en-US" dirty="0"/>
              <a:t> </a:t>
            </a:r>
            <a:r>
              <a:rPr lang="en-US" dirty="0" err="1"/>
              <a:t>Cauza-Efect</a:t>
            </a:r>
            <a:r>
              <a:rPr lang="en-US" dirty="0"/>
              <a:t> (4)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5912-F905-FF4C-B00A-C0A1A9D9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– Implies: if (C1 || C2) then </a:t>
            </a:r>
            <a:r>
              <a:rPr lang="en-US" dirty="0" err="1"/>
              <a:t>Ef</a:t>
            </a:r>
            <a:r>
              <a:rPr lang="en-RO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9C5697-E645-414D-A9ED-C6C4000301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43799" y="2468680"/>
            <a:ext cx="2867025" cy="2066923"/>
            <a:chOff x="1920" y="11617"/>
            <a:chExt cx="2955" cy="2220"/>
          </a:xfrm>
        </p:grpSpPr>
        <p:sp>
          <p:nvSpPr>
            <p:cNvPr id="5" name="Text Box 187">
              <a:extLst>
                <a:ext uri="{FF2B5EF4-FFF2-40B4-BE49-F238E27FC236}">
                  <a16:creationId xmlns:a16="http://schemas.microsoft.com/office/drawing/2014/main" id="{01D8CEF9-BACA-B143-90A8-A7EBB3312350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330" y="12540"/>
              <a:ext cx="570" cy="4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Symbol" pitchFamily="2" charset="2"/>
                </a:rPr>
                <a:t>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E126C8-2FD3-AC4C-93CB-6747DB6086A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920" y="11617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RO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022F82-B03B-D242-A130-3A261A9699E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230" y="12382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RO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Ef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D0F34-8EF7-7A43-A474-509BB7724B0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920" y="13207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RO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AutoShape 191">
              <a:extLst>
                <a:ext uri="{FF2B5EF4-FFF2-40B4-BE49-F238E27FC236}">
                  <a16:creationId xmlns:a16="http://schemas.microsoft.com/office/drawing/2014/main" id="{1430BED5-EFE6-A441-A747-EFE7A72E657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565" y="11940"/>
              <a:ext cx="1665" cy="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92">
              <a:extLst>
                <a:ext uri="{FF2B5EF4-FFF2-40B4-BE49-F238E27FC236}">
                  <a16:creationId xmlns:a16="http://schemas.microsoft.com/office/drawing/2014/main" id="{0463E693-8C2C-0943-A2CD-494D1EA2834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V="1">
              <a:off x="2565" y="12870"/>
              <a:ext cx="1665" cy="5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rc 193">
              <a:extLst>
                <a:ext uri="{FF2B5EF4-FFF2-40B4-BE49-F238E27FC236}">
                  <a16:creationId xmlns:a16="http://schemas.microsoft.com/office/drawing/2014/main" id="{3EE724C1-4570-1A4D-9988-04C586358EF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flipH="1">
              <a:off x="3713" y="12382"/>
              <a:ext cx="172" cy="646"/>
            </a:xfrm>
            <a:custGeom>
              <a:avLst/>
              <a:gdLst>
                <a:gd name="G0" fmla="+- 1853 0 0"/>
                <a:gd name="G1" fmla="+- 21600 0 0"/>
                <a:gd name="G2" fmla="+- 21600 0 0"/>
                <a:gd name="T0" fmla="*/ 1853 w 23453"/>
                <a:gd name="T1" fmla="*/ 0 h 43200"/>
                <a:gd name="T2" fmla="*/ 0 w 23453"/>
                <a:gd name="T3" fmla="*/ 43120 h 43200"/>
                <a:gd name="T4" fmla="*/ 1853 w 2345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53" h="43200" fill="none" extrusionOk="0">
                  <a:moveTo>
                    <a:pt x="1853" y="0"/>
                  </a:moveTo>
                  <a:cubicBezTo>
                    <a:pt x="13782" y="0"/>
                    <a:pt x="23453" y="9670"/>
                    <a:pt x="23453" y="21600"/>
                  </a:cubicBezTo>
                  <a:cubicBezTo>
                    <a:pt x="23453" y="33529"/>
                    <a:pt x="13782" y="43200"/>
                    <a:pt x="1853" y="43200"/>
                  </a:cubicBezTo>
                  <a:cubicBezTo>
                    <a:pt x="1234" y="43200"/>
                    <a:pt x="616" y="43173"/>
                    <a:pt x="-1" y="43120"/>
                  </a:cubicBezTo>
                </a:path>
                <a:path w="23453" h="43200" stroke="0" extrusionOk="0">
                  <a:moveTo>
                    <a:pt x="1853" y="0"/>
                  </a:moveTo>
                  <a:cubicBezTo>
                    <a:pt x="13782" y="0"/>
                    <a:pt x="23453" y="9670"/>
                    <a:pt x="23453" y="21600"/>
                  </a:cubicBezTo>
                  <a:cubicBezTo>
                    <a:pt x="23453" y="33529"/>
                    <a:pt x="13782" y="43200"/>
                    <a:pt x="1853" y="43200"/>
                  </a:cubicBezTo>
                  <a:cubicBezTo>
                    <a:pt x="1234" y="43200"/>
                    <a:pt x="616" y="43173"/>
                    <a:pt x="-1" y="43120"/>
                  </a:cubicBezTo>
                  <a:lnTo>
                    <a:pt x="185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29631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E37C-4EE6-194E-B83F-310AA500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Notatii</a:t>
            </a:r>
            <a:r>
              <a:rPr lang="en-US" dirty="0"/>
              <a:t>: </a:t>
            </a:r>
            <a:r>
              <a:rPr lang="en-US" dirty="0" err="1"/>
              <a:t>Constrangeri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cauze</a:t>
            </a:r>
            <a:r>
              <a:rPr lang="en-RO" dirty="0"/>
              <a:t> </a:t>
            </a:r>
            <a:r>
              <a:rPr lang="en-US" dirty="0"/>
              <a:t>(1)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6F6E-28BB-C947-BEBB-45329EEC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(exclusive): fie C1 </a:t>
            </a:r>
            <a:r>
              <a:rPr lang="en-US" dirty="0" err="1"/>
              <a:t>sau</a:t>
            </a:r>
            <a:r>
              <a:rPr lang="en-US" dirty="0"/>
              <a:t> C2 (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)</a:t>
            </a:r>
            <a:endParaRPr lang="en-RO" dirty="0"/>
          </a:p>
          <a:p>
            <a:endParaRPr lang="en-RO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9E1E2C-DAF1-8741-AB0A-AB8C14CEC1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24371" y="2505514"/>
            <a:ext cx="3076577" cy="1871343"/>
            <a:chOff x="4365" y="5706"/>
            <a:chExt cx="3240" cy="2190"/>
          </a:xfrm>
        </p:grpSpPr>
        <p:sp>
          <p:nvSpPr>
            <p:cNvPr id="5" name="Text Box 51">
              <a:extLst>
                <a:ext uri="{FF2B5EF4-FFF2-40B4-BE49-F238E27FC236}">
                  <a16:creationId xmlns:a16="http://schemas.microsoft.com/office/drawing/2014/main" id="{F13274D1-B4D9-9C45-9762-C2691E96FDA3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365" y="6600"/>
              <a:ext cx="585" cy="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769CC95-CADA-544F-AE25-494B053B65C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960" y="5706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5FDA95-5C11-9B49-B7F9-66AE0A8ADA2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960" y="7266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AutoShape 49">
              <a:extLst>
                <a:ext uri="{FF2B5EF4-FFF2-40B4-BE49-F238E27FC236}">
                  <a16:creationId xmlns:a16="http://schemas.microsoft.com/office/drawing/2014/main" id="{FF7FE293-B5FE-4B46-9519-DD06520300F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V="1">
              <a:off x="4848" y="6045"/>
              <a:ext cx="2115" cy="7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50">
              <a:extLst>
                <a:ext uri="{FF2B5EF4-FFF2-40B4-BE49-F238E27FC236}">
                  <a16:creationId xmlns:a16="http://schemas.microsoft.com/office/drawing/2014/main" id="{DF02EDAF-A9DC-DE42-84CC-759FDBBC8B8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848" y="6852"/>
              <a:ext cx="2115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3014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3DAB-CFFF-F548-9BFC-7ADE31C6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Partitionare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r>
              <a:rPr lang="en-US" dirty="0"/>
              <a:t> (equivalence partitioning)</a:t>
            </a:r>
            <a:r>
              <a:rPr lang="ro-RO" dirty="0">
                <a:effectLst/>
              </a:rPr>
              <a:t>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ED72-DFC1-4440-BCEE-710D262B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Ideea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partitiona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 (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) in </a:t>
            </a:r>
            <a:r>
              <a:rPr lang="en-US" i="1" dirty="0" err="1"/>
              <a:t>partitii</a:t>
            </a:r>
            <a:r>
              <a:rPr lang="en-US" i="1" dirty="0"/>
              <a:t> de </a:t>
            </a:r>
            <a:r>
              <a:rPr lang="en-US" i="1" dirty="0" err="1"/>
              <a:t>echivalenta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i="1" dirty="0" err="1"/>
              <a:t>clase</a:t>
            </a:r>
            <a:r>
              <a:rPr lang="en-US" i="1" dirty="0"/>
              <a:t> de </a:t>
            </a:r>
            <a:r>
              <a:rPr lang="en-US" i="1" dirty="0" err="1"/>
              <a:t>echivalenta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, din </a:t>
            </a:r>
            <a:r>
              <a:rPr lang="en-US" dirty="0" err="1"/>
              <a:t>punctul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specificatiei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tratate</a:t>
            </a:r>
            <a:r>
              <a:rPr lang="en-US" dirty="0"/>
              <a:t> in mod identic. </a:t>
            </a:r>
            <a:endParaRPr lang="ro-RO" dirty="0"/>
          </a:p>
          <a:p>
            <a:pPr lvl="0"/>
            <a:r>
              <a:rPr lang="en-US" dirty="0"/>
              <a:t>Cum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clasa</a:t>
            </a:r>
            <a:r>
              <a:rPr lang="en-US" dirty="0"/>
              <a:t> au </a:t>
            </a:r>
            <a:r>
              <a:rPr lang="en-US" dirty="0" err="1"/>
              <a:t>specificat</a:t>
            </a:r>
            <a:r>
              <a:rPr lang="en-US" dirty="0"/>
              <a:t>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comportament</a:t>
            </a:r>
            <a:r>
              <a:rPr lang="en-US" dirty="0"/>
              <a:t>,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ca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procesate</a:t>
            </a:r>
            <a:r>
              <a:rPr lang="en-US" dirty="0"/>
              <a:t> in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suficient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aleaga</a:t>
            </a:r>
            <a:r>
              <a:rPr lang="en-US" dirty="0"/>
              <a:t> cate o </a:t>
            </a:r>
            <a:r>
              <a:rPr lang="en-US" dirty="0" err="1"/>
              <a:t>valoare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clasa</a:t>
            </a:r>
            <a:endParaRPr lang="ro-RO" dirty="0"/>
          </a:p>
          <a:p>
            <a:pPr lvl="0"/>
            <a:r>
              <a:rPr lang="en-US" dirty="0"/>
              <a:t>In plus, </a:t>
            </a:r>
            <a:r>
              <a:rPr lang="en-US" dirty="0" err="1"/>
              <a:t>domeniul</a:t>
            </a:r>
            <a:r>
              <a:rPr lang="en-US" dirty="0"/>
              <a:t> de </a:t>
            </a:r>
            <a:r>
              <a:rPr lang="en-US" dirty="0" err="1"/>
              <a:t>iesire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tratat</a:t>
            </a:r>
            <a:r>
              <a:rPr lang="en-US" dirty="0"/>
              <a:t> in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transformate</a:t>
            </a:r>
            <a:r>
              <a:rPr lang="en-US" dirty="0"/>
              <a:t> in </a:t>
            </a:r>
            <a:r>
              <a:rPr lang="en-US" dirty="0" err="1"/>
              <a:t>sens</a:t>
            </a:r>
            <a:r>
              <a:rPr lang="en-US" dirty="0"/>
              <a:t> invers (reverse engineering) in </a:t>
            </a:r>
            <a:r>
              <a:rPr lang="en-US" dirty="0" err="1"/>
              <a:t>clase</a:t>
            </a:r>
            <a:r>
              <a:rPr lang="en-US" dirty="0"/>
              <a:t> ale </a:t>
            </a:r>
            <a:r>
              <a:rPr lang="en-US" dirty="0" err="1"/>
              <a:t>domeniului</a:t>
            </a:r>
            <a:r>
              <a:rPr lang="en-US" dirty="0"/>
              <a:t> de </a:t>
            </a:r>
            <a:r>
              <a:rPr lang="en-US" dirty="0" err="1"/>
              <a:t>intrare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988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E37C-4EE6-194E-B83F-310AA500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Notatii</a:t>
            </a:r>
            <a:r>
              <a:rPr lang="en-US" dirty="0"/>
              <a:t>: </a:t>
            </a:r>
            <a:r>
              <a:rPr lang="en-US" dirty="0" err="1"/>
              <a:t>Constrangeri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cauze</a:t>
            </a:r>
            <a:r>
              <a:rPr lang="en-RO" dirty="0"/>
              <a:t> </a:t>
            </a:r>
            <a:r>
              <a:rPr lang="en-US" dirty="0"/>
              <a:t>(2)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6F6E-28BB-C947-BEBB-45329EEC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(Inclusive):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putin</a:t>
            </a:r>
            <a:r>
              <a:rPr lang="en-GB" dirty="0"/>
              <a:t> C1 </a:t>
            </a:r>
            <a:r>
              <a:rPr lang="en-GB" dirty="0" err="1"/>
              <a:t>sau</a:t>
            </a:r>
            <a:r>
              <a:rPr lang="en-GB" dirty="0"/>
              <a:t> C2</a:t>
            </a:r>
            <a:endParaRPr lang="en-RO" dirty="0"/>
          </a:p>
          <a:p>
            <a:endParaRPr lang="en-RO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568F7C-D8D6-3D4A-9156-882E3B5364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23416" y="2450400"/>
            <a:ext cx="3200400" cy="2005964"/>
            <a:chOff x="4365" y="5706"/>
            <a:chExt cx="3240" cy="2190"/>
          </a:xfrm>
        </p:grpSpPr>
        <p:sp>
          <p:nvSpPr>
            <p:cNvPr id="5" name="Text Box 55">
              <a:extLst>
                <a:ext uri="{FF2B5EF4-FFF2-40B4-BE49-F238E27FC236}">
                  <a16:creationId xmlns:a16="http://schemas.microsoft.com/office/drawing/2014/main" id="{BF71B249-5CC0-9F42-AE91-75B9D44D360F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365" y="6600"/>
              <a:ext cx="585" cy="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94B3985-5F74-2347-82F0-E72F6DE5035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960" y="5706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2CF58A-2686-D541-B478-17A97FA233B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960" y="7266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AutoShape 58">
              <a:extLst>
                <a:ext uri="{FF2B5EF4-FFF2-40B4-BE49-F238E27FC236}">
                  <a16:creationId xmlns:a16="http://schemas.microsoft.com/office/drawing/2014/main" id="{BE42EFB1-3E02-C343-80FC-0AAEDCBAF4F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V="1">
              <a:off x="4848" y="6045"/>
              <a:ext cx="2115" cy="7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59">
              <a:extLst>
                <a:ext uri="{FF2B5EF4-FFF2-40B4-BE49-F238E27FC236}">
                  <a16:creationId xmlns:a16="http://schemas.microsoft.com/office/drawing/2014/main" id="{53481DBD-F766-A844-9779-F46E3B01F1A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848" y="6852"/>
              <a:ext cx="2115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90974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E37C-4EE6-194E-B83F-310AA500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Notatii</a:t>
            </a:r>
            <a:r>
              <a:rPr lang="en-US" dirty="0"/>
              <a:t>: </a:t>
            </a:r>
            <a:r>
              <a:rPr lang="en-US" dirty="0" err="1"/>
              <a:t>Constrangeri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cauze</a:t>
            </a:r>
            <a:r>
              <a:rPr lang="en-RO" dirty="0"/>
              <a:t> </a:t>
            </a:r>
            <a:r>
              <a:rPr lang="en-US" dirty="0"/>
              <a:t>(3)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6F6E-28BB-C947-BEBB-45329EEC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(Requires) C1 </a:t>
            </a:r>
            <a:r>
              <a:rPr lang="en-US" dirty="0" err="1"/>
              <a:t>cere</a:t>
            </a:r>
            <a:r>
              <a:rPr lang="en-US" dirty="0"/>
              <a:t> C2 (</a:t>
            </a:r>
            <a:r>
              <a:rPr lang="en-US" dirty="0" err="1"/>
              <a:t>daca</a:t>
            </a:r>
            <a:r>
              <a:rPr lang="en-US" dirty="0"/>
              <a:t> C1 </a:t>
            </a:r>
            <a:r>
              <a:rPr lang="en-US" dirty="0" err="1"/>
              <a:t>atunci</a:t>
            </a:r>
            <a:r>
              <a:rPr lang="en-US" dirty="0"/>
              <a:t> C2)</a:t>
            </a:r>
            <a:r>
              <a:rPr lang="en-RO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4A2635-D405-D64E-AFBC-6FE5D20698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21130" y="2426711"/>
            <a:ext cx="1790700" cy="2077719"/>
            <a:chOff x="2970" y="11871"/>
            <a:chExt cx="1695" cy="21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387CDB-B150-C645-81E0-A78D6C350C7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020" y="11871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RO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F93819-2475-134F-B9D1-272A386D923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020" y="13431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RO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029159C-033B-9243-927F-86B1EF02B70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70" y="12181"/>
              <a:ext cx="1050" cy="1617"/>
              <a:chOff x="2970" y="12181"/>
              <a:chExt cx="1050" cy="1617"/>
            </a:xfrm>
          </p:grpSpPr>
          <p:sp>
            <p:nvSpPr>
              <p:cNvPr id="8" name="Text Box 79">
                <a:extLst>
                  <a:ext uri="{FF2B5EF4-FFF2-40B4-BE49-F238E27FC236}">
                    <a16:creationId xmlns:a16="http://schemas.microsoft.com/office/drawing/2014/main" id="{D561C6D2-A378-AD4E-954A-E473E7E8A5E6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970" y="12750"/>
                <a:ext cx="585" cy="5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Arc 66">
                <a:extLst>
                  <a:ext uri="{FF2B5EF4-FFF2-40B4-BE49-F238E27FC236}">
                    <a16:creationId xmlns:a16="http://schemas.microsoft.com/office/drawing/2014/main" id="{E2E8D170-8C87-C74F-AB3D-12B8999772B4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 flipH="1">
                <a:off x="3435" y="12181"/>
                <a:ext cx="585" cy="161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32"/>
                  <a:gd name="T2" fmla="*/ 1714 w 21600"/>
                  <a:gd name="T3" fmla="*/ 43132 h 43132"/>
                  <a:gd name="T4" fmla="*/ 0 w 21600"/>
                  <a:gd name="T5" fmla="*/ 21600 h 43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32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864"/>
                      <a:pt x="12943" y="42238"/>
                      <a:pt x="1713" y="43131"/>
                    </a:cubicBezTo>
                  </a:path>
                  <a:path w="21600" h="43132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864"/>
                      <a:pt x="12943" y="42238"/>
                      <a:pt x="1713" y="4313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7741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E37C-4EE6-194E-B83F-310AA500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Notatii</a:t>
            </a:r>
            <a:r>
              <a:rPr lang="en-US" dirty="0"/>
              <a:t>: </a:t>
            </a:r>
            <a:r>
              <a:rPr lang="en-US" dirty="0" err="1"/>
              <a:t>Constrangeri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cauze</a:t>
            </a:r>
            <a:r>
              <a:rPr lang="en-RO" dirty="0"/>
              <a:t> </a:t>
            </a:r>
            <a:r>
              <a:rPr lang="en-US" dirty="0"/>
              <a:t>(4)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6F6E-28BB-C947-BEBB-45329EEC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O(one and only one):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C1 </a:t>
            </a:r>
            <a:r>
              <a:rPr lang="en-US" dirty="0" err="1"/>
              <a:t>si</a:t>
            </a:r>
            <a:r>
              <a:rPr lang="en-US" dirty="0"/>
              <a:t> C2</a:t>
            </a:r>
            <a:r>
              <a:rPr lang="en-RO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16BB18-8CA8-6B48-9B8E-5CF2A3AF57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38081" y="2429697"/>
            <a:ext cx="3000373" cy="2096134"/>
            <a:chOff x="4365" y="5706"/>
            <a:chExt cx="3240" cy="2190"/>
          </a:xfrm>
        </p:grpSpPr>
        <p:sp>
          <p:nvSpPr>
            <p:cNvPr id="5" name="Text Box 68">
              <a:extLst>
                <a:ext uri="{FF2B5EF4-FFF2-40B4-BE49-F238E27FC236}">
                  <a16:creationId xmlns:a16="http://schemas.microsoft.com/office/drawing/2014/main" id="{3F4C9B22-830C-2843-A28B-066C9DADAD1B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365" y="6600"/>
              <a:ext cx="585" cy="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D863F7-0C3A-044B-BA80-A1A150D8D67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960" y="5706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RO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B0E0E6-B166-E042-A452-15B2CE8E2DE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960" y="7266"/>
              <a:ext cx="645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RO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AutoShape 71">
              <a:extLst>
                <a:ext uri="{FF2B5EF4-FFF2-40B4-BE49-F238E27FC236}">
                  <a16:creationId xmlns:a16="http://schemas.microsoft.com/office/drawing/2014/main" id="{C235EAF2-1718-0844-A8BD-C46B4A930AA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V="1">
              <a:off x="4848" y="6045"/>
              <a:ext cx="2115" cy="7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72">
              <a:extLst>
                <a:ext uri="{FF2B5EF4-FFF2-40B4-BE49-F238E27FC236}">
                  <a16:creationId xmlns:a16="http://schemas.microsoft.com/office/drawing/2014/main" id="{C07A9115-12D8-4041-95CE-212E91EA3BD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848" y="6852"/>
              <a:ext cx="2115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11846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E37C-4EE6-194E-B83F-310AA500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Notatii</a:t>
            </a:r>
            <a:r>
              <a:rPr lang="en-US" dirty="0"/>
              <a:t>: </a:t>
            </a:r>
            <a:r>
              <a:rPr lang="en-US" dirty="0" err="1"/>
              <a:t>Constrangeri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efecte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6F6E-28BB-C947-BEBB-45329EEC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(Masks): Ef1 </a:t>
            </a:r>
            <a:r>
              <a:rPr lang="en-US" dirty="0" err="1"/>
              <a:t>mascheaza</a:t>
            </a:r>
            <a:r>
              <a:rPr lang="en-US" dirty="0"/>
              <a:t> Ef2 (</a:t>
            </a:r>
            <a:r>
              <a:rPr lang="en-US" dirty="0" err="1"/>
              <a:t>daca</a:t>
            </a:r>
            <a:r>
              <a:rPr lang="en-US" dirty="0"/>
              <a:t> Ef1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</a:t>
            </a:r>
            <a:r>
              <a:rPr lang="en-US" dirty="0"/>
              <a:t>Ef2)</a:t>
            </a:r>
            <a:r>
              <a:rPr lang="en-RO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D8E469-A6B9-C645-A867-77CDE1BF91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32180" y="2456304"/>
            <a:ext cx="1695451" cy="1969769"/>
            <a:chOff x="1830" y="7046"/>
            <a:chExt cx="1770" cy="21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2B07FBE-464A-B747-A7C7-FE7C1C769F1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80" y="7046"/>
              <a:ext cx="720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Ef1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A91433-9626-E949-9ABC-E2EC1ECF740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80" y="8606"/>
              <a:ext cx="720" cy="6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Ef2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1D0460E-665D-C944-9691-0518421607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30" y="7356"/>
              <a:ext cx="1050" cy="1617"/>
              <a:chOff x="2970" y="12181"/>
              <a:chExt cx="1050" cy="1617"/>
            </a:xfrm>
          </p:grpSpPr>
          <p:sp>
            <p:nvSpPr>
              <p:cNvPr id="8" name="Text Box 89">
                <a:extLst>
                  <a:ext uri="{FF2B5EF4-FFF2-40B4-BE49-F238E27FC236}">
                    <a16:creationId xmlns:a16="http://schemas.microsoft.com/office/drawing/2014/main" id="{2B107A8A-4ADA-094C-BF3D-485DA67284D8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970" y="12750"/>
                <a:ext cx="585" cy="5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Arc 90">
                <a:extLst>
                  <a:ext uri="{FF2B5EF4-FFF2-40B4-BE49-F238E27FC236}">
                    <a16:creationId xmlns:a16="http://schemas.microsoft.com/office/drawing/2014/main" id="{76988C4F-E541-164E-B488-C015B997D072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 flipH="1">
                <a:off x="3435" y="12181"/>
                <a:ext cx="585" cy="161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32"/>
                  <a:gd name="T2" fmla="*/ 1714 w 21600"/>
                  <a:gd name="T3" fmla="*/ 43132 h 43132"/>
                  <a:gd name="T4" fmla="*/ 0 w 21600"/>
                  <a:gd name="T5" fmla="*/ 21600 h 43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32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864"/>
                      <a:pt x="12943" y="42238"/>
                      <a:pt x="1713" y="43131"/>
                    </a:cubicBezTo>
                  </a:path>
                  <a:path w="21600" h="43132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864"/>
                      <a:pt x="12943" y="42238"/>
                      <a:pt x="1713" y="4313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8936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24AA-D997-D845-A5DB-8B9204C4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grafului</a:t>
            </a:r>
            <a:r>
              <a:rPr lang="en-US" dirty="0"/>
              <a:t> </a:t>
            </a:r>
            <a:r>
              <a:rPr lang="en-US" dirty="0" err="1"/>
              <a:t>cauza-efect</a:t>
            </a:r>
            <a:r>
              <a:rPr lang="en-US" dirty="0"/>
              <a:t> (</a:t>
            </a:r>
            <a:r>
              <a:rPr lang="en-US" dirty="0" err="1"/>
              <a:t>exemplu</a:t>
            </a:r>
            <a:r>
              <a:rPr lang="en-US" dirty="0"/>
              <a:t>) 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F108-34B4-BA44-82B2-B717D3BB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 </a:t>
            </a:r>
            <a:r>
              <a:rPr lang="en-GB" dirty="0" err="1"/>
              <a:t>companie</a:t>
            </a:r>
            <a:r>
              <a:rPr lang="en-GB" dirty="0"/>
              <a:t> </a:t>
            </a:r>
            <a:r>
              <a:rPr lang="en-GB" dirty="0" err="1"/>
              <a:t>vinde</a:t>
            </a:r>
            <a:r>
              <a:rPr lang="en-GB" dirty="0"/>
              <a:t> pe web </a:t>
            </a:r>
            <a:r>
              <a:rPr lang="en-GB" dirty="0" err="1"/>
              <a:t>calculatoare</a:t>
            </a:r>
            <a:r>
              <a:rPr lang="en-GB" dirty="0"/>
              <a:t> (CPU1, CPU2, CPU3), </a:t>
            </a:r>
            <a:r>
              <a:rPr lang="en-GB" dirty="0" err="1"/>
              <a:t>imprimante</a:t>
            </a:r>
            <a:r>
              <a:rPr lang="en-GB" dirty="0"/>
              <a:t> (PR1, PR2), </a:t>
            </a:r>
            <a:r>
              <a:rPr lang="en-GB" dirty="0" err="1"/>
              <a:t>monitoare</a:t>
            </a:r>
            <a:r>
              <a:rPr lang="en-GB" dirty="0"/>
              <a:t> (M20, M23, M30)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memorie</a:t>
            </a:r>
            <a:r>
              <a:rPr lang="en-GB" dirty="0"/>
              <a:t> </a:t>
            </a:r>
            <a:r>
              <a:rPr lang="en-GB" dirty="0" err="1"/>
              <a:t>aditionala</a:t>
            </a:r>
            <a:r>
              <a:rPr lang="en-GB" dirty="0"/>
              <a:t> (RAM256, RAM512, RAM1G). O </a:t>
            </a:r>
            <a:r>
              <a:rPr lang="en-GB" dirty="0" err="1"/>
              <a:t>comanda</a:t>
            </a:r>
            <a:r>
              <a:rPr lang="en-GB" dirty="0"/>
              <a:t> </a:t>
            </a:r>
            <a:r>
              <a:rPr lang="en-GB" dirty="0" err="1"/>
              <a:t>cuprinde</a:t>
            </a:r>
            <a:r>
              <a:rPr lang="en-GB" dirty="0"/>
              <a:t> </a:t>
            </a:r>
            <a:r>
              <a:rPr lang="en-GB" dirty="0" err="1"/>
              <a:t>intre</a:t>
            </a:r>
            <a:r>
              <a:rPr lang="en-GB" dirty="0"/>
              <a:t> 1 </a:t>
            </a:r>
            <a:r>
              <a:rPr lang="en-GB" dirty="0" err="1"/>
              <a:t>si</a:t>
            </a:r>
            <a:r>
              <a:rPr lang="en-GB" dirty="0"/>
              <a:t> 4 </a:t>
            </a:r>
            <a:r>
              <a:rPr lang="en-GB" dirty="0" err="1"/>
              <a:t>articole</a:t>
            </a:r>
            <a:r>
              <a:rPr lang="en-GB" dirty="0"/>
              <a:t>,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mult</a:t>
            </a:r>
            <a:r>
              <a:rPr lang="en-GB" dirty="0"/>
              <a:t> cate </a:t>
            </a:r>
            <a:r>
              <a:rPr lang="en-GB" dirty="0" err="1"/>
              <a:t>unul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4 </a:t>
            </a:r>
            <a:r>
              <a:rPr lang="en-GB" dirty="0" err="1"/>
              <a:t>categorii</a:t>
            </a:r>
            <a:r>
              <a:rPr lang="en-GB" dirty="0"/>
              <a:t> </a:t>
            </a:r>
            <a:r>
              <a:rPr lang="en-GB" dirty="0" err="1"/>
              <a:t>amintite</a:t>
            </a:r>
            <a:r>
              <a:rPr lang="en-GB" dirty="0"/>
              <a:t>. </a:t>
            </a:r>
            <a:r>
              <a:rPr lang="en-GB" dirty="0" err="1"/>
              <a:t>Intergata</a:t>
            </a:r>
            <a:r>
              <a:rPr lang="en-GB" dirty="0"/>
              <a:t> </a:t>
            </a:r>
            <a:r>
              <a:rPr lang="en-GB" dirty="0" err="1"/>
              <a:t>grafica</a:t>
            </a:r>
            <a:r>
              <a:rPr lang="en-GB" dirty="0"/>
              <a:t> </a:t>
            </a:r>
            <a:r>
              <a:rPr lang="en-GB" dirty="0" err="1"/>
              <a:t>consta</a:t>
            </a:r>
            <a:r>
              <a:rPr lang="en-GB" dirty="0"/>
              <a:t> in 4 </a:t>
            </a:r>
            <a:r>
              <a:rPr lang="en-GB" dirty="0" err="1"/>
              <a:t>ferestre</a:t>
            </a:r>
            <a:r>
              <a:rPr lang="en-GB" dirty="0"/>
              <a:t> (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4 </a:t>
            </a:r>
            <a:r>
              <a:rPr lang="en-GB" dirty="0" err="1"/>
              <a:t>categorii</a:t>
            </a:r>
            <a:r>
              <a:rPr lang="en-GB" dirty="0"/>
              <a:t> de </a:t>
            </a:r>
            <a:r>
              <a:rPr lang="en-GB" dirty="0" err="1"/>
              <a:t>produse</a:t>
            </a:r>
            <a:r>
              <a:rPr lang="en-GB" dirty="0"/>
              <a:t>) </a:t>
            </a:r>
            <a:r>
              <a:rPr lang="en-GB" dirty="0" err="1"/>
              <a:t>si</a:t>
            </a:r>
            <a:r>
              <a:rPr lang="en-GB" dirty="0"/>
              <a:t> o </a:t>
            </a:r>
            <a:r>
              <a:rPr lang="en-GB" dirty="0" err="1"/>
              <a:t>fereastra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in care sunt </a:t>
            </a:r>
            <a:r>
              <a:rPr lang="en-GB" dirty="0" err="1"/>
              <a:t>afisate</a:t>
            </a:r>
            <a:r>
              <a:rPr lang="en-GB" dirty="0"/>
              <a:t> </a:t>
            </a:r>
            <a:r>
              <a:rPr lang="en-GB" dirty="0" err="1"/>
              <a:t>articolele</a:t>
            </a:r>
            <a:r>
              <a:rPr lang="en-GB" dirty="0"/>
              <a:t> </a:t>
            </a:r>
            <a:r>
              <a:rPr lang="en-GB" dirty="0" err="1"/>
              <a:t>primite</a:t>
            </a:r>
            <a:r>
              <a:rPr lang="en-GB" dirty="0"/>
              <a:t> </a:t>
            </a:r>
            <a:r>
              <a:rPr lang="en-GB" dirty="0" err="1"/>
              <a:t>cadou</a:t>
            </a:r>
            <a:r>
              <a:rPr lang="en-GB" dirty="0"/>
              <a:t>.</a:t>
            </a:r>
            <a:endParaRPr lang="en-RO" dirty="0"/>
          </a:p>
          <a:p>
            <a:r>
              <a:rPr lang="en-GB" dirty="0" err="1"/>
              <a:t>Monitoarele</a:t>
            </a:r>
            <a:r>
              <a:rPr lang="en-GB" dirty="0"/>
              <a:t> M20 </a:t>
            </a:r>
            <a:r>
              <a:rPr lang="en-GB" dirty="0" err="1"/>
              <a:t>si</a:t>
            </a:r>
            <a:r>
              <a:rPr lang="en-GB" dirty="0"/>
              <a:t> M23 pot fi </a:t>
            </a:r>
            <a:r>
              <a:rPr lang="en-GB" dirty="0" err="1"/>
              <a:t>cumparate</a:t>
            </a:r>
            <a:r>
              <a:rPr lang="en-GB" dirty="0"/>
              <a:t> cu </a:t>
            </a:r>
            <a:r>
              <a:rPr lang="en-GB" dirty="0" err="1"/>
              <a:t>oricare</a:t>
            </a:r>
            <a:r>
              <a:rPr lang="en-GB" dirty="0"/>
              <a:t> CPU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singure</a:t>
            </a:r>
            <a:r>
              <a:rPr lang="en-GB" dirty="0"/>
              <a:t>. M30 </a:t>
            </a:r>
            <a:r>
              <a:rPr lang="en-GB" dirty="0" err="1"/>
              <a:t>poate</a:t>
            </a:r>
            <a:r>
              <a:rPr lang="en-GB" dirty="0"/>
              <a:t> fi </a:t>
            </a:r>
            <a:r>
              <a:rPr lang="en-GB" dirty="0" err="1"/>
              <a:t>cumparat</a:t>
            </a:r>
            <a:r>
              <a:rPr lang="en-GB" dirty="0"/>
              <a:t> </a:t>
            </a:r>
            <a:r>
              <a:rPr lang="en-GB" dirty="0" err="1"/>
              <a:t>doar</a:t>
            </a:r>
            <a:r>
              <a:rPr lang="en-GB" dirty="0"/>
              <a:t> </a:t>
            </a:r>
            <a:r>
              <a:rPr lang="en-GB" dirty="0" err="1"/>
              <a:t>impreuna</a:t>
            </a:r>
            <a:r>
              <a:rPr lang="en-GB" dirty="0"/>
              <a:t> cu CPU3. PR1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oferita</a:t>
            </a:r>
            <a:r>
              <a:rPr lang="en-GB" dirty="0"/>
              <a:t> </a:t>
            </a:r>
            <a:r>
              <a:rPr lang="en-GB" dirty="0" err="1"/>
              <a:t>cadou</a:t>
            </a:r>
            <a:r>
              <a:rPr lang="en-GB" dirty="0"/>
              <a:t> la </a:t>
            </a:r>
            <a:r>
              <a:rPr lang="en-GB" dirty="0" err="1"/>
              <a:t>cumpararea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 CPU2 </a:t>
            </a:r>
            <a:r>
              <a:rPr lang="en-GB" dirty="0" err="1"/>
              <a:t>sau</a:t>
            </a:r>
            <a:r>
              <a:rPr lang="en-GB" dirty="0"/>
              <a:t> CPU3.  </a:t>
            </a:r>
            <a:r>
              <a:rPr lang="en-GB" dirty="0" err="1"/>
              <a:t>Monitoarele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imprimantele</a:t>
            </a:r>
            <a:r>
              <a:rPr lang="en-GB" dirty="0"/>
              <a:t>, in </a:t>
            </a:r>
            <a:r>
              <a:rPr lang="en-GB" dirty="0" err="1"/>
              <a:t>afara</a:t>
            </a:r>
            <a:r>
              <a:rPr lang="en-GB" dirty="0"/>
              <a:t> de M30, pot fi </a:t>
            </a:r>
            <a:r>
              <a:rPr lang="en-GB" dirty="0" err="1"/>
              <a:t>cumparate</a:t>
            </a:r>
            <a:r>
              <a:rPr lang="en-GB" dirty="0"/>
              <a:t> </a:t>
            </a:r>
            <a:r>
              <a:rPr lang="en-GB" dirty="0" err="1"/>
              <a:t>separat</a:t>
            </a:r>
            <a:r>
              <a:rPr lang="en-GB" dirty="0"/>
              <a:t>, </a:t>
            </a:r>
            <a:r>
              <a:rPr lang="en-GB" dirty="0" err="1"/>
              <a:t>fara</a:t>
            </a:r>
            <a:r>
              <a:rPr lang="en-GB" dirty="0"/>
              <a:t> a </a:t>
            </a:r>
            <a:r>
              <a:rPr lang="en-GB" dirty="0" err="1"/>
              <a:t>cumpara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CPU. La </a:t>
            </a:r>
            <a:r>
              <a:rPr lang="en-GB" dirty="0" err="1"/>
              <a:t>cumpararea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CPU1 se </a:t>
            </a:r>
            <a:r>
              <a:rPr lang="en-GB" dirty="0" err="1"/>
              <a:t>primeste</a:t>
            </a:r>
            <a:r>
              <a:rPr lang="en-GB" dirty="0"/>
              <a:t> RAM256 upgrade, </a:t>
            </a:r>
            <a:r>
              <a:rPr lang="en-GB" dirty="0" err="1"/>
              <a:t>iar</a:t>
            </a:r>
            <a:r>
              <a:rPr lang="en-GB" dirty="0"/>
              <a:t> la </a:t>
            </a:r>
            <a:r>
              <a:rPr lang="en-GB" dirty="0" err="1"/>
              <a:t>cumpararea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CPU2 </a:t>
            </a:r>
            <a:r>
              <a:rPr lang="en-GB" dirty="0" err="1"/>
              <a:t>sau</a:t>
            </a:r>
            <a:r>
              <a:rPr lang="en-GB" dirty="0"/>
              <a:t> CPU3 se </a:t>
            </a:r>
            <a:r>
              <a:rPr lang="en-GB" dirty="0" err="1"/>
              <a:t>primeste</a:t>
            </a:r>
            <a:r>
              <a:rPr lang="en-GB" dirty="0"/>
              <a:t> RAM512 upgrade. La </a:t>
            </a:r>
            <a:r>
              <a:rPr lang="en-GB" dirty="0" err="1"/>
              <a:t>cumpararea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CPU3 </a:t>
            </a:r>
            <a:r>
              <a:rPr lang="en-GB" dirty="0" err="1"/>
              <a:t>si</a:t>
            </a:r>
            <a:r>
              <a:rPr lang="en-GB" dirty="0"/>
              <a:t> a </a:t>
            </a:r>
            <a:r>
              <a:rPr lang="en-GB" dirty="0" err="1"/>
              <a:t>unui</a:t>
            </a:r>
            <a:r>
              <a:rPr lang="en-GB" dirty="0"/>
              <a:t> M30 se </a:t>
            </a:r>
            <a:r>
              <a:rPr lang="en-GB" dirty="0" err="1"/>
              <a:t>primeste</a:t>
            </a:r>
            <a:r>
              <a:rPr lang="en-GB" dirty="0"/>
              <a:t> RAM1G upgrade </a:t>
            </a:r>
            <a:r>
              <a:rPr lang="en-GB" dirty="0" err="1"/>
              <a:t>si</a:t>
            </a:r>
            <a:r>
              <a:rPr lang="en-GB" dirty="0"/>
              <a:t> PR2 </a:t>
            </a:r>
            <a:r>
              <a:rPr lang="en-GB" dirty="0" err="1"/>
              <a:t>cadou</a:t>
            </a:r>
            <a:r>
              <a:rPr lang="en-GB" dirty="0"/>
              <a:t>.</a:t>
            </a:r>
            <a:r>
              <a:rPr lang="en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5876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92A3-9AB5-D44F-A5C0-FA7EFB86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Cauze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9F16-2929-CF46-B408-144EE9B7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C1: </a:t>
            </a:r>
            <a:r>
              <a:rPr lang="en-US" dirty="0" err="1"/>
              <a:t>Cumparare</a:t>
            </a:r>
            <a:r>
              <a:rPr lang="en-US" dirty="0"/>
              <a:t> CPU1</a:t>
            </a:r>
            <a:endParaRPr lang="en-RO" dirty="0"/>
          </a:p>
          <a:p>
            <a:r>
              <a:rPr lang="en-US" dirty="0"/>
              <a:t>C2: </a:t>
            </a:r>
            <a:r>
              <a:rPr lang="en-US" dirty="0" err="1"/>
              <a:t>Cumparare</a:t>
            </a:r>
            <a:r>
              <a:rPr lang="en-US" dirty="0"/>
              <a:t> CPU2</a:t>
            </a:r>
            <a:endParaRPr lang="en-RO" dirty="0"/>
          </a:p>
          <a:p>
            <a:r>
              <a:rPr lang="en-US" dirty="0"/>
              <a:t>C3: </a:t>
            </a:r>
            <a:r>
              <a:rPr lang="en-US" dirty="0" err="1"/>
              <a:t>Cumparare</a:t>
            </a:r>
            <a:r>
              <a:rPr lang="en-US" dirty="0"/>
              <a:t> CPU3</a:t>
            </a:r>
            <a:endParaRPr lang="en-RO" dirty="0"/>
          </a:p>
          <a:p>
            <a:r>
              <a:rPr lang="en-US" dirty="0"/>
              <a:t>C4: </a:t>
            </a:r>
            <a:r>
              <a:rPr lang="en-US" dirty="0" err="1"/>
              <a:t>Cumparare</a:t>
            </a:r>
            <a:r>
              <a:rPr lang="en-US" dirty="0"/>
              <a:t> PR1</a:t>
            </a:r>
            <a:endParaRPr lang="en-RO" dirty="0"/>
          </a:p>
          <a:p>
            <a:r>
              <a:rPr lang="en-US" dirty="0"/>
              <a:t>C5: </a:t>
            </a:r>
            <a:r>
              <a:rPr lang="en-US" dirty="0" err="1"/>
              <a:t>Cumparare</a:t>
            </a:r>
            <a:r>
              <a:rPr lang="en-US" dirty="0"/>
              <a:t> PR2</a:t>
            </a:r>
            <a:endParaRPr lang="en-RO" dirty="0"/>
          </a:p>
          <a:p>
            <a:r>
              <a:rPr lang="en-US" dirty="0"/>
              <a:t>C6: </a:t>
            </a:r>
            <a:r>
              <a:rPr lang="en-US" dirty="0" err="1"/>
              <a:t>Cumparare</a:t>
            </a:r>
            <a:r>
              <a:rPr lang="en-US" dirty="0"/>
              <a:t> M20</a:t>
            </a:r>
            <a:endParaRPr lang="en-RO" dirty="0"/>
          </a:p>
          <a:p>
            <a:r>
              <a:rPr lang="en-US" dirty="0"/>
              <a:t>C7: </a:t>
            </a:r>
            <a:r>
              <a:rPr lang="en-US" dirty="0" err="1"/>
              <a:t>Cumparare</a:t>
            </a:r>
            <a:r>
              <a:rPr lang="en-US" dirty="0"/>
              <a:t> M23</a:t>
            </a:r>
            <a:endParaRPr lang="en-RO" dirty="0"/>
          </a:p>
          <a:p>
            <a:r>
              <a:rPr lang="en-US" dirty="0"/>
              <a:t>C8: </a:t>
            </a:r>
            <a:r>
              <a:rPr lang="en-US" dirty="0" err="1"/>
              <a:t>Cumparare</a:t>
            </a:r>
            <a:r>
              <a:rPr lang="en-US" dirty="0"/>
              <a:t> M30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333455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92A3-9AB5-D44F-A5C0-FA7EFB86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Efecte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9F16-2929-CF46-B408-144EE9B7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Ef1: RAM256</a:t>
            </a:r>
            <a:endParaRPr lang="en-RO" dirty="0"/>
          </a:p>
          <a:p>
            <a:r>
              <a:rPr lang="en-US" dirty="0"/>
              <a:t>Ef2: RAM512 </a:t>
            </a:r>
            <a:r>
              <a:rPr lang="en-US" dirty="0" err="1"/>
              <a:t>si</a:t>
            </a:r>
            <a:r>
              <a:rPr lang="en-US" dirty="0"/>
              <a:t> PR1 (pot fi considerate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separare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se </a:t>
            </a:r>
            <a:r>
              <a:rPr lang="en-US" dirty="0" err="1"/>
              <a:t>complica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motiv</a:t>
            </a:r>
            <a:r>
              <a:rPr lang="en-US" dirty="0"/>
              <a:t> </a:t>
            </a:r>
            <a:r>
              <a:rPr lang="en-US" dirty="0" err="1"/>
              <a:t>graful</a:t>
            </a:r>
            <a:r>
              <a:rPr lang="en-US" dirty="0"/>
              <a:t>) </a:t>
            </a:r>
            <a:endParaRPr lang="en-RO" dirty="0"/>
          </a:p>
          <a:p>
            <a:r>
              <a:rPr lang="en-US" dirty="0"/>
              <a:t>Ef3: RAM1G </a:t>
            </a:r>
            <a:r>
              <a:rPr lang="en-US" dirty="0" err="1"/>
              <a:t>si</a:t>
            </a:r>
            <a:r>
              <a:rPr lang="en-US" dirty="0"/>
              <a:t> PR2</a:t>
            </a:r>
            <a:endParaRPr lang="en-RO" dirty="0"/>
          </a:p>
          <a:p>
            <a:r>
              <a:rPr lang="en-US" dirty="0"/>
              <a:t>Ef4: </a:t>
            </a:r>
            <a:r>
              <a:rPr lang="en-US" dirty="0" err="1"/>
              <a:t>nici</a:t>
            </a:r>
            <a:r>
              <a:rPr lang="en-US" dirty="0"/>
              <a:t> un </a:t>
            </a:r>
            <a:r>
              <a:rPr lang="en-US" dirty="0" err="1"/>
              <a:t>cadou</a:t>
            </a:r>
            <a:r>
              <a:rPr lang="en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459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4584-93DC-9540-8C17-982B3233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Graful</a:t>
            </a:r>
            <a:r>
              <a:rPr lang="en-US" dirty="0"/>
              <a:t> </a:t>
            </a:r>
            <a:r>
              <a:rPr lang="en-US" dirty="0" err="1"/>
              <a:t>cauza-efect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5560-4ED5-A948-9E2B-C3D9B71A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O" dirty="0"/>
          </a:p>
        </p:txBody>
      </p:sp>
      <p:grpSp>
        <p:nvGrpSpPr>
          <p:cNvPr id="5" name="Canvas 100">
            <a:extLst>
              <a:ext uri="{FF2B5EF4-FFF2-40B4-BE49-F238E27FC236}">
                <a16:creationId xmlns:a16="http://schemas.microsoft.com/office/drawing/2014/main" id="{7666131B-D2EB-F540-9B46-38BD81FB01CE}"/>
              </a:ext>
            </a:extLst>
          </p:cNvPr>
          <p:cNvGrpSpPr/>
          <p:nvPr/>
        </p:nvGrpSpPr>
        <p:grpSpPr>
          <a:xfrm>
            <a:off x="3756454" y="681037"/>
            <a:ext cx="6156277" cy="5790057"/>
            <a:chOff x="0" y="0"/>
            <a:chExt cx="5731510" cy="55721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319D34-C16E-D545-8604-EF6780C236CB}"/>
                </a:ext>
              </a:extLst>
            </p:cNvPr>
            <p:cNvSpPr/>
            <p:nvPr/>
          </p:nvSpPr>
          <p:spPr>
            <a:xfrm>
              <a:off x="0" y="0"/>
              <a:ext cx="5731510" cy="5572125"/>
            </a:xfrm>
            <a:prstGeom prst="rect">
              <a:avLst/>
            </a:prstGeom>
            <a:noFill/>
          </p:spPr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83A431-881C-3044-A554-654F05976F06}"/>
                </a:ext>
              </a:extLst>
            </p:cNvPr>
            <p:cNvGrpSpPr>
              <a:grpSpLocks noRot="1" noChangeAspect="1"/>
            </p:cNvGrpSpPr>
            <p:nvPr/>
          </p:nvGrpSpPr>
          <p:grpSpPr bwMode="auto">
            <a:xfrm>
              <a:off x="1624965" y="57150"/>
              <a:ext cx="555625" cy="5467350"/>
              <a:chOff x="4440" y="2180"/>
              <a:chExt cx="720" cy="759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3C54D6E-80D8-EA46-93CC-D2FF726B8915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4440" y="2180"/>
                <a:ext cx="720" cy="6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  <a:endParaRPr lang="en-RO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CE17353-72B8-9048-810A-7B24D4260DAD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4440" y="3174"/>
                <a:ext cx="720" cy="6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F9D0B5-DEFF-BB42-8006-F1C193B0CEDF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4440" y="4168"/>
                <a:ext cx="720" cy="6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F522D75-B3BC-7C4E-88E2-02B2D7B46925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4440" y="5162"/>
                <a:ext cx="720" cy="6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A6E6BAC-CCF5-A343-A770-DE4F2B552E7B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4440" y="6157"/>
                <a:ext cx="720" cy="6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E41CCCA-7749-DD4A-983A-F49BBBEB0FE5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4440" y="7151"/>
                <a:ext cx="720" cy="6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AC6C110-2405-6B4E-B95B-0E847BF727F2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4440" y="8145"/>
                <a:ext cx="720" cy="6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C7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E8FBE1A-686C-2344-B0DE-46227517D6C8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4440" y="9140"/>
                <a:ext cx="720" cy="6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C8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Arc 103">
              <a:extLst>
                <a:ext uri="{FF2B5EF4-FFF2-40B4-BE49-F238E27FC236}">
                  <a16:creationId xmlns:a16="http://schemas.microsoft.com/office/drawing/2014/main" id="{4066E53E-88C7-2B44-9CAB-206BA2D846EC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76200" y="2856230"/>
              <a:ext cx="309245" cy="3689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rc 104">
              <a:extLst>
                <a:ext uri="{FF2B5EF4-FFF2-40B4-BE49-F238E27FC236}">
                  <a16:creationId xmlns:a16="http://schemas.microsoft.com/office/drawing/2014/main" id="{C6DE34FC-2124-2040-B63B-6B6338FD29D1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 flipH="1">
              <a:off x="483235" y="1617980"/>
              <a:ext cx="1029335" cy="3679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32"/>
                <a:gd name="T2" fmla="*/ 1714 w 21600"/>
                <a:gd name="T3" fmla="*/ 43132 h 43132"/>
                <a:gd name="T4" fmla="*/ 0 w 21600"/>
                <a:gd name="T5" fmla="*/ 21600 h 4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32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64"/>
                    <a:pt x="12943" y="42238"/>
                    <a:pt x="1713" y="43131"/>
                  </a:cubicBezTo>
                </a:path>
                <a:path w="21600" h="43132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64"/>
                    <a:pt x="12943" y="42238"/>
                    <a:pt x="1713" y="4313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855450-35FE-DE4F-BEC3-CA7996FA3561}"/>
                </a:ext>
              </a:extLst>
            </p:cNvPr>
            <p:cNvGrpSpPr>
              <a:grpSpLocks noRot="1" noChangeAspect="1"/>
            </p:cNvGrpSpPr>
            <p:nvPr/>
          </p:nvGrpSpPr>
          <p:grpSpPr bwMode="auto">
            <a:xfrm>
              <a:off x="5073650" y="856617"/>
              <a:ext cx="657860" cy="2593342"/>
              <a:chOff x="8908" y="2570"/>
              <a:chExt cx="720" cy="360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963D5A-B953-444B-B785-054D3AEAEA35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8908" y="2570"/>
                <a:ext cx="720" cy="6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Ef11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5BF0B6-A30F-224A-9CD6-57AB4FF398D1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8908" y="3560"/>
                <a:ext cx="720" cy="6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Ef2</a:t>
                </a:r>
                <a:endParaRPr lang="en-RO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7B1CCE0-808B-F74F-A8AF-884CCE1080A7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8908" y="4550"/>
                <a:ext cx="720" cy="6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Ef3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A7D7533-41CD-3748-8839-7546ED1624CB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8908" y="5540"/>
                <a:ext cx="720" cy="6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Ef4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" name="AutoShape 119">
              <a:extLst>
                <a:ext uri="{FF2B5EF4-FFF2-40B4-BE49-F238E27FC236}">
                  <a16:creationId xmlns:a16="http://schemas.microsoft.com/office/drawing/2014/main" id="{52EB0739-2F87-C84D-B375-B550E73E6A45}"/>
                </a:ext>
              </a:extLst>
            </p:cNvPr>
            <p:cNvCxnSpPr>
              <a:cxnSpLocks noRot="1" noChangeAspect="1" noEditPoints="1" noChangeArrowheads="1" noChangeShapeType="1"/>
              <a:stCxn id="41" idx="5"/>
              <a:endCxn id="37" idx="2"/>
            </p:cNvCxnSpPr>
            <p:nvPr/>
          </p:nvCxnSpPr>
          <p:spPr bwMode="auto">
            <a:xfrm>
              <a:off x="2099310" y="444500"/>
              <a:ext cx="2974340" cy="6394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20">
              <a:extLst>
                <a:ext uri="{FF2B5EF4-FFF2-40B4-BE49-F238E27FC236}">
                  <a16:creationId xmlns:a16="http://schemas.microsoft.com/office/drawing/2014/main" id="{D240C210-0612-D44B-88F3-8B93509BA6F3}"/>
                </a:ext>
              </a:extLst>
            </p:cNvPr>
            <p:cNvCxnSpPr>
              <a:cxnSpLocks noRot="1" noChangeAspect="1" noEditPoints="1" noChangeArrowheads="1" noChangeShapeType="1"/>
              <a:stCxn id="42" idx="6"/>
              <a:endCxn id="38" idx="2"/>
            </p:cNvCxnSpPr>
            <p:nvPr/>
          </p:nvCxnSpPr>
          <p:spPr bwMode="auto">
            <a:xfrm>
              <a:off x="2180590" y="1000125"/>
              <a:ext cx="2893060" cy="7969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1">
              <a:extLst>
                <a:ext uri="{FF2B5EF4-FFF2-40B4-BE49-F238E27FC236}">
                  <a16:creationId xmlns:a16="http://schemas.microsoft.com/office/drawing/2014/main" id="{B55A3282-8CD3-4947-B859-35EF30A4DEC6}"/>
                </a:ext>
              </a:extLst>
            </p:cNvPr>
            <p:cNvCxnSpPr>
              <a:cxnSpLocks noRot="1" noChangeAspect="1" noEditPoints="1" noChangeArrowheads="1" noChangeShapeType="1"/>
              <a:stCxn id="43" idx="6"/>
              <a:endCxn id="38" idx="2"/>
            </p:cNvCxnSpPr>
            <p:nvPr/>
          </p:nvCxnSpPr>
          <p:spPr bwMode="auto">
            <a:xfrm>
              <a:off x="2180590" y="1716405"/>
              <a:ext cx="2893060" cy="806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2">
              <a:extLst>
                <a:ext uri="{FF2B5EF4-FFF2-40B4-BE49-F238E27FC236}">
                  <a16:creationId xmlns:a16="http://schemas.microsoft.com/office/drawing/2014/main" id="{E8409B2F-BA08-E444-B874-B439162FB859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145665" y="1812290"/>
              <a:ext cx="2936240" cy="6946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3">
              <a:extLst>
                <a:ext uri="{FF2B5EF4-FFF2-40B4-BE49-F238E27FC236}">
                  <a16:creationId xmlns:a16="http://schemas.microsoft.com/office/drawing/2014/main" id="{F334FECC-EA67-8946-AB82-23C4DF00C1A8}"/>
                </a:ext>
              </a:extLst>
            </p:cNvPr>
            <p:cNvCxnSpPr>
              <a:cxnSpLocks noRot="1" noChangeAspect="1" noEditPoints="1" noChangeArrowheads="1" noChangeShapeType="1"/>
              <a:stCxn id="48" idx="6"/>
              <a:endCxn id="39" idx="2"/>
            </p:cNvCxnSpPr>
            <p:nvPr/>
          </p:nvCxnSpPr>
          <p:spPr bwMode="auto">
            <a:xfrm flipV="1">
              <a:off x="2180590" y="2510155"/>
              <a:ext cx="2893060" cy="27876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Arc 124">
              <a:extLst>
                <a:ext uri="{FF2B5EF4-FFF2-40B4-BE49-F238E27FC236}">
                  <a16:creationId xmlns:a16="http://schemas.microsoft.com/office/drawing/2014/main" id="{2EA461A9-8350-6B47-8E72-D1368A4F865C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 flipH="1">
              <a:off x="4028440" y="1541780"/>
              <a:ext cx="110490" cy="2266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sp>
          <p:nvSpPr>
            <p:cNvPr id="17" name="Text Box 125">
              <a:extLst>
                <a:ext uri="{FF2B5EF4-FFF2-40B4-BE49-F238E27FC236}">
                  <a16:creationId xmlns:a16="http://schemas.microsoft.com/office/drawing/2014/main" id="{BF7588BB-67CC-2E41-BAAA-45BB7D9CA48D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507105" y="1438910"/>
              <a:ext cx="192405" cy="276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26">
              <a:extLst>
                <a:ext uri="{FF2B5EF4-FFF2-40B4-BE49-F238E27FC236}">
                  <a16:creationId xmlns:a16="http://schemas.microsoft.com/office/drawing/2014/main" id="{F60EEE0D-5EFF-2347-9C9D-3DAC77F09DFB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541520" y="2500630"/>
              <a:ext cx="219075" cy="3187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Λ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rc 127">
              <a:extLst>
                <a:ext uri="{FF2B5EF4-FFF2-40B4-BE49-F238E27FC236}">
                  <a16:creationId xmlns:a16="http://schemas.microsoft.com/office/drawing/2014/main" id="{6A57A72A-5E42-CC40-B3CD-3633C3EFB961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 flipH="1" flipV="1">
              <a:off x="4760595" y="2424430"/>
              <a:ext cx="115570" cy="2628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326E4C-4FA4-2C46-9F4E-211BE26CD578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028440" y="3919220"/>
              <a:ext cx="415290" cy="3695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54000" tIns="18000" rIns="36000" bIns="36000" anchor="ctr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AutoShape 129">
              <a:extLst>
                <a:ext uri="{FF2B5EF4-FFF2-40B4-BE49-F238E27FC236}">
                  <a16:creationId xmlns:a16="http://schemas.microsoft.com/office/drawing/2014/main" id="{F4697F7E-6318-1049-86A6-DD287C4F1002}"/>
                </a:ext>
              </a:extLst>
            </p:cNvPr>
            <p:cNvCxnSpPr>
              <a:cxnSpLocks noRot="1" noChangeAspect="1" noEditPoints="1" noChangeArrowheads="1" noChangeShapeType="1"/>
              <a:stCxn id="20" idx="6"/>
              <a:endCxn id="40" idx="3"/>
            </p:cNvCxnSpPr>
            <p:nvPr/>
          </p:nvCxnSpPr>
          <p:spPr bwMode="auto">
            <a:xfrm flipV="1">
              <a:off x="4443730" y="3383280"/>
              <a:ext cx="726440" cy="7207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30">
              <a:extLst>
                <a:ext uri="{FF2B5EF4-FFF2-40B4-BE49-F238E27FC236}">
                  <a16:creationId xmlns:a16="http://schemas.microsoft.com/office/drawing/2014/main" id="{33F7CA9B-4690-664E-8AB4-2D6F7A805CA7}"/>
                </a:ext>
              </a:extLst>
            </p:cNvPr>
            <p:cNvCxnSpPr>
              <a:cxnSpLocks noRot="1" noChangeAspect="1" noEditPoints="1" noChangeArrowheads="1" noChangeShapeType="1"/>
              <a:stCxn id="44" idx="6"/>
              <a:endCxn id="20" idx="2"/>
            </p:cNvCxnSpPr>
            <p:nvPr/>
          </p:nvCxnSpPr>
          <p:spPr bwMode="auto">
            <a:xfrm>
              <a:off x="2180590" y="2432050"/>
              <a:ext cx="1847850" cy="16719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31">
              <a:extLst>
                <a:ext uri="{FF2B5EF4-FFF2-40B4-BE49-F238E27FC236}">
                  <a16:creationId xmlns:a16="http://schemas.microsoft.com/office/drawing/2014/main" id="{BC393616-A7D8-434C-8AF6-CE62291E18C8}"/>
                </a:ext>
              </a:extLst>
            </p:cNvPr>
            <p:cNvCxnSpPr>
              <a:cxnSpLocks noRot="1" noChangeAspect="1" noEditPoints="1" noChangeArrowheads="1" noChangeShapeType="1"/>
              <a:stCxn id="45" idx="6"/>
              <a:endCxn id="20" idx="2"/>
            </p:cNvCxnSpPr>
            <p:nvPr/>
          </p:nvCxnSpPr>
          <p:spPr bwMode="auto">
            <a:xfrm>
              <a:off x="2180590" y="3148965"/>
              <a:ext cx="1847850" cy="9550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32">
              <a:extLst>
                <a:ext uri="{FF2B5EF4-FFF2-40B4-BE49-F238E27FC236}">
                  <a16:creationId xmlns:a16="http://schemas.microsoft.com/office/drawing/2014/main" id="{F506949B-62D4-1045-A4DA-95623DF91BBB}"/>
                </a:ext>
              </a:extLst>
            </p:cNvPr>
            <p:cNvCxnSpPr>
              <a:cxnSpLocks noRot="1" noChangeAspect="1" noEditPoints="1" noChangeArrowheads="1" noChangeShapeType="1"/>
              <a:stCxn id="46" idx="6"/>
              <a:endCxn id="20" idx="2"/>
            </p:cNvCxnSpPr>
            <p:nvPr/>
          </p:nvCxnSpPr>
          <p:spPr bwMode="auto">
            <a:xfrm>
              <a:off x="2180590" y="3865245"/>
              <a:ext cx="1847850" cy="2387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33">
              <a:extLst>
                <a:ext uri="{FF2B5EF4-FFF2-40B4-BE49-F238E27FC236}">
                  <a16:creationId xmlns:a16="http://schemas.microsoft.com/office/drawing/2014/main" id="{5B4A5D6A-328D-AA43-8BD4-21D2826A278C}"/>
                </a:ext>
              </a:extLst>
            </p:cNvPr>
            <p:cNvCxnSpPr>
              <a:cxnSpLocks noRot="1" noChangeAspect="1" noEditPoints="1" noChangeArrowheads="1" noChangeShapeType="1"/>
              <a:stCxn id="47" idx="6"/>
              <a:endCxn id="20" idx="2"/>
            </p:cNvCxnSpPr>
            <p:nvPr/>
          </p:nvCxnSpPr>
          <p:spPr bwMode="auto">
            <a:xfrm flipV="1">
              <a:off x="2180590" y="4104005"/>
              <a:ext cx="1847850" cy="4768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134">
              <a:extLst>
                <a:ext uri="{FF2B5EF4-FFF2-40B4-BE49-F238E27FC236}">
                  <a16:creationId xmlns:a16="http://schemas.microsoft.com/office/drawing/2014/main" id="{8604A265-3793-3F44-98AF-F258F11FBDB5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86080" y="856615"/>
              <a:ext cx="309245" cy="3702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AutoShape 135">
              <a:extLst>
                <a:ext uri="{FF2B5EF4-FFF2-40B4-BE49-F238E27FC236}">
                  <a16:creationId xmlns:a16="http://schemas.microsoft.com/office/drawing/2014/main" id="{06DB4509-81A1-974A-84E1-6419B25ADB29}"/>
                </a:ext>
              </a:extLst>
            </p:cNvPr>
            <p:cNvCxnSpPr>
              <a:cxnSpLocks noRot="1" noChangeAspect="1" noEditPoints="1" noChangeArrowheads="1" noChangeShapeType="1"/>
              <a:stCxn id="41" idx="3"/>
              <a:endCxn id="26" idx="3"/>
            </p:cNvCxnSpPr>
            <p:nvPr/>
          </p:nvCxnSpPr>
          <p:spPr bwMode="auto">
            <a:xfrm flipH="1">
              <a:off x="695325" y="444500"/>
              <a:ext cx="1010920" cy="5975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36">
              <a:extLst>
                <a:ext uri="{FF2B5EF4-FFF2-40B4-BE49-F238E27FC236}">
                  <a16:creationId xmlns:a16="http://schemas.microsoft.com/office/drawing/2014/main" id="{46F84029-4EAF-A148-93AD-E65A9FEAFF43}"/>
                </a:ext>
              </a:extLst>
            </p:cNvPr>
            <p:cNvCxnSpPr>
              <a:cxnSpLocks noRot="1" noChangeAspect="1" noEditPoints="1" noChangeArrowheads="1" noChangeShapeType="1"/>
              <a:stCxn id="26" idx="3"/>
              <a:endCxn id="42" idx="2"/>
            </p:cNvCxnSpPr>
            <p:nvPr/>
          </p:nvCxnSpPr>
          <p:spPr bwMode="auto">
            <a:xfrm flipV="1">
              <a:off x="695325" y="1000125"/>
              <a:ext cx="929640" cy="419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37">
              <a:extLst>
                <a:ext uri="{FF2B5EF4-FFF2-40B4-BE49-F238E27FC236}">
                  <a16:creationId xmlns:a16="http://schemas.microsoft.com/office/drawing/2014/main" id="{8EE604C5-3FA2-F34B-BF3E-EFE414E462EE}"/>
                </a:ext>
              </a:extLst>
            </p:cNvPr>
            <p:cNvCxnSpPr>
              <a:cxnSpLocks noRot="1" noChangeAspect="1" noEditPoints="1" noChangeArrowheads="1" noChangeShapeType="1"/>
              <a:stCxn id="26" idx="3"/>
              <a:endCxn id="43" idx="1"/>
            </p:cNvCxnSpPr>
            <p:nvPr/>
          </p:nvCxnSpPr>
          <p:spPr bwMode="auto">
            <a:xfrm>
              <a:off x="695325" y="1042035"/>
              <a:ext cx="1010920" cy="5137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138">
              <a:extLst>
                <a:ext uri="{FF2B5EF4-FFF2-40B4-BE49-F238E27FC236}">
                  <a16:creationId xmlns:a16="http://schemas.microsoft.com/office/drawing/2014/main" id="{448A810D-BC9D-D74A-A0AA-52B59B0071A3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927735" y="2642235"/>
              <a:ext cx="308610" cy="353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139">
              <a:extLst>
                <a:ext uri="{FF2B5EF4-FFF2-40B4-BE49-F238E27FC236}">
                  <a16:creationId xmlns:a16="http://schemas.microsoft.com/office/drawing/2014/main" id="{98F7301B-3A5D-5E4B-BC61-11FCF3CF5196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927735" y="4435475"/>
              <a:ext cx="308610" cy="3727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endParaRPr lang="en-R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AutoShape 140">
              <a:extLst>
                <a:ext uri="{FF2B5EF4-FFF2-40B4-BE49-F238E27FC236}">
                  <a16:creationId xmlns:a16="http://schemas.microsoft.com/office/drawing/2014/main" id="{9625642B-7065-1C46-8857-CFEA0193E5C8}"/>
                </a:ext>
              </a:extLst>
            </p:cNvPr>
            <p:cNvCxnSpPr>
              <a:cxnSpLocks noRot="1" noChangeAspect="1" noEditPoints="1" noChangeArrowheads="1" noChangeShapeType="1"/>
              <a:stCxn id="30" idx="3"/>
              <a:endCxn id="44" idx="2"/>
            </p:cNvCxnSpPr>
            <p:nvPr/>
          </p:nvCxnSpPr>
          <p:spPr bwMode="auto">
            <a:xfrm flipV="1">
              <a:off x="1236345" y="2432050"/>
              <a:ext cx="388620" cy="387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41">
              <a:extLst>
                <a:ext uri="{FF2B5EF4-FFF2-40B4-BE49-F238E27FC236}">
                  <a16:creationId xmlns:a16="http://schemas.microsoft.com/office/drawing/2014/main" id="{49B6FB2A-F563-6941-9B5A-532F7F18C81D}"/>
                </a:ext>
              </a:extLst>
            </p:cNvPr>
            <p:cNvCxnSpPr>
              <a:cxnSpLocks noRot="1" noChangeAspect="1" noEditPoints="1" noChangeArrowheads="1" noChangeShapeType="1"/>
              <a:stCxn id="30" idx="3"/>
              <a:endCxn id="45" idx="2"/>
            </p:cNvCxnSpPr>
            <p:nvPr/>
          </p:nvCxnSpPr>
          <p:spPr bwMode="auto">
            <a:xfrm>
              <a:off x="1236345" y="2819400"/>
              <a:ext cx="388620" cy="3295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42">
              <a:extLst>
                <a:ext uri="{FF2B5EF4-FFF2-40B4-BE49-F238E27FC236}">
                  <a16:creationId xmlns:a16="http://schemas.microsoft.com/office/drawing/2014/main" id="{A7847883-E93C-9247-8C86-9447F37EE3BA}"/>
                </a:ext>
              </a:extLst>
            </p:cNvPr>
            <p:cNvCxnSpPr>
              <a:cxnSpLocks noRot="1" noChangeAspect="1" noEditPoints="1" noChangeArrowheads="1" noChangeShapeType="1"/>
              <a:stCxn id="46" idx="2"/>
              <a:endCxn id="31" idx="3"/>
            </p:cNvCxnSpPr>
            <p:nvPr/>
          </p:nvCxnSpPr>
          <p:spPr bwMode="auto">
            <a:xfrm flipH="1">
              <a:off x="1236345" y="3865245"/>
              <a:ext cx="388620" cy="7569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43">
              <a:extLst>
                <a:ext uri="{FF2B5EF4-FFF2-40B4-BE49-F238E27FC236}">
                  <a16:creationId xmlns:a16="http://schemas.microsoft.com/office/drawing/2014/main" id="{6E4B60F7-6715-9843-A79F-31936AA5E8AE}"/>
                </a:ext>
              </a:extLst>
            </p:cNvPr>
            <p:cNvCxnSpPr>
              <a:cxnSpLocks noRot="1" noChangeAspect="1" noEditPoints="1" noChangeArrowheads="1" noChangeShapeType="1"/>
              <a:stCxn id="31" idx="3"/>
              <a:endCxn id="48" idx="2"/>
            </p:cNvCxnSpPr>
            <p:nvPr/>
          </p:nvCxnSpPr>
          <p:spPr bwMode="auto">
            <a:xfrm>
              <a:off x="1236345" y="4622165"/>
              <a:ext cx="388620" cy="6756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44">
              <a:extLst>
                <a:ext uri="{FF2B5EF4-FFF2-40B4-BE49-F238E27FC236}">
                  <a16:creationId xmlns:a16="http://schemas.microsoft.com/office/drawing/2014/main" id="{F2293E63-C111-DD41-A98D-1BCAF06A1FE4}"/>
                </a:ext>
              </a:extLst>
            </p:cNvPr>
            <p:cNvCxnSpPr>
              <a:cxnSpLocks noRot="1" noChangeAspect="1" noEditPoints="1" noChangeArrowheads="1" noChangeShapeType="1"/>
              <a:stCxn id="31" idx="3"/>
              <a:endCxn id="47" idx="2"/>
            </p:cNvCxnSpPr>
            <p:nvPr/>
          </p:nvCxnSpPr>
          <p:spPr bwMode="auto">
            <a:xfrm flipV="1">
              <a:off x="1236345" y="4580890"/>
              <a:ext cx="388620" cy="41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81783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0D8C-61CF-5649-8305-2F165CB8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tabelului</a:t>
            </a:r>
            <a:r>
              <a:rPr lang="en-US" dirty="0"/>
              <a:t> de </a:t>
            </a:r>
            <a:r>
              <a:rPr lang="en-US" dirty="0" err="1"/>
              <a:t>decizie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F7FA-DCF7-6E4C-8084-1687A6483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Input:</a:t>
            </a:r>
            <a:r>
              <a:rPr lang="en-US" dirty="0"/>
              <a:t> Un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cauza-efect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cauze</a:t>
            </a:r>
            <a:r>
              <a:rPr lang="en-US" dirty="0"/>
              <a:t> C1, ..., Cp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 Ef1, ..., </a:t>
            </a:r>
            <a:r>
              <a:rPr lang="en-US" dirty="0" err="1"/>
              <a:t>Efq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RO" dirty="0"/>
          </a:p>
          <a:p>
            <a:r>
              <a:rPr lang="en-US" b="1" dirty="0"/>
              <a:t>Output</a:t>
            </a:r>
            <a:r>
              <a:rPr lang="en-US" dirty="0"/>
              <a:t>: Un </a:t>
            </a:r>
            <a:r>
              <a:rPr lang="en-US" dirty="0" err="1"/>
              <a:t>tabel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N = p + q </a:t>
            </a:r>
            <a:r>
              <a:rPr lang="en-US" dirty="0" err="1"/>
              <a:t>randuri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 </a:t>
            </a:r>
            <a:r>
              <a:rPr lang="en-US" dirty="0" err="1"/>
              <a:t>coloane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M </a:t>
            </a:r>
            <a:r>
              <a:rPr lang="en-US" dirty="0" err="1"/>
              <a:t>depinde</a:t>
            </a:r>
            <a:r>
              <a:rPr lang="en-US" dirty="0"/>
              <a:t> de </a:t>
            </a:r>
            <a:r>
              <a:rPr lang="en-US" dirty="0" err="1"/>
              <a:t>relatia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cauze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efect</a:t>
            </a:r>
            <a:endParaRPr lang="en-RO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654199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287B-50AD-2A4C-A454-A28BC7FC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Procedura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tabelului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R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FEC7-3236-754E-BCD6-0CEC60BE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Initializeaza</a:t>
            </a:r>
            <a:r>
              <a:rPr lang="en-US" dirty="0"/>
              <a:t> </a:t>
            </a:r>
            <a:r>
              <a:rPr lang="en-US" dirty="0" err="1"/>
              <a:t>nr_coloane</a:t>
            </a:r>
            <a:r>
              <a:rPr lang="en-US" dirty="0"/>
              <a:t> = 0 (</a:t>
            </a:r>
            <a:r>
              <a:rPr lang="en-US" dirty="0" err="1"/>
              <a:t>tabel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gol</a:t>
            </a:r>
            <a:r>
              <a:rPr lang="en-US" dirty="0"/>
              <a:t>)</a:t>
            </a:r>
            <a:endParaRPr lang="en-RO" sz="18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q</a:t>
            </a:r>
            <a:endParaRPr lang="en-RO" sz="1800" dirty="0"/>
          </a:p>
          <a:p>
            <a:pPr marL="457200" lvl="1" indent="0">
              <a:buNone/>
            </a:pPr>
            <a:r>
              <a:rPr lang="en-US" dirty="0"/>
              <a:t>2.1   e = </a:t>
            </a:r>
            <a:r>
              <a:rPr lang="en-US" dirty="0" err="1"/>
              <a:t>Ef</a:t>
            </a:r>
            <a:r>
              <a:rPr lang="en-US" baseline="-25000" dirty="0" err="1"/>
              <a:t>i</a:t>
            </a:r>
            <a:r>
              <a:rPr lang="en-US" dirty="0"/>
              <a:t> (</a:t>
            </a:r>
            <a:r>
              <a:rPr lang="en-US" dirty="0" err="1"/>
              <a:t>selecteaza</a:t>
            </a:r>
            <a:r>
              <a:rPr lang="en-US" dirty="0"/>
              <a:t> </a:t>
            </a:r>
            <a:r>
              <a:rPr lang="en-US" dirty="0" err="1"/>
              <a:t>urmatorul</a:t>
            </a:r>
            <a:r>
              <a:rPr lang="en-US" dirty="0"/>
              <a:t> </a:t>
            </a:r>
            <a:r>
              <a:rPr lang="en-US" dirty="0" err="1"/>
              <a:t>efect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procesare</a:t>
            </a:r>
            <a:r>
              <a:rPr lang="en-US" dirty="0"/>
              <a:t>)</a:t>
            </a:r>
            <a:endParaRPr lang="en-RO" sz="1600" dirty="0"/>
          </a:p>
          <a:p>
            <a:pPr marL="457200" lvl="1" indent="0">
              <a:buNone/>
            </a:pPr>
            <a:r>
              <a:rPr lang="en-US" dirty="0"/>
              <a:t>2.2   </a:t>
            </a:r>
            <a:r>
              <a:rPr lang="en-US" dirty="0" err="1"/>
              <a:t>Gaseste</a:t>
            </a:r>
            <a:r>
              <a:rPr lang="en-US" dirty="0"/>
              <a:t> </a:t>
            </a:r>
            <a:r>
              <a:rPr lang="en-US" dirty="0" err="1"/>
              <a:t>combinatiile</a:t>
            </a:r>
            <a:r>
              <a:rPr lang="en-US" dirty="0"/>
              <a:t> de </a:t>
            </a:r>
            <a:r>
              <a:rPr lang="en-US" dirty="0" err="1"/>
              <a:t>conditii</a:t>
            </a:r>
            <a:r>
              <a:rPr lang="en-US" dirty="0"/>
              <a:t> care </a:t>
            </a:r>
            <a:r>
              <a:rPr lang="en-US" dirty="0" err="1"/>
              <a:t>produc</a:t>
            </a:r>
            <a:r>
              <a:rPr lang="en-US" dirty="0"/>
              <a:t> </a:t>
            </a:r>
            <a:r>
              <a:rPr lang="en-US" dirty="0" err="1"/>
              <a:t>aparitia</a:t>
            </a:r>
            <a:r>
              <a:rPr lang="en-US" dirty="0"/>
              <a:t> </a:t>
            </a:r>
            <a:r>
              <a:rPr lang="en-US" dirty="0" err="1"/>
              <a:t>efectului</a:t>
            </a:r>
            <a:r>
              <a:rPr lang="en-US" dirty="0"/>
              <a:t> e. </a:t>
            </a:r>
          </a:p>
          <a:p>
            <a:pPr marL="457200" lvl="1" indent="0">
              <a:buNone/>
            </a:pPr>
            <a:r>
              <a:rPr lang="en-US" dirty="0"/>
              <a:t>         Fie V1, ..., </a:t>
            </a:r>
            <a:r>
              <a:rPr lang="en-US" dirty="0" err="1"/>
              <a:t>Vm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combinatii</a:t>
            </a:r>
            <a:r>
              <a:rPr lang="en-US" dirty="0"/>
              <a:t>, m</a:t>
            </a:r>
            <a:r>
              <a:rPr lang="en-US" baseline="-25000" dirty="0"/>
              <a:t>i</a:t>
            </a:r>
            <a:r>
              <a:rPr lang="en-US" dirty="0"/>
              <a:t> &gt; 0. </a:t>
            </a:r>
            <a:r>
              <a:rPr lang="en-US" dirty="0" err="1"/>
              <a:t>Seteaza</a:t>
            </a:r>
            <a:r>
              <a:rPr lang="en-US" dirty="0"/>
              <a:t> </a:t>
            </a:r>
            <a:r>
              <a:rPr lang="en-US" dirty="0" err="1"/>
              <a:t>Vk</a:t>
            </a:r>
            <a:r>
              <a:rPr lang="en-US" dirty="0"/>
              <a:t>(j), p &lt; j </a:t>
            </a:r>
            <a:r>
              <a:rPr lang="en-US" dirty="0">
                <a:sym typeface="Symbol" pitchFamily="2" charset="2"/>
              </a:rPr>
              <a:t></a:t>
            </a:r>
            <a:r>
              <a:rPr lang="en-US" dirty="0"/>
              <a:t> </a:t>
            </a:r>
            <a:r>
              <a:rPr lang="en-US" dirty="0" err="1"/>
              <a:t>p+q</a:t>
            </a:r>
            <a:r>
              <a:rPr lang="en-US" dirty="0"/>
              <a:t>, la 1 </a:t>
            </a:r>
            <a:r>
              <a:rPr lang="en-US" dirty="0" err="1"/>
              <a:t>daca</a:t>
            </a:r>
            <a:r>
              <a:rPr lang="en-US" dirty="0"/>
              <a:t>      	  </a:t>
            </a:r>
            <a:r>
              <a:rPr lang="en-US" dirty="0" err="1"/>
              <a:t>efectul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ca </a:t>
            </a:r>
            <a:r>
              <a:rPr lang="en-US" dirty="0" err="1"/>
              <a:t>urmare</a:t>
            </a:r>
            <a:r>
              <a:rPr lang="en-US" dirty="0"/>
              <a:t> a </a:t>
            </a:r>
            <a:r>
              <a:rPr lang="en-US" dirty="0" err="1"/>
              <a:t>combinatiei</a:t>
            </a:r>
            <a:r>
              <a:rPr lang="en-US" dirty="0"/>
              <a:t> respective </a:t>
            </a:r>
            <a:r>
              <a:rPr lang="en-US" dirty="0" err="1"/>
              <a:t>si</a:t>
            </a:r>
            <a:r>
              <a:rPr lang="en-US" dirty="0"/>
              <a:t> la 0 in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contrar</a:t>
            </a:r>
            <a:endParaRPr lang="en-RO" sz="1800" dirty="0"/>
          </a:p>
          <a:p>
            <a:pPr marL="457200" lvl="1" indent="0">
              <a:buNone/>
            </a:pPr>
            <a:r>
              <a:rPr lang="en-US" dirty="0"/>
              <a:t>2.3   </a:t>
            </a:r>
            <a:r>
              <a:rPr lang="en-US" dirty="0" err="1"/>
              <a:t>Actualizeaza</a:t>
            </a:r>
            <a:r>
              <a:rPr lang="en-US" dirty="0"/>
              <a:t> </a:t>
            </a:r>
            <a:r>
              <a:rPr lang="en-US" dirty="0" err="1"/>
              <a:t>tabelul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        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coloanele</a:t>
            </a:r>
            <a:r>
              <a:rPr lang="en-US" dirty="0"/>
              <a:t> V1, ..., </a:t>
            </a:r>
            <a:r>
              <a:rPr lang="en-US" dirty="0" err="1"/>
              <a:t>Vm</a:t>
            </a:r>
            <a:r>
              <a:rPr lang="en-US" baseline="-25000" dirty="0" err="1"/>
              <a:t>i</a:t>
            </a:r>
            <a:r>
              <a:rPr lang="en-US" dirty="0"/>
              <a:t> la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incepand</a:t>
            </a:r>
            <a:r>
              <a:rPr lang="en-US" dirty="0"/>
              <a:t> cu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nr_coloane</a:t>
            </a:r>
            <a:r>
              <a:rPr lang="en-US" dirty="0"/>
              <a:t> + 1.</a:t>
            </a:r>
            <a:endParaRPr lang="en-RO" sz="1800" dirty="0"/>
          </a:p>
          <a:p>
            <a:pPr marL="457200" lvl="1" indent="0">
              <a:buNone/>
            </a:pPr>
            <a:r>
              <a:rPr lang="en-US" dirty="0"/>
              <a:t>2.4   </a:t>
            </a:r>
            <a:r>
              <a:rPr lang="en-US" dirty="0" err="1"/>
              <a:t>nr_coloane</a:t>
            </a:r>
            <a:r>
              <a:rPr lang="en-US" dirty="0"/>
              <a:t> = </a:t>
            </a:r>
            <a:r>
              <a:rPr lang="en-US" dirty="0" err="1"/>
              <a:t>nr_coloane</a:t>
            </a:r>
            <a:r>
              <a:rPr lang="en-US" dirty="0"/>
              <a:t> + m</a:t>
            </a:r>
            <a:r>
              <a:rPr lang="en-US" baseline="-25000" dirty="0"/>
              <a:t>i</a:t>
            </a:r>
            <a:r>
              <a:rPr lang="en-US" dirty="0"/>
              <a:t>.</a:t>
            </a:r>
            <a:endParaRPr lang="en-RO" sz="1600" dirty="0"/>
          </a:p>
        </p:txBody>
      </p:sp>
    </p:spTree>
    <p:extLst>
      <p:ext uri="{BB962C8B-B14F-4D97-AF65-F5344CB8AC3E}">
        <p14:creationId xmlns:p14="http://schemas.microsoft.com/office/powerpoint/2010/main" val="219623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3DAB-CFFF-F548-9BFC-7ADE31C6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Partitionare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r>
              <a:rPr lang="en-US" dirty="0"/>
              <a:t> (equivalence partitioning)</a:t>
            </a:r>
            <a:r>
              <a:rPr lang="ro-RO" dirty="0">
                <a:effectLst/>
              </a:rPr>
              <a:t> (2)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ED72-DFC1-4440-BCEE-710D262B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Clasele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r>
              <a:rPr lang="en-US" dirty="0"/>
              <a:t>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suprapuna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care s-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suprapune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descompuse</a:t>
            </a:r>
            <a:r>
              <a:rPr lang="en-US" dirty="0"/>
              <a:t> in </a:t>
            </a:r>
            <a:r>
              <a:rPr lang="en-US" dirty="0" err="1"/>
              <a:t>clase</a:t>
            </a:r>
            <a:r>
              <a:rPr lang="en-US" dirty="0"/>
              <a:t> separate</a:t>
            </a:r>
            <a:endParaRPr lang="ro-RO" dirty="0"/>
          </a:p>
          <a:p>
            <a:pPr lvl="0"/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identificate</a:t>
            </a:r>
            <a:r>
              <a:rPr lang="en-US" dirty="0"/>
              <a:t>, se </a:t>
            </a:r>
            <a:r>
              <a:rPr lang="en-US" dirty="0" err="1"/>
              <a:t>alege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. In plus, pot fi </a:t>
            </a:r>
            <a:r>
              <a:rPr lang="en-US" dirty="0" err="1"/>
              <a:t>alese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date </a:t>
            </a:r>
            <a:r>
              <a:rPr lang="en-US" dirty="0" err="1"/>
              <a:t>invalide</a:t>
            </a:r>
            <a:r>
              <a:rPr lang="en-US" dirty="0"/>
              <a:t> (care </a:t>
            </a:r>
            <a:r>
              <a:rPr lang="en-US" dirty="0" err="1"/>
              <a:t>sunt</a:t>
            </a:r>
            <a:r>
              <a:rPr lang="en-US" dirty="0"/>
              <a:t> in </a:t>
            </a:r>
            <a:r>
              <a:rPr lang="en-US" dirty="0" err="1"/>
              <a:t>afara</a:t>
            </a:r>
            <a:r>
              <a:rPr lang="en-US" dirty="0"/>
              <a:t> </a:t>
            </a:r>
            <a:r>
              <a:rPr lang="en-US" dirty="0" err="1"/>
              <a:t>claselor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procesate</a:t>
            </a:r>
            <a:r>
              <a:rPr lang="en-US" dirty="0"/>
              <a:t> de </a:t>
            </a:r>
            <a:r>
              <a:rPr lang="en-US" dirty="0" err="1"/>
              <a:t>nici</a:t>
            </a:r>
            <a:r>
              <a:rPr lang="en-US" dirty="0"/>
              <a:t> o </a:t>
            </a:r>
            <a:r>
              <a:rPr lang="en-US" dirty="0" err="1"/>
              <a:t>clasa</a:t>
            </a:r>
            <a:r>
              <a:rPr lang="en-US" dirty="0"/>
              <a:t>)</a:t>
            </a:r>
            <a:endParaRPr lang="ro-RO" dirty="0"/>
          </a:p>
          <a:p>
            <a:pPr lvl="0"/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arbitrara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se </a:t>
            </a:r>
            <a:r>
              <a:rPr lang="en-US" dirty="0" err="1"/>
              <a:t>presupune</a:t>
            </a:r>
            <a:r>
              <a:rPr lang="en-US" dirty="0"/>
              <a:t> ca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procesate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mod identic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05207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CA6E-626E-BB4C-9D00-459AA25A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tabelului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: </a:t>
            </a:r>
            <a:r>
              <a:rPr lang="en-US" dirty="0" err="1"/>
              <a:t>exemplu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A9E5-436E-D641-A3B8-0BD7B40F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O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BEEAC0-D55E-3146-88BE-60E678707464}"/>
              </a:ext>
            </a:extLst>
          </p:cNvPr>
          <p:cNvGrpSpPr>
            <a:grpSpLocks noRot="1" noChangeAspect="1"/>
          </p:cNvGrpSpPr>
          <p:nvPr/>
        </p:nvGrpSpPr>
        <p:grpSpPr bwMode="auto">
          <a:xfrm>
            <a:off x="3309937" y="2261616"/>
            <a:ext cx="5572124" cy="3505200"/>
            <a:chOff x="2162" y="2180"/>
            <a:chExt cx="6601" cy="36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54C65BE-0E38-254C-AFD6-67AD19466EA6}"/>
                </a:ext>
              </a:extLst>
            </p:cNvPr>
            <p:cNvGrpSpPr>
              <a:grpSpLocks noRot="1" noChangeAspect="1"/>
            </p:cNvGrpSpPr>
            <p:nvPr/>
          </p:nvGrpSpPr>
          <p:grpSpPr bwMode="auto">
            <a:xfrm>
              <a:off x="3803" y="2180"/>
              <a:ext cx="720" cy="3612"/>
              <a:chOff x="4440" y="2180"/>
              <a:chExt cx="720" cy="361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6AAB166-2D32-0940-8380-5403AFC8B6C8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4440" y="2180"/>
                <a:ext cx="720" cy="6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04E7316-62C1-D649-9B3D-2F3397E901C9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4440" y="3174"/>
                <a:ext cx="720" cy="6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C621F5-187E-C741-A582-A8452D6322D0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4440" y="4168"/>
                <a:ext cx="720" cy="6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928D2B-D233-754A-9E37-B6B131BE87B8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4440" y="5162"/>
                <a:ext cx="720" cy="6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23DB29-C970-B94C-BA5A-75DC93C5BABF}"/>
                </a:ext>
              </a:extLst>
            </p:cNvPr>
            <p:cNvGrpSpPr>
              <a:grpSpLocks noRot="1" noChangeAspect="1"/>
            </p:cNvGrpSpPr>
            <p:nvPr/>
          </p:nvGrpSpPr>
          <p:grpSpPr bwMode="auto">
            <a:xfrm>
              <a:off x="2162" y="2495"/>
              <a:ext cx="6601" cy="2982"/>
              <a:chOff x="2162" y="2495"/>
              <a:chExt cx="6601" cy="29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26DCB48-6406-8844-89E9-03EE46AAE668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8043" y="2621"/>
                <a:ext cx="720" cy="1620"/>
                <a:chOff x="6542" y="3041"/>
                <a:chExt cx="720" cy="1620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3029C0F-FCC0-8A4C-825E-EC5B7EB63B9C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6542" y="3041"/>
                  <a:ext cx="720" cy="63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Ef1</a:t>
                  </a:r>
                  <a:endParaRPr lang="en-RO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E49F131-84F5-7642-A61B-823C1354E974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6542" y="4031"/>
                  <a:ext cx="720" cy="63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Ef2</a:t>
                  </a:r>
                  <a:endParaRPr lang="en-RO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" name="Text Box 157">
                <a:extLst>
                  <a:ext uri="{FF2B5EF4-FFF2-40B4-BE49-F238E27FC236}">
                    <a16:creationId xmlns:a16="http://schemas.microsoft.com/office/drawing/2014/main" id="{90D927B6-1D05-BB4C-B817-87380B404AAF}"/>
                  </a:ext>
                </a:extLst>
              </p:cNvPr>
              <p:cNvSpPr txBox="1"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6263" y="3002"/>
                <a:ext cx="179" cy="2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158">
                <a:extLst>
                  <a:ext uri="{FF2B5EF4-FFF2-40B4-BE49-F238E27FC236}">
                    <a16:creationId xmlns:a16="http://schemas.microsoft.com/office/drawing/2014/main" id="{DA3A5C07-EF48-8946-94F5-B0E2237FB1B2}"/>
                  </a:ext>
                </a:extLst>
              </p:cNvPr>
              <p:cNvSpPr txBox="1"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5040" y="2778"/>
                <a:ext cx="137" cy="2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Λ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7E745C5-56E8-F946-A2EC-5B6050C331FC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5545" y="2725"/>
                <a:ext cx="388" cy="3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54000" tIns="18000" rIns="36000" bIns="36000" anchor="ctr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555CBB3-5420-7643-82C0-27AA3F8C9C06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2162" y="2527"/>
                <a:ext cx="1641" cy="2950"/>
                <a:chOff x="2162" y="2527"/>
                <a:chExt cx="1641" cy="2950"/>
              </a:xfrm>
            </p:grpSpPr>
            <p:sp>
              <p:nvSpPr>
                <p:cNvPr id="26" name="Arc 161">
                  <a:extLst>
                    <a:ext uri="{FF2B5EF4-FFF2-40B4-BE49-F238E27FC236}">
                      <a16:creationId xmlns:a16="http://schemas.microsoft.com/office/drawing/2014/main" id="{DDD45AF6-6A42-2048-B024-6007AED33F16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2660" y="2844"/>
                  <a:ext cx="401" cy="51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chemeClr val="bg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</a:t>
                  </a:r>
                  <a:endParaRPr lang="en-RO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Arc 162">
                  <a:extLst>
                    <a:ext uri="{FF2B5EF4-FFF2-40B4-BE49-F238E27FC236}">
                      <a16:creationId xmlns:a16="http://schemas.microsoft.com/office/drawing/2014/main" id="{A6AE7766-16B5-E04B-A049-666C3C3F0320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 flipH="1">
                  <a:off x="3194" y="2527"/>
                  <a:ext cx="591" cy="2029"/>
                </a:xfrm>
                <a:custGeom>
                  <a:avLst/>
                  <a:gdLst>
                    <a:gd name="G0" fmla="+- 2113 0 0"/>
                    <a:gd name="G1" fmla="+- 21600 0 0"/>
                    <a:gd name="G2" fmla="+- 21600 0 0"/>
                    <a:gd name="T0" fmla="*/ 2113 w 23713"/>
                    <a:gd name="T1" fmla="*/ 0 h 43200"/>
                    <a:gd name="T2" fmla="*/ 0 w 23713"/>
                    <a:gd name="T3" fmla="*/ 43096 h 43200"/>
                    <a:gd name="T4" fmla="*/ 2113 w 2371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713" h="43200" fill="none" extrusionOk="0">
                      <a:moveTo>
                        <a:pt x="2113" y="0"/>
                      </a:moveTo>
                      <a:cubicBezTo>
                        <a:pt x="14042" y="0"/>
                        <a:pt x="23713" y="9670"/>
                        <a:pt x="23713" y="21600"/>
                      </a:cubicBezTo>
                      <a:cubicBezTo>
                        <a:pt x="23713" y="33529"/>
                        <a:pt x="14042" y="43200"/>
                        <a:pt x="2113" y="43200"/>
                      </a:cubicBezTo>
                      <a:cubicBezTo>
                        <a:pt x="1407" y="43200"/>
                        <a:pt x="702" y="43165"/>
                        <a:pt x="-1" y="43096"/>
                      </a:cubicBezTo>
                    </a:path>
                    <a:path w="23713" h="43200" stroke="0" extrusionOk="0">
                      <a:moveTo>
                        <a:pt x="2113" y="0"/>
                      </a:moveTo>
                      <a:cubicBezTo>
                        <a:pt x="14042" y="0"/>
                        <a:pt x="23713" y="9670"/>
                        <a:pt x="23713" y="21600"/>
                      </a:cubicBezTo>
                      <a:cubicBezTo>
                        <a:pt x="23713" y="33529"/>
                        <a:pt x="14042" y="43200"/>
                        <a:pt x="2113" y="43200"/>
                      </a:cubicBezTo>
                      <a:cubicBezTo>
                        <a:pt x="1407" y="43200"/>
                        <a:pt x="702" y="43165"/>
                        <a:pt x="-1" y="43096"/>
                      </a:cubicBezTo>
                      <a:lnTo>
                        <a:pt x="2113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8" name="Text Box 163">
                  <a:extLst>
                    <a:ext uri="{FF2B5EF4-FFF2-40B4-BE49-F238E27FC236}">
                      <a16:creationId xmlns:a16="http://schemas.microsoft.com/office/drawing/2014/main" id="{80D29F10-801E-B74E-93D5-07849798630E}"/>
                    </a:ext>
                  </a:extLst>
                </p:cNvPr>
                <p:cNvSpPr txBox="1"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2162" y="4168"/>
                  <a:ext cx="400" cy="4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endParaRPr lang="en-RO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9" name="AutoShape 164">
                  <a:extLst>
                    <a:ext uri="{FF2B5EF4-FFF2-40B4-BE49-F238E27FC236}">
                      <a16:creationId xmlns:a16="http://schemas.microsoft.com/office/drawing/2014/main" id="{59083C76-93CC-A544-B603-05167C16E40F}"/>
                    </a:ext>
                  </a:extLst>
                </p:cNvPr>
                <p:cNvCxnSpPr>
                  <a:cxnSpLocks noRot="1" noChangeAspect="1" noEditPoints="1" noChangeArrowheads="1" noChangeShapeType="1"/>
                  <a:stCxn id="20" idx="3"/>
                </p:cNvCxnSpPr>
                <p:nvPr/>
              </p:nvCxnSpPr>
              <p:spPr bwMode="auto">
                <a:xfrm flipV="1">
                  <a:off x="2562" y="3489"/>
                  <a:ext cx="1241" cy="92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" name="AutoShape 165">
                  <a:extLst>
                    <a:ext uri="{FF2B5EF4-FFF2-40B4-BE49-F238E27FC236}">
                      <a16:creationId xmlns:a16="http://schemas.microsoft.com/office/drawing/2014/main" id="{B124E0DA-4AB6-F741-A39D-9F1CFC932FFB}"/>
                    </a:ext>
                  </a:extLst>
                </p:cNvPr>
                <p:cNvCxnSpPr>
                  <a:cxnSpLocks noRot="1" noChangeAspect="1" noEditPoints="1" noChangeArrowheads="1" noChangeShapeType="1"/>
                  <a:stCxn id="20" idx="3"/>
                  <a:endCxn id="9" idx="2"/>
                </p:cNvCxnSpPr>
                <p:nvPr/>
              </p:nvCxnSpPr>
              <p:spPr bwMode="auto">
                <a:xfrm>
                  <a:off x="2562" y="4415"/>
                  <a:ext cx="1241" cy="106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E4FD88B-D8B5-3E4C-B91B-F53D21259B76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6791" y="2725"/>
                <a:ext cx="388" cy="3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54000" tIns="18000" rIns="36000" bIns="36000" anchor="ctr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4C3E58C-B75B-8A40-9783-CBF8A644D66C}"/>
                  </a:ext>
                </a:extLst>
              </p:cNvPr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7152" y="3724"/>
                <a:ext cx="388" cy="3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54000" tIns="18000" rIns="36000" bIns="36000" anchor="ctr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AutoShape 168">
                <a:extLst>
                  <a:ext uri="{FF2B5EF4-FFF2-40B4-BE49-F238E27FC236}">
                    <a16:creationId xmlns:a16="http://schemas.microsoft.com/office/drawing/2014/main" id="{53FB1FC8-25E9-C24F-8754-3A1E4B81BE22}"/>
                  </a:ext>
                </a:extLst>
              </p:cNvPr>
              <p:cNvCxnSpPr>
                <a:cxnSpLocks noRot="1" noChangeAspect="1" noEditPoints="1" noChangeArrowheads="1" noChangeShapeType="1"/>
                <a:endCxn id="16" idx="2"/>
              </p:cNvCxnSpPr>
              <p:nvPr/>
            </p:nvCxnSpPr>
            <p:spPr bwMode="auto">
              <a:xfrm>
                <a:off x="4523" y="2495"/>
                <a:ext cx="1022" cy="4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69">
                <a:extLst>
                  <a:ext uri="{FF2B5EF4-FFF2-40B4-BE49-F238E27FC236}">
                    <a16:creationId xmlns:a16="http://schemas.microsoft.com/office/drawing/2014/main" id="{3474011C-BC6B-6A40-9A4C-24C6EBE5A316}"/>
                  </a:ext>
                </a:extLst>
              </p:cNvPr>
              <p:cNvCxnSpPr>
                <a:cxnSpLocks noRot="1" noChangeAspect="1" noEditPoints="1" noChangeArrowheads="1" noChangeShapeType="1"/>
              </p:cNvCxnSpPr>
              <p:nvPr/>
            </p:nvCxnSpPr>
            <p:spPr bwMode="auto">
              <a:xfrm flipV="1">
                <a:off x="4523" y="2921"/>
                <a:ext cx="1022" cy="56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70">
                <a:extLst>
                  <a:ext uri="{FF2B5EF4-FFF2-40B4-BE49-F238E27FC236}">
                    <a16:creationId xmlns:a16="http://schemas.microsoft.com/office/drawing/2014/main" id="{7976FA68-1313-2D4B-8C2C-076FC81360FF}"/>
                  </a:ext>
                </a:extLst>
              </p:cNvPr>
              <p:cNvCxnSpPr>
                <a:cxnSpLocks noRot="1" noChangeAspect="1" noEditPoints="1" noChangeArrowheads="1" noChangeShapeType="1"/>
              </p:cNvCxnSpPr>
              <p:nvPr/>
            </p:nvCxnSpPr>
            <p:spPr bwMode="auto">
              <a:xfrm>
                <a:off x="5933" y="2921"/>
                <a:ext cx="864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71">
                <a:extLst>
                  <a:ext uri="{FF2B5EF4-FFF2-40B4-BE49-F238E27FC236}">
                    <a16:creationId xmlns:a16="http://schemas.microsoft.com/office/drawing/2014/main" id="{D7376C02-3A46-DB40-BED1-32CE3B6634E8}"/>
                  </a:ext>
                </a:extLst>
              </p:cNvPr>
              <p:cNvCxnSpPr>
                <a:cxnSpLocks noRot="1" noChangeAspect="1" noEditPoints="1" noChangeArrowheads="1" noChangeShapeType="1"/>
              </p:cNvCxnSpPr>
              <p:nvPr/>
            </p:nvCxnSpPr>
            <p:spPr bwMode="auto">
              <a:xfrm>
                <a:off x="7179" y="2922"/>
                <a:ext cx="864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172">
                <a:extLst>
                  <a:ext uri="{FF2B5EF4-FFF2-40B4-BE49-F238E27FC236}">
                    <a16:creationId xmlns:a16="http://schemas.microsoft.com/office/drawing/2014/main" id="{4875B70D-6940-8946-B11D-CBB6D964AC50}"/>
                  </a:ext>
                </a:extLst>
              </p:cNvPr>
              <p:cNvCxnSpPr>
                <a:cxnSpLocks noRot="1" noChangeAspect="1" noEditPoints="1" noChangeArrowheads="1" noChangeShapeType="1"/>
                <a:stCxn id="24" idx="6"/>
                <a:endCxn id="13" idx="2"/>
              </p:cNvCxnSpPr>
              <p:nvPr/>
            </p:nvCxnSpPr>
            <p:spPr bwMode="auto">
              <a:xfrm>
                <a:off x="7540" y="3920"/>
                <a:ext cx="503" cy="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173">
                <a:extLst>
                  <a:ext uri="{FF2B5EF4-FFF2-40B4-BE49-F238E27FC236}">
                    <a16:creationId xmlns:a16="http://schemas.microsoft.com/office/drawing/2014/main" id="{AFC4EE50-69E5-1840-A530-46CB2D748BF1}"/>
                  </a:ext>
                </a:extLst>
              </p:cNvPr>
              <p:cNvCxnSpPr>
                <a:cxnSpLocks noRot="1" noChangeAspect="1" noEditPoints="1" noChangeArrowheads="1" noChangeShapeType="1"/>
                <a:stCxn id="8" idx="6"/>
              </p:cNvCxnSpPr>
              <p:nvPr/>
            </p:nvCxnSpPr>
            <p:spPr bwMode="auto">
              <a:xfrm flipV="1">
                <a:off x="4523" y="3060"/>
                <a:ext cx="2325" cy="142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174">
                <a:extLst>
                  <a:ext uri="{FF2B5EF4-FFF2-40B4-BE49-F238E27FC236}">
                    <a16:creationId xmlns:a16="http://schemas.microsoft.com/office/drawing/2014/main" id="{36E55579-286D-794F-A2BE-55EA38748D98}"/>
                  </a:ext>
                </a:extLst>
              </p:cNvPr>
              <p:cNvCxnSpPr>
                <a:cxnSpLocks noRot="1" noChangeAspect="1" noEditPoints="1" noChangeArrowheads="1" noChangeShapeType="1"/>
                <a:endCxn id="24" idx="1"/>
              </p:cNvCxnSpPr>
              <p:nvPr/>
            </p:nvCxnSpPr>
            <p:spPr bwMode="auto">
              <a:xfrm>
                <a:off x="6985" y="3117"/>
                <a:ext cx="224" cy="66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175">
                <a:extLst>
                  <a:ext uri="{FF2B5EF4-FFF2-40B4-BE49-F238E27FC236}">
                    <a16:creationId xmlns:a16="http://schemas.microsoft.com/office/drawing/2014/main" id="{A1FFAEA2-F0FF-174B-90EF-A5AD74ACCFB0}"/>
                  </a:ext>
                </a:extLst>
              </p:cNvPr>
              <p:cNvCxnSpPr>
                <a:cxnSpLocks noRot="1" noChangeAspect="1" noEditPoints="1" noChangeArrowheads="1" noChangeShapeType="1"/>
                <a:stCxn id="9" idx="7"/>
                <a:endCxn id="24" idx="2"/>
              </p:cNvCxnSpPr>
              <p:nvPr/>
            </p:nvCxnSpPr>
            <p:spPr bwMode="auto">
              <a:xfrm flipV="1">
                <a:off x="4418" y="3920"/>
                <a:ext cx="2734" cy="133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Text Box 176">
                <a:extLst>
                  <a:ext uri="{FF2B5EF4-FFF2-40B4-BE49-F238E27FC236}">
                    <a16:creationId xmlns:a16="http://schemas.microsoft.com/office/drawing/2014/main" id="{E3E3BBC6-84AD-7A4F-9E5C-428242AD717B}"/>
                  </a:ext>
                </a:extLst>
              </p:cNvPr>
              <p:cNvSpPr txBox="1"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6944" y="3658"/>
                <a:ext cx="137" cy="2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Λ</a:t>
                </a:r>
                <a:endParaRPr lang="en-RO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E038E32-C752-CC43-A2E7-74ABF8645B1F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6132" y="2831"/>
                <a:ext cx="519" cy="187"/>
                <a:chOff x="7032" y="4905"/>
                <a:chExt cx="571" cy="280"/>
              </a:xfrm>
            </p:grpSpPr>
            <p:sp>
              <p:nvSpPr>
                <p:cNvPr id="24" name="Arc 178">
                  <a:extLst>
                    <a:ext uri="{FF2B5EF4-FFF2-40B4-BE49-F238E27FC236}">
                      <a16:creationId xmlns:a16="http://schemas.microsoft.com/office/drawing/2014/main" id="{298842D5-BA04-B64A-8F87-2F847300533B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 flipH="1">
                  <a:off x="7318" y="4905"/>
                  <a:ext cx="285" cy="145"/>
                </a:xfrm>
                <a:custGeom>
                  <a:avLst/>
                  <a:gdLst>
                    <a:gd name="G0" fmla="+- 21476 0 0"/>
                    <a:gd name="G1" fmla="+- 21600 0 0"/>
                    <a:gd name="G2" fmla="+- 21600 0 0"/>
                    <a:gd name="T0" fmla="*/ 0 w 43076"/>
                    <a:gd name="T1" fmla="*/ 19287 h 21600"/>
                    <a:gd name="T2" fmla="*/ 43076 w 43076"/>
                    <a:gd name="T3" fmla="*/ 21600 h 21600"/>
                    <a:gd name="T4" fmla="*/ 21476 w 430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076" h="21600" fill="none" extrusionOk="0">
                      <a:moveTo>
                        <a:pt x="0" y="19287"/>
                      </a:moveTo>
                      <a:cubicBezTo>
                        <a:pt x="1181" y="8316"/>
                        <a:pt x="10441" y="0"/>
                        <a:pt x="21476" y="0"/>
                      </a:cubicBezTo>
                      <a:cubicBezTo>
                        <a:pt x="33405" y="0"/>
                        <a:pt x="43076" y="9670"/>
                        <a:pt x="43076" y="21600"/>
                      </a:cubicBezTo>
                    </a:path>
                    <a:path w="43076" h="21600" stroke="0" extrusionOk="0">
                      <a:moveTo>
                        <a:pt x="0" y="19287"/>
                      </a:moveTo>
                      <a:cubicBezTo>
                        <a:pt x="1181" y="8316"/>
                        <a:pt x="10441" y="0"/>
                        <a:pt x="21476" y="0"/>
                      </a:cubicBezTo>
                      <a:cubicBezTo>
                        <a:pt x="33405" y="0"/>
                        <a:pt x="43076" y="9670"/>
                        <a:pt x="43076" y="21600"/>
                      </a:cubicBezTo>
                      <a:lnTo>
                        <a:pt x="21476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5" name="Arc 179">
                  <a:extLst>
                    <a:ext uri="{FF2B5EF4-FFF2-40B4-BE49-F238E27FC236}">
                      <a16:creationId xmlns:a16="http://schemas.microsoft.com/office/drawing/2014/main" id="{0D4B4AC9-3314-D24D-B1B6-10AF85E112F2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 flipH="1" flipV="1">
                  <a:off x="7032" y="5027"/>
                  <a:ext cx="286" cy="15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81 w 43200"/>
                    <a:gd name="T1" fmla="*/ 23472 h 23472"/>
                    <a:gd name="T2" fmla="*/ 43200 w 43200"/>
                    <a:gd name="T3" fmla="*/ 21600 h 23472"/>
                    <a:gd name="T4" fmla="*/ 21600 w 43200"/>
                    <a:gd name="T5" fmla="*/ 21600 h 23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472" fill="none" extrusionOk="0">
                      <a:moveTo>
                        <a:pt x="81" y="23471"/>
                      </a:moveTo>
                      <a:cubicBezTo>
                        <a:pt x="27" y="22849"/>
                        <a:pt x="0" y="222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</a:path>
                    <a:path w="43200" h="23472" stroke="0" extrusionOk="0">
                      <a:moveTo>
                        <a:pt x="81" y="23471"/>
                      </a:moveTo>
                      <a:cubicBezTo>
                        <a:pt x="27" y="22849"/>
                        <a:pt x="0" y="2222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95161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F68C-D849-9A42-A6B8-6D84E93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tabelului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: </a:t>
            </a:r>
            <a:r>
              <a:rPr lang="en-US" dirty="0" err="1"/>
              <a:t>procedura</a:t>
            </a:r>
            <a:r>
              <a:rPr lang="en-US" dirty="0"/>
              <a:t> (1)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712B-A452-CB4F-A42D-4F91D792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1: </a:t>
            </a:r>
            <a:r>
              <a:rPr lang="en-US" dirty="0" err="1"/>
              <a:t>nr_coloane</a:t>
            </a:r>
            <a:r>
              <a:rPr lang="en-US" dirty="0"/>
              <a:t> = 0</a:t>
            </a:r>
            <a:endParaRPr lang="en-RO" dirty="0"/>
          </a:p>
          <a:p>
            <a:r>
              <a:rPr lang="en-US" dirty="0"/>
              <a:t>Pas 2: </a:t>
            </a:r>
            <a:r>
              <a:rPr lang="en-US" dirty="0" err="1"/>
              <a:t>i</a:t>
            </a:r>
            <a:r>
              <a:rPr lang="en-US" dirty="0"/>
              <a:t> = 1</a:t>
            </a:r>
            <a:endParaRPr lang="en-RO" dirty="0"/>
          </a:p>
          <a:p>
            <a:r>
              <a:rPr lang="en-US" dirty="0"/>
              <a:t>Pas 2.1: e = Ef1</a:t>
            </a:r>
            <a:endParaRPr lang="en-RO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345273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F68C-D849-9A42-A6B8-6D84E93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tabelului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: </a:t>
            </a:r>
            <a:r>
              <a:rPr lang="en-US" dirty="0" err="1"/>
              <a:t>procedura</a:t>
            </a:r>
            <a:r>
              <a:rPr lang="en-US" dirty="0"/>
              <a:t> (2)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712B-A452-CB4F-A42D-4F91D792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2.2:  Se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C1, C2, C3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</a:t>
            </a:r>
            <a:r>
              <a:rPr lang="en-US" dirty="0"/>
              <a:t> (C1 </a:t>
            </a:r>
            <a:r>
              <a:rPr lang="en-US" dirty="0">
                <a:sym typeface="Symbol" pitchFamily="2" charset="2"/>
              </a:rPr>
              <a:t></a:t>
            </a:r>
            <a:r>
              <a:rPr lang="en-US" dirty="0"/>
              <a:t> C2) </a:t>
            </a:r>
            <a:r>
              <a:rPr lang="en-US" dirty="0">
                <a:sym typeface="Symbol" pitchFamily="2" charset="2"/>
              </a:rPr>
              <a:t></a:t>
            </a:r>
            <a:r>
              <a:rPr lang="en-US" dirty="0"/>
              <a:t> C3 = 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plus,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contrangerea</a:t>
            </a:r>
            <a:r>
              <a:rPr lang="en-US" dirty="0"/>
              <a:t> C3 </a:t>
            </a:r>
            <a:r>
              <a:rPr lang="en-US" dirty="0" err="1"/>
              <a:t>implica</a:t>
            </a:r>
            <a:r>
              <a:rPr lang="en-US" dirty="0"/>
              <a:t> C1</a:t>
            </a:r>
            <a:r>
              <a:rPr lang="en-RO" dirty="0"/>
              <a:t> </a:t>
            </a:r>
          </a:p>
          <a:p>
            <a:endParaRPr lang="en-R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B07E14-63E8-BA46-8D22-4C180FE4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50879"/>
              </p:ext>
            </p:extLst>
          </p:nvPr>
        </p:nvGraphicFramePr>
        <p:xfrm>
          <a:off x="7958763" y="2148284"/>
          <a:ext cx="1907178" cy="1847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3209088264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1799255818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3841515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826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1129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156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2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2394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341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2204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47374F-43D4-4E4D-95BE-8808BFE9D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5481"/>
              </p:ext>
            </p:extLst>
          </p:nvPr>
        </p:nvGraphicFramePr>
        <p:xfrm>
          <a:off x="8022336" y="4661280"/>
          <a:ext cx="2084832" cy="1319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4176647306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6015339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2001734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551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123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76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04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6266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536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4E0E-9CCE-A94D-8C23-2C2A171A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tabelului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: </a:t>
            </a:r>
            <a:r>
              <a:rPr lang="en-US" dirty="0" err="1"/>
              <a:t>procedura</a:t>
            </a:r>
            <a:r>
              <a:rPr lang="en-US" dirty="0"/>
              <a:t> (3)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6BDA-F64F-F841-979E-7C1461977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adauga</a:t>
            </a:r>
            <a:r>
              <a:rPr lang="en-US" dirty="0"/>
              <a:t> C4 = 0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Ef1 </a:t>
            </a:r>
            <a:r>
              <a:rPr lang="en-US" dirty="0" err="1"/>
              <a:t>si</a:t>
            </a:r>
            <a:r>
              <a:rPr lang="en-US" dirty="0"/>
              <a:t> Ef2</a:t>
            </a:r>
            <a:r>
              <a:rPr lang="en-RO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EC2410-D57E-8E40-97E3-550C20856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83887"/>
              </p:ext>
            </p:extLst>
          </p:nvPr>
        </p:nvGraphicFramePr>
        <p:xfrm>
          <a:off x="2426209" y="3149472"/>
          <a:ext cx="5376672" cy="1319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8096">
                  <a:extLst>
                    <a:ext uri="{9D8B030D-6E8A-4147-A177-3AD203B41FA5}">
                      <a16:colId xmlns:a16="http://schemas.microsoft.com/office/drawing/2014/main" val="1301352652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4189818419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3616214546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3649051529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3127985949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1067050528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3195271223"/>
                    </a:ext>
                  </a:extLst>
                </a:gridCol>
              </a:tblGrid>
              <a:tr h="262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598956"/>
                  </a:ext>
                </a:extLst>
              </a:tr>
              <a:tr h="262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V2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4420473"/>
                  </a:ext>
                </a:extLst>
              </a:tr>
              <a:tr h="262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V3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677589"/>
                  </a:ext>
                </a:extLst>
              </a:tr>
              <a:tr h="262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V4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122459"/>
                  </a:ext>
                </a:extLst>
              </a:tr>
              <a:tr h="262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V5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296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322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4C65-86BC-024F-AACD-378F4F2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tabelului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: </a:t>
            </a:r>
            <a:r>
              <a:rPr lang="en-US" dirty="0" err="1"/>
              <a:t>procedura</a:t>
            </a:r>
            <a:r>
              <a:rPr lang="en-US" dirty="0"/>
              <a:t> (4)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8E9E-D085-0E4D-B034-4A8118AE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2.3: </a:t>
            </a:r>
            <a:r>
              <a:rPr lang="en-US" dirty="0" err="1"/>
              <a:t>Matricea</a:t>
            </a:r>
            <a:r>
              <a:rPr lang="en-US" dirty="0"/>
              <a:t> </a:t>
            </a:r>
            <a:r>
              <a:rPr lang="en-US" dirty="0" err="1"/>
              <a:t>obtinuta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transpusa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adaugata</a:t>
            </a:r>
            <a:r>
              <a:rPr lang="en-US" dirty="0"/>
              <a:t> la </a:t>
            </a:r>
            <a:r>
              <a:rPr lang="en-US" dirty="0" err="1"/>
              <a:t>tabelul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incepand</a:t>
            </a:r>
            <a:r>
              <a:rPr lang="en-US" dirty="0"/>
              <a:t> cu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nr_coloane</a:t>
            </a:r>
            <a:r>
              <a:rPr lang="en-US" dirty="0"/>
              <a:t> + 1 = 1</a:t>
            </a:r>
            <a:endParaRPr lang="en-RO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 2.4: Se </a:t>
            </a:r>
            <a:r>
              <a:rPr lang="en-US" dirty="0" err="1"/>
              <a:t>actualizeaza</a:t>
            </a:r>
            <a:r>
              <a:rPr lang="en-US" dirty="0"/>
              <a:t> </a:t>
            </a:r>
            <a:r>
              <a:rPr lang="en-US" dirty="0" err="1"/>
              <a:t>nr_coloane</a:t>
            </a:r>
            <a:r>
              <a:rPr lang="en-US" dirty="0"/>
              <a:t> = 0 + 5 = 5</a:t>
            </a:r>
            <a:endParaRPr lang="en-RO" dirty="0"/>
          </a:p>
          <a:p>
            <a:endParaRPr lang="en-R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372A6C-5A8A-664C-9C4B-90E3255F4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27354"/>
              </p:ext>
            </p:extLst>
          </p:nvPr>
        </p:nvGraphicFramePr>
        <p:xfrm>
          <a:off x="2063928" y="2925088"/>
          <a:ext cx="6975570" cy="1847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2595">
                  <a:extLst>
                    <a:ext uri="{9D8B030D-6E8A-4147-A177-3AD203B41FA5}">
                      <a16:colId xmlns:a16="http://schemas.microsoft.com/office/drawing/2014/main" val="2591602083"/>
                    </a:ext>
                  </a:extLst>
                </a:gridCol>
                <a:gridCol w="1162595">
                  <a:extLst>
                    <a:ext uri="{9D8B030D-6E8A-4147-A177-3AD203B41FA5}">
                      <a16:colId xmlns:a16="http://schemas.microsoft.com/office/drawing/2014/main" val="516935144"/>
                    </a:ext>
                  </a:extLst>
                </a:gridCol>
                <a:gridCol w="1162595">
                  <a:extLst>
                    <a:ext uri="{9D8B030D-6E8A-4147-A177-3AD203B41FA5}">
                      <a16:colId xmlns:a16="http://schemas.microsoft.com/office/drawing/2014/main" val="2142531"/>
                    </a:ext>
                  </a:extLst>
                </a:gridCol>
                <a:gridCol w="1162595">
                  <a:extLst>
                    <a:ext uri="{9D8B030D-6E8A-4147-A177-3AD203B41FA5}">
                      <a16:colId xmlns:a16="http://schemas.microsoft.com/office/drawing/2014/main" val="3649131292"/>
                    </a:ext>
                  </a:extLst>
                </a:gridCol>
                <a:gridCol w="1162595">
                  <a:extLst>
                    <a:ext uri="{9D8B030D-6E8A-4147-A177-3AD203B41FA5}">
                      <a16:colId xmlns:a16="http://schemas.microsoft.com/office/drawing/2014/main" val="492813151"/>
                    </a:ext>
                  </a:extLst>
                </a:gridCol>
                <a:gridCol w="1162595">
                  <a:extLst>
                    <a:ext uri="{9D8B030D-6E8A-4147-A177-3AD203B41FA5}">
                      <a16:colId xmlns:a16="http://schemas.microsoft.com/office/drawing/2014/main" val="3341514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2864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645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C2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802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C3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57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C4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908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Ef1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722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Ef2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163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24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2160-37D3-6A46-A2E5-B77C4637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tabelului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: </a:t>
            </a:r>
            <a:r>
              <a:rPr lang="en-US" dirty="0" err="1"/>
              <a:t>procedura</a:t>
            </a:r>
            <a:r>
              <a:rPr lang="en-US" dirty="0"/>
              <a:t> (5)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B3D8-A3C6-0547-9863-FDA6D853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2: </a:t>
            </a:r>
            <a:r>
              <a:rPr lang="en-US" dirty="0" err="1"/>
              <a:t>i</a:t>
            </a:r>
            <a:r>
              <a:rPr lang="en-US" dirty="0"/>
              <a:t> = 2 </a:t>
            </a:r>
            <a:endParaRPr lang="en-RO" dirty="0"/>
          </a:p>
          <a:p>
            <a:r>
              <a:rPr lang="en-US" dirty="0"/>
              <a:t>Pas 2.1: e = Ef2</a:t>
            </a:r>
            <a:endParaRPr lang="en-RO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470677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2160-37D3-6A46-A2E5-B77C4637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tabelului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: </a:t>
            </a:r>
            <a:r>
              <a:rPr lang="en-US" dirty="0" err="1"/>
              <a:t>procedura</a:t>
            </a:r>
            <a:r>
              <a:rPr lang="en-US" dirty="0"/>
              <a:t> (6)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B3D8-A3C6-0547-9863-FDA6D853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2.2: Se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C1, C2, C3, C4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(</a:t>
            </a:r>
            <a:r>
              <a:rPr lang="en-US" dirty="0">
                <a:sym typeface="Symbol" pitchFamily="2" charset="2"/>
              </a:rPr>
              <a:t></a:t>
            </a:r>
            <a:r>
              <a:rPr lang="en-US" dirty="0"/>
              <a:t> (C1 </a:t>
            </a:r>
            <a:r>
              <a:rPr lang="en-US" dirty="0">
                <a:sym typeface="Symbol" pitchFamily="2" charset="2"/>
              </a:rPr>
              <a:t></a:t>
            </a:r>
            <a:r>
              <a:rPr lang="en-US" dirty="0"/>
              <a:t> C2) </a:t>
            </a:r>
            <a:r>
              <a:rPr lang="en-US" dirty="0">
                <a:sym typeface="Symbol" pitchFamily="2" charset="2"/>
              </a:rPr>
              <a:t></a:t>
            </a:r>
            <a:r>
              <a:rPr lang="en-US" dirty="0"/>
              <a:t> C3) </a:t>
            </a:r>
            <a:r>
              <a:rPr lang="en-US" dirty="0">
                <a:sym typeface="Symbol" pitchFamily="2" charset="2"/>
              </a:rPr>
              <a:t></a:t>
            </a:r>
            <a:r>
              <a:rPr lang="en-US" dirty="0"/>
              <a:t> C4 = 1</a:t>
            </a:r>
            <a:endParaRPr lang="en-RO" dirty="0"/>
          </a:p>
          <a:p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combinatiile</a:t>
            </a:r>
            <a:r>
              <a:rPr lang="en-US" dirty="0"/>
              <a:t> C2, C2, C3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anterioare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Ef1, </a:t>
            </a:r>
            <a:r>
              <a:rPr lang="en-US" dirty="0" err="1"/>
              <a:t>obtinem</a:t>
            </a:r>
            <a:endParaRPr lang="en-US" dirty="0"/>
          </a:p>
          <a:p>
            <a:r>
              <a:rPr lang="en-US" dirty="0"/>
              <a:t>In plus,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constrangerea</a:t>
            </a:r>
            <a:r>
              <a:rPr lang="en-US" dirty="0"/>
              <a:t> ca </a:t>
            </a:r>
          </a:p>
          <a:p>
            <a:pPr marL="0" indent="0">
              <a:buNone/>
            </a:pPr>
            <a:r>
              <a:rPr lang="en-US" dirty="0"/>
              <a:t>   C2 </a:t>
            </a:r>
            <a:r>
              <a:rPr lang="en-US" dirty="0" err="1"/>
              <a:t>si</a:t>
            </a:r>
            <a:r>
              <a:rPr lang="en-US" dirty="0"/>
              <a:t> C4 </a:t>
            </a:r>
            <a:r>
              <a:rPr lang="en-US" dirty="0" err="1"/>
              <a:t>sa</a:t>
            </a:r>
            <a:r>
              <a:rPr lang="en-US" dirty="0"/>
              <a:t> nu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simultan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Ef1 </a:t>
            </a:r>
            <a:r>
              <a:rPr lang="en-US" dirty="0" err="1"/>
              <a:t>si</a:t>
            </a:r>
            <a:r>
              <a:rPr lang="en-US" dirty="0"/>
              <a:t> Ef2</a:t>
            </a:r>
            <a:endParaRPr lang="en-RO" dirty="0"/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endParaRPr lang="en-RO" dirty="0"/>
          </a:p>
          <a:p>
            <a:endParaRPr lang="en-R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E5B675-96A9-ED40-B6A2-B4772B831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06682"/>
              </p:ext>
            </p:extLst>
          </p:nvPr>
        </p:nvGraphicFramePr>
        <p:xfrm>
          <a:off x="7759342" y="2351762"/>
          <a:ext cx="2926080" cy="1319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490595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231634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594277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24050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962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188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850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43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01734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64D1A0-EF53-7843-861D-8338BBE3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44653"/>
              </p:ext>
            </p:extLst>
          </p:nvPr>
        </p:nvGraphicFramePr>
        <p:xfrm>
          <a:off x="7772401" y="3999128"/>
          <a:ext cx="2926080" cy="791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616992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4118429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898140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02709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50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2477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7215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9F2C65-3498-D64B-92FC-DB107F304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17590"/>
              </p:ext>
            </p:extLst>
          </p:nvPr>
        </p:nvGraphicFramePr>
        <p:xfrm>
          <a:off x="1998617" y="5370733"/>
          <a:ext cx="6518365" cy="791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1195">
                  <a:extLst>
                    <a:ext uri="{9D8B030D-6E8A-4147-A177-3AD203B41FA5}">
                      <a16:colId xmlns:a16="http://schemas.microsoft.com/office/drawing/2014/main" val="1185606088"/>
                    </a:ext>
                  </a:extLst>
                </a:gridCol>
                <a:gridCol w="931195">
                  <a:extLst>
                    <a:ext uri="{9D8B030D-6E8A-4147-A177-3AD203B41FA5}">
                      <a16:colId xmlns:a16="http://schemas.microsoft.com/office/drawing/2014/main" val="1316303783"/>
                    </a:ext>
                  </a:extLst>
                </a:gridCol>
                <a:gridCol w="931195">
                  <a:extLst>
                    <a:ext uri="{9D8B030D-6E8A-4147-A177-3AD203B41FA5}">
                      <a16:colId xmlns:a16="http://schemas.microsoft.com/office/drawing/2014/main" val="3270653294"/>
                    </a:ext>
                  </a:extLst>
                </a:gridCol>
                <a:gridCol w="931195">
                  <a:extLst>
                    <a:ext uri="{9D8B030D-6E8A-4147-A177-3AD203B41FA5}">
                      <a16:colId xmlns:a16="http://schemas.microsoft.com/office/drawing/2014/main" val="2225633161"/>
                    </a:ext>
                  </a:extLst>
                </a:gridCol>
                <a:gridCol w="931195">
                  <a:extLst>
                    <a:ext uri="{9D8B030D-6E8A-4147-A177-3AD203B41FA5}">
                      <a16:colId xmlns:a16="http://schemas.microsoft.com/office/drawing/2014/main" val="1926009274"/>
                    </a:ext>
                  </a:extLst>
                </a:gridCol>
                <a:gridCol w="931195">
                  <a:extLst>
                    <a:ext uri="{9D8B030D-6E8A-4147-A177-3AD203B41FA5}">
                      <a16:colId xmlns:a16="http://schemas.microsoft.com/office/drawing/2014/main" val="2420112093"/>
                    </a:ext>
                  </a:extLst>
                </a:gridCol>
                <a:gridCol w="931195">
                  <a:extLst>
                    <a:ext uri="{9D8B030D-6E8A-4147-A177-3AD203B41FA5}">
                      <a16:colId xmlns:a16="http://schemas.microsoft.com/office/drawing/2014/main" val="3208930618"/>
                    </a:ext>
                  </a:extLst>
                </a:gridCol>
              </a:tblGrid>
              <a:tr h="262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377881"/>
                  </a:ext>
                </a:extLst>
              </a:tr>
              <a:tr h="262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V2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304323"/>
                  </a:ext>
                </a:extLst>
              </a:tr>
              <a:tr h="262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V3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84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821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2160-37D3-6A46-A2E5-B77C4637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tabelului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: </a:t>
            </a:r>
            <a:r>
              <a:rPr lang="en-US" dirty="0" err="1"/>
              <a:t>procedura</a:t>
            </a:r>
            <a:r>
              <a:rPr lang="en-US" dirty="0"/>
              <a:t> (7)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B3D8-A3C6-0547-9863-FDA6D853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2.3: </a:t>
            </a:r>
            <a:r>
              <a:rPr lang="en-US" dirty="0" err="1"/>
              <a:t>Matricea</a:t>
            </a:r>
            <a:r>
              <a:rPr lang="en-US" dirty="0"/>
              <a:t> </a:t>
            </a:r>
            <a:r>
              <a:rPr lang="en-US" dirty="0" err="1"/>
              <a:t>obtinuta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transpusa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adaugata</a:t>
            </a:r>
            <a:r>
              <a:rPr lang="en-US" dirty="0"/>
              <a:t> la </a:t>
            </a:r>
            <a:r>
              <a:rPr lang="en-US" dirty="0" err="1"/>
              <a:t>tabelul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incepand</a:t>
            </a:r>
            <a:r>
              <a:rPr lang="en-US" dirty="0"/>
              <a:t> cu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nr_coloane</a:t>
            </a:r>
            <a:r>
              <a:rPr lang="en-US" dirty="0"/>
              <a:t> + 1 = 6</a:t>
            </a:r>
            <a:endParaRPr lang="en-RO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 2.4: Se </a:t>
            </a:r>
            <a:r>
              <a:rPr lang="en-US" dirty="0" err="1"/>
              <a:t>actualizeaza</a:t>
            </a:r>
            <a:r>
              <a:rPr lang="en-US" dirty="0"/>
              <a:t> </a:t>
            </a:r>
            <a:r>
              <a:rPr lang="en-US" dirty="0" err="1"/>
              <a:t>nr_coloane</a:t>
            </a:r>
            <a:r>
              <a:rPr lang="en-US" dirty="0"/>
              <a:t> = 5 + 3 = 8</a:t>
            </a:r>
            <a:endParaRPr lang="en-RO" dirty="0"/>
          </a:p>
          <a:p>
            <a:r>
              <a:rPr lang="en-US" dirty="0" err="1"/>
              <a:t>Procedura</a:t>
            </a:r>
            <a:r>
              <a:rPr lang="en-US" dirty="0"/>
              <a:t> se </a:t>
            </a:r>
            <a:r>
              <a:rPr lang="en-US" dirty="0" err="1"/>
              <a:t>termina</a:t>
            </a:r>
            <a:r>
              <a:rPr lang="en-US" dirty="0"/>
              <a:t>. Nr </a:t>
            </a:r>
            <a:r>
              <a:rPr lang="en-US" dirty="0" err="1"/>
              <a:t>coloane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 = 8.</a:t>
            </a:r>
            <a:endParaRPr lang="en-RO" dirty="0"/>
          </a:p>
          <a:p>
            <a:endParaRPr lang="en-R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D81276-F548-4143-975E-D69C6B76E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3884"/>
              </p:ext>
            </p:extLst>
          </p:nvPr>
        </p:nvGraphicFramePr>
        <p:xfrm>
          <a:off x="2196488" y="2755269"/>
          <a:ext cx="7078143" cy="1847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652">
                  <a:extLst>
                    <a:ext uri="{9D8B030D-6E8A-4147-A177-3AD203B41FA5}">
                      <a16:colId xmlns:a16="http://schemas.microsoft.com/office/drawing/2014/main" val="1906429570"/>
                    </a:ext>
                  </a:extLst>
                </a:gridCol>
                <a:gridCol w="1071652">
                  <a:extLst>
                    <a:ext uri="{9D8B030D-6E8A-4147-A177-3AD203B41FA5}">
                      <a16:colId xmlns:a16="http://schemas.microsoft.com/office/drawing/2014/main" val="3582471366"/>
                    </a:ext>
                  </a:extLst>
                </a:gridCol>
                <a:gridCol w="1071652">
                  <a:extLst>
                    <a:ext uri="{9D8B030D-6E8A-4147-A177-3AD203B41FA5}">
                      <a16:colId xmlns:a16="http://schemas.microsoft.com/office/drawing/2014/main" val="3658185863"/>
                    </a:ext>
                  </a:extLst>
                </a:gridCol>
                <a:gridCol w="1071652">
                  <a:extLst>
                    <a:ext uri="{9D8B030D-6E8A-4147-A177-3AD203B41FA5}">
                      <a16:colId xmlns:a16="http://schemas.microsoft.com/office/drawing/2014/main" val="1597715215"/>
                    </a:ext>
                  </a:extLst>
                </a:gridCol>
                <a:gridCol w="1071652">
                  <a:extLst>
                    <a:ext uri="{9D8B030D-6E8A-4147-A177-3AD203B41FA5}">
                      <a16:colId xmlns:a16="http://schemas.microsoft.com/office/drawing/2014/main" val="2644455731"/>
                    </a:ext>
                  </a:extLst>
                </a:gridCol>
                <a:gridCol w="1071652">
                  <a:extLst>
                    <a:ext uri="{9D8B030D-6E8A-4147-A177-3AD203B41FA5}">
                      <a16:colId xmlns:a16="http://schemas.microsoft.com/office/drawing/2014/main" val="1290056161"/>
                    </a:ext>
                  </a:extLst>
                </a:gridCol>
                <a:gridCol w="216077">
                  <a:extLst>
                    <a:ext uri="{9D8B030D-6E8A-4147-A177-3AD203B41FA5}">
                      <a16:colId xmlns:a16="http://schemas.microsoft.com/office/drawing/2014/main" val="2324621149"/>
                    </a:ext>
                  </a:extLst>
                </a:gridCol>
                <a:gridCol w="216077">
                  <a:extLst>
                    <a:ext uri="{9D8B030D-6E8A-4147-A177-3AD203B41FA5}">
                      <a16:colId xmlns:a16="http://schemas.microsoft.com/office/drawing/2014/main" val="252525569"/>
                    </a:ext>
                  </a:extLst>
                </a:gridCol>
                <a:gridCol w="216077">
                  <a:extLst>
                    <a:ext uri="{9D8B030D-6E8A-4147-A177-3AD203B41FA5}">
                      <a16:colId xmlns:a16="http://schemas.microsoft.com/office/drawing/2014/main" val="112312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745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303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C2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07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C3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851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C4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9945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Ef1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6747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Ef2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94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879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2160-37D3-6A46-A2E5-B77C4637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cazurilor</a:t>
            </a:r>
            <a:r>
              <a:rPr lang="en-US" dirty="0"/>
              <a:t> de </a:t>
            </a:r>
            <a:r>
              <a:rPr lang="en-US" dirty="0" err="1"/>
              <a:t>testare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B3D8-A3C6-0547-9863-FDA6D853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coloana</a:t>
            </a:r>
            <a:r>
              <a:rPr lang="en-US" dirty="0"/>
              <a:t> din </a:t>
            </a:r>
            <a:r>
              <a:rPr lang="en-US" dirty="0" err="1"/>
              <a:t>tabelul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genereaza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un </a:t>
            </a:r>
            <a:r>
              <a:rPr lang="en-US" dirty="0" err="1"/>
              <a:t>caz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, </a:t>
            </a:r>
            <a:r>
              <a:rPr lang="en-US" dirty="0" err="1"/>
              <a:t>corespunzator</a:t>
            </a:r>
            <a:r>
              <a:rPr lang="en-US" dirty="0"/>
              <a:t> </a:t>
            </a:r>
            <a:r>
              <a:rPr lang="en-US" dirty="0" err="1"/>
              <a:t>combinatiei</a:t>
            </a:r>
            <a:r>
              <a:rPr lang="en-US" dirty="0"/>
              <a:t> C1, ..., Cp respective</a:t>
            </a:r>
            <a:endParaRPr lang="en-RO" dirty="0"/>
          </a:p>
          <a:p>
            <a:r>
              <a:rPr lang="en-US" dirty="0" err="1"/>
              <a:t>Observatie</a:t>
            </a:r>
            <a:r>
              <a:rPr lang="en-US" dirty="0"/>
              <a:t>: C1, ..., Cp sunt in general </a:t>
            </a:r>
            <a:r>
              <a:rPr lang="en-US" dirty="0" err="1"/>
              <a:t>expresii</a:t>
            </a:r>
            <a:r>
              <a:rPr lang="en-US" dirty="0"/>
              <a:t> care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, etc.,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combinatie</a:t>
            </a:r>
            <a:r>
              <a:rPr lang="en-US" dirty="0"/>
              <a:t> pot fi </a:t>
            </a:r>
            <a:r>
              <a:rPr lang="en-US" dirty="0" err="1"/>
              <a:t>selectate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de </a:t>
            </a:r>
            <a:r>
              <a:rPr lang="en-US" dirty="0" err="1"/>
              <a:t>testare</a:t>
            </a:r>
            <a:endParaRPr lang="en-RO" dirty="0"/>
          </a:p>
          <a:p>
            <a:r>
              <a:rPr lang="en-US" dirty="0" err="1"/>
              <a:t>Problema</a:t>
            </a:r>
            <a:r>
              <a:rPr lang="en-US" dirty="0"/>
              <a:t>: </a:t>
            </a:r>
            <a:r>
              <a:rPr lang="en-US" dirty="0" err="1"/>
              <a:t>Explozie</a:t>
            </a:r>
            <a:r>
              <a:rPr lang="en-US" dirty="0"/>
              <a:t> a </a:t>
            </a:r>
            <a:r>
              <a:rPr lang="en-US" dirty="0" err="1"/>
              <a:t>starilor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combinatiei</a:t>
            </a:r>
            <a:r>
              <a:rPr lang="en-US" dirty="0"/>
              <a:t> de </a:t>
            </a:r>
            <a:r>
              <a:rPr lang="en-US" dirty="0" err="1"/>
              <a:t>cauze</a:t>
            </a:r>
            <a:r>
              <a:rPr lang="en-US" dirty="0"/>
              <a:t>. </a:t>
            </a:r>
            <a:endParaRPr lang="en-RO" dirty="0"/>
          </a:p>
          <a:p>
            <a:r>
              <a:rPr lang="en-US" dirty="0" err="1"/>
              <a:t>Solutie</a:t>
            </a:r>
            <a:r>
              <a:rPr lang="en-US" dirty="0"/>
              <a:t>: </a:t>
            </a:r>
            <a:r>
              <a:rPr lang="en-US" dirty="0" err="1"/>
              <a:t>Limitarea</a:t>
            </a:r>
            <a:r>
              <a:rPr lang="en-US" dirty="0"/>
              <a:t> </a:t>
            </a:r>
            <a:r>
              <a:rPr lang="en-US" dirty="0" err="1"/>
              <a:t>numarului</a:t>
            </a:r>
            <a:r>
              <a:rPr lang="en-US" dirty="0"/>
              <a:t> de </a:t>
            </a:r>
            <a:r>
              <a:rPr lang="en-US" dirty="0" err="1"/>
              <a:t>cazuri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euristici</a:t>
            </a:r>
            <a:endParaRPr lang="en-RO" dirty="0"/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57788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3DAB-CFFF-F548-9BFC-7ADE31C6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Partitionare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r>
              <a:rPr lang="en-US" dirty="0"/>
              <a:t> - </a:t>
            </a:r>
            <a:r>
              <a:rPr lang="en-US" dirty="0" err="1"/>
              <a:t>exemplu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ED72-DFC1-4440-BCEE-710D262B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testeaza</a:t>
            </a:r>
            <a:r>
              <a:rPr lang="en-US" dirty="0"/>
              <a:t> un program care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un </a:t>
            </a:r>
            <a:r>
              <a:rPr lang="en-US" dirty="0" err="1"/>
              <a:t>caracter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sir de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20 de </a:t>
            </a:r>
            <a:r>
              <a:rPr lang="en-US" dirty="0" err="1"/>
              <a:t>caractere</a:t>
            </a:r>
            <a:r>
              <a:rPr lang="en-US" dirty="0"/>
              <a:t>. Mai precis,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intreg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aflat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1 </a:t>
            </a:r>
            <a:r>
              <a:rPr lang="en-US" dirty="0" err="1"/>
              <a:t>si</a:t>
            </a:r>
            <a:r>
              <a:rPr lang="en-US" dirty="0"/>
              <a:t> 20, se </a:t>
            </a:r>
            <a:r>
              <a:rPr lang="en-US" dirty="0" err="1"/>
              <a:t>introduc</a:t>
            </a:r>
            <a:r>
              <a:rPr lang="en-US" dirty="0"/>
              <a:t> </a:t>
            </a:r>
            <a:r>
              <a:rPr lang="en-US" dirty="0" err="1"/>
              <a:t>caractere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un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cautat</a:t>
            </a:r>
            <a:r>
              <a:rPr lang="en-US" dirty="0"/>
              <a:t> </a:t>
            </a:r>
            <a:r>
              <a:rPr lang="en-US" dirty="0" err="1"/>
              <a:t>printre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 anterior.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produce o </a:t>
            </a:r>
            <a:r>
              <a:rPr lang="en-US" dirty="0" err="1"/>
              <a:t>iesire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prima </a:t>
            </a:r>
            <a:r>
              <a:rPr lang="en-US" dirty="0" err="1"/>
              <a:t>pozitie</a:t>
            </a:r>
            <a:r>
              <a:rPr lang="en-US" dirty="0"/>
              <a:t> din sir </a:t>
            </a:r>
            <a:r>
              <a:rPr lang="en-US" dirty="0" err="1"/>
              <a:t>unde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gasit</a:t>
            </a:r>
            <a:r>
              <a:rPr lang="en-US" dirty="0"/>
              <a:t> </a:t>
            </a:r>
            <a:r>
              <a:rPr lang="en-US" dirty="0" err="1"/>
              <a:t>caracterul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indicand</a:t>
            </a:r>
            <a:r>
              <a:rPr lang="en-US" dirty="0"/>
              <a:t> ca </a:t>
            </a:r>
            <a:r>
              <a:rPr lang="en-US" dirty="0" err="1"/>
              <a:t>acesta</a:t>
            </a:r>
            <a:r>
              <a:rPr lang="en-US" dirty="0"/>
              <a:t> nu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gasit</a:t>
            </a:r>
            <a:r>
              <a:rPr lang="en-US" dirty="0"/>
              <a:t>. </a:t>
            </a:r>
            <a:r>
              <a:rPr lang="en-US" dirty="0" err="1"/>
              <a:t>Utilizatorul</a:t>
            </a:r>
            <a:r>
              <a:rPr lang="en-US" dirty="0"/>
              <a:t> are </a:t>
            </a:r>
            <a:r>
              <a:rPr lang="en-US" dirty="0" err="1"/>
              <a:t>optiunea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caute</a:t>
            </a:r>
            <a:r>
              <a:rPr lang="en-US" dirty="0"/>
              <a:t> un alt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tastand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(yes)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tastand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(no).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3322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B2C5-9523-B84A-95EB-4DC51CD0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Intrari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473A-C7D1-594D-9851-F63ACEAEC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 </a:t>
            </a:r>
            <a:r>
              <a:rPr lang="en-US" dirty="0" err="1"/>
              <a:t>intreg</a:t>
            </a:r>
            <a:r>
              <a:rPr lang="en-US" dirty="0"/>
              <a:t> </a:t>
            </a:r>
            <a:r>
              <a:rPr lang="en-US" dirty="0" err="1"/>
              <a:t>pozitiv</a:t>
            </a:r>
            <a:r>
              <a:rPr lang="en-US" dirty="0"/>
              <a:t> </a:t>
            </a:r>
            <a:r>
              <a:rPr lang="en-US" i="1" dirty="0"/>
              <a:t>n</a:t>
            </a:r>
            <a:endParaRPr lang="ro-RO" dirty="0"/>
          </a:p>
          <a:p>
            <a:pPr lvl="0"/>
            <a:r>
              <a:rPr lang="en-US" dirty="0"/>
              <a:t>un sir de </a:t>
            </a:r>
            <a:r>
              <a:rPr lang="en-US" dirty="0" err="1"/>
              <a:t>caratere</a:t>
            </a:r>
            <a:r>
              <a:rPr lang="en-US" dirty="0"/>
              <a:t> </a:t>
            </a:r>
            <a:r>
              <a:rPr lang="en-US" i="1" dirty="0"/>
              <a:t>x</a:t>
            </a:r>
            <a:endParaRPr lang="ro-RO" dirty="0"/>
          </a:p>
          <a:p>
            <a:pPr lvl="0"/>
            <a:r>
              <a:rPr lang="en-US" dirty="0" err="1"/>
              <a:t>caracterul</a:t>
            </a:r>
            <a:r>
              <a:rPr lang="en-US" dirty="0"/>
              <a:t> care se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i="1" dirty="0"/>
              <a:t>c</a:t>
            </a:r>
            <a:endParaRPr lang="ro-RO" dirty="0"/>
          </a:p>
          <a:p>
            <a:pPr lvl="0"/>
            <a:r>
              <a:rPr lang="en-US" dirty="0" err="1"/>
              <a:t>optiune</a:t>
            </a:r>
            <a:r>
              <a:rPr lang="en-US" dirty="0"/>
              <a:t> de a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an alt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i="1" dirty="0"/>
              <a:t>s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1978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9C8C-E1C5-1640-81B5-B7EFC2F5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Domeniul</a:t>
            </a:r>
            <a:r>
              <a:rPr lang="en-US" dirty="0"/>
              <a:t> de </a:t>
            </a:r>
            <a:r>
              <a:rPr lang="en-US" dirty="0" err="1"/>
              <a:t>intrari</a:t>
            </a:r>
            <a:r>
              <a:rPr lang="en-US" dirty="0"/>
              <a:t>: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3B66-212E-964D-91ED-E50A750C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intre</a:t>
            </a:r>
            <a:r>
              <a:rPr lang="en-US" dirty="0"/>
              <a:t> 1 </a:t>
            </a:r>
            <a:r>
              <a:rPr lang="en-US" dirty="0" err="1"/>
              <a:t>si</a:t>
            </a:r>
            <a:r>
              <a:rPr lang="en-US" dirty="0"/>
              <a:t> 20, </a:t>
            </a:r>
            <a:r>
              <a:rPr lang="en-US" dirty="0" err="1"/>
              <a:t>deci</a:t>
            </a:r>
            <a:r>
              <a:rPr lang="en-US" dirty="0"/>
              <a:t> se </a:t>
            </a:r>
            <a:r>
              <a:rPr lang="en-US" dirty="0" err="1"/>
              <a:t>disting</a:t>
            </a:r>
            <a:r>
              <a:rPr lang="en-US" dirty="0"/>
              <a:t> 3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r>
              <a:rPr lang="en-US" dirty="0"/>
              <a:t>: </a:t>
            </a:r>
            <a:endParaRPr lang="ro-RO" dirty="0"/>
          </a:p>
          <a:p>
            <a:pPr lvl="1"/>
            <a:r>
              <a:rPr lang="en-US" dirty="0"/>
              <a:t>N_1 = 1..20</a:t>
            </a:r>
            <a:endParaRPr lang="ro-RO" dirty="0"/>
          </a:p>
          <a:p>
            <a:pPr lvl="1"/>
            <a:r>
              <a:rPr lang="en-US" dirty="0"/>
              <a:t>N_2 = { n | n &lt; 1}</a:t>
            </a:r>
            <a:endParaRPr lang="ro-RO" dirty="0"/>
          </a:p>
          <a:p>
            <a:pPr lvl="1"/>
            <a:r>
              <a:rPr lang="en-US" dirty="0"/>
              <a:t>N_3 = {n | n &gt; 20}</a:t>
            </a:r>
            <a:endParaRPr lang="ro-RO" dirty="0"/>
          </a:p>
          <a:p>
            <a:pPr lvl="0"/>
            <a:r>
              <a:rPr lang="en-US" dirty="0" err="1"/>
              <a:t>intregul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sirului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nu se </a:t>
            </a:r>
            <a:r>
              <a:rPr lang="en-US" dirty="0" err="1"/>
              <a:t>precizeaza</a:t>
            </a:r>
            <a:r>
              <a:rPr lang="en-US" dirty="0"/>
              <a:t> </a:t>
            </a:r>
            <a:r>
              <a:rPr lang="en-US" dirty="0" err="1"/>
              <a:t>nimic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tratarea</a:t>
            </a:r>
            <a:r>
              <a:rPr lang="en-US" dirty="0"/>
              <a:t> </a:t>
            </a:r>
            <a:r>
              <a:rPr lang="en-US" dirty="0" err="1"/>
              <a:t>diferita</a:t>
            </a:r>
            <a:r>
              <a:rPr lang="en-US" dirty="0"/>
              <a:t> a </a:t>
            </a:r>
            <a:r>
              <a:rPr lang="en-US" dirty="0" err="1"/>
              <a:t>sirurilor</a:t>
            </a:r>
            <a:r>
              <a:rPr lang="en-US" dirty="0"/>
              <a:t> de </a:t>
            </a:r>
            <a:r>
              <a:rPr lang="en-US" dirty="0" err="1"/>
              <a:t>lungime</a:t>
            </a:r>
            <a:r>
              <a:rPr lang="en-US" dirty="0"/>
              <a:t> </a:t>
            </a:r>
            <a:r>
              <a:rPr lang="en-US" dirty="0" err="1"/>
              <a:t>diferita</a:t>
            </a:r>
            <a:r>
              <a:rPr lang="en-US" dirty="0"/>
              <a:t> </a:t>
            </a:r>
            <a:r>
              <a:rPr lang="en-US" dirty="0" err="1"/>
              <a:t>deci</a:t>
            </a:r>
            <a:r>
              <a:rPr lang="en-US" dirty="0"/>
              <a:t>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intrare</a:t>
            </a:r>
            <a:r>
              <a:rPr lang="en-US" dirty="0"/>
              <a:t> nu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endParaRPr lang="ro-RO" dirty="0"/>
          </a:p>
          <a:p>
            <a:pPr lvl="0"/>
            <a:r>
              <a:rPr lang="en-US" i="1" dirty="0"/>
              <a:t>c</a:t>
            </a:r>
            <a:r>
              <a:rPr lang="en-US" dirty="0"/>
              <a:t> nu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endParaRPr lang="ro-RO" dirty="0"/>
          </a:p>
          <a:p>
            <a:pPr lvl="0"/>
            <a:r>
              <a:rPr lang="en-US" dirty="0" err="1"/>
              <a:t>optiunea</a:t>
            </a:r>
            <a:r>
              <a:rPr lang="en-US" dirty="0"/>
              <a:t> de a </a:t>
            </a:r>
            <a:r>
              <a:rPr lang="en-US" dirty="0" err="1"/>
              <a:t>cauta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binara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se </a:t>
            </a:r>
            <a:r>
              <a:rPr lang="en-US" dirty="0" err="1"/>
              <a:t>disting</a:t>
            </a:r>
            <a:r>
              <a:rPr lang="en-US" dirty="0"/>
              <a:t> 2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endParaRPr lang="ro-RO" dirty="0"/>
          </a:p>
          <a:p>
            <a:pPr lvl="1"/>
            <a:r>
              <a:rPr lang="en-US" dirty="0"/>
              <a:t>S_1 = {y}</a:t>
            </a:r>
            <a:endParaRPr lang="ro-RO" dirty="0"/>
          </a:p>
          <a:p>
            <a:pPr lvl="1"/>
            <a:r>
              <a:rPr lang="en-US" dirty="0"/>
              <a:t>S_2 = {n}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5010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3A90-8902-D845-A61D-3E8004FF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Iesiri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6B6C-8643-0740-9916-A44ACC1B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Pozitia</a:t>
            </a:r>
            <a:r>
              <a:rPr lang="en-US" dirty="0"/>
              <a:t> la care </a:t>
            </a:r>
            <a:r>
              <a:rPr lang="en-US" dirty="0" err="1"/>
              <a:t>caracterul</a:t>
            </a:r>
            <a:r>
              <a:rPr lang="en-US" dirty="0"/>
              <a:t> se </a:t>
            </a:r>
            <a:r>
              <a:rPr lang="en-US" dirty="0" err="1"/>
              <a:t>gaseste</a:t>
            </a:r>
            <a:r>
              <a:rPr lang="en-US" dirty="0"/>
              <a:t> in sir</a:t>
            </a:r>
            <a:endParaRPr lang="ro-RO" dirty="0"/>
          </a:p>
          <a:p>
            <a:pPr lvl="0"/>
            <a:r>
              <a:rPr lang="en-US" dirty="0"/>
              <a:t>Un </a:t>
            </a:r>
            <a:r>
              <a:rPr lang="en-US" dirty="0" err="1"/>
              <a:t>mesaj</a:t>
            </a:r>
            <a:r>
              <a:rPr lang="en-US" dirty="0"/>
              <a:t> care </a:t>
            </a:r>
            <a:r>
              <a:rPr lang="en-US" dirty="0" err="1"/>
              <a:t>arata</a:t>
            </a:r>
            <a:r>
              <a:rPr lang="en-US" dirty="0"/>
              <a:t> ca nu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gasit</a:t>
            </a:r>
            <a:endParaRPr lang="en-US" dirty="0"/>
          </a:p>
          <a:p>
            <a:pPr lvl="0"/>
            <a:endParaRPr lang="ro-RO" dirty="0"/>
          </a:p>
          <a:p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imparti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in 2 </a:t>
            </a:r>
            <a:r>
              <a:rPr lang="en-US" dirty="0" err="1"/>
              <a:t>clase</a:t>
            </a:r>
            <a:r>
              <a:rPr lang="en-US" dirty="0"/>
              <a:t>: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caracterul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in </a:t>
            </a:r>
            <a:r>
              <a:rPr lang="en-US" dirty="0" err="1"/>
              <a:t>sirul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lipseste</a:t>
            </a:r>
            <a:endParaRPr lang="ro-RO" dirty="0"/>
          </a:p>
          <a:p>
            <a:pPr lvl="1"/>
            <a:r>
              <a:rPr lang="en-US" dirty="0"/>
              <a:t>C_1(x) = { c | c se </a:t>
            </a:r>
            <a:r>
              <a:rPr lang="en-US" dirty="0" err="1"/>
              <a:t>afla</a:t>
            </a:r>
            <a:r>
              <a:rPr lang="en-US" dirty="0"/>
              <a:t> in x}</a:t>
            </a:r>
            <a:endParaRPr lang="ro-RO" dirty="0"/>
          </a:p>
          <a:p>
            <a:pPr lvl="1"/>
            <a:r>
              <a:rPr lang="en-US" dirty="0"/>
              <a:t>C_2(x) = { c | c nu se </a:t>
            </a:r>
            <a:r>
              <a:rPr lang="en-US" dirty="0" err="1"/>
              <a:t>afla</a:t>
            </a:r>
            <a:r>
              <a:rPr lang="en-US" dirty="0"/>
              <a:t> in x}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2753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CB76-94E2-C143-9BB3-189570D2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BAE2-25D1-5A4A-B4C3-DAD4F2FD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Clasele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intregul</a:t>
            </a:r>
            <a:r>
              <a:rPr lang="en-US" dirty="0"/>
              <a:t> program se pot </a:t>
            </a:r>
            <a:r>
              <a:rPr lang="en-US" dirty="0" err="1"/>
              <a:t>obtine</a:t>
            </a:r>
            <a:r>
              <a:rPr lang="en-US" dirty="0"/>
              <a:t> ca o </a:t>
            </a:r>
            <a:r>
              <a:rPr lang="en-US" dirty="0" err="1"/>
              <a:t>combinatie</a:t>
            </a:r>
            <a:r>
              <a:rPr lang="en-US" dirty="0"/>
              <a:t> a </a:t>
            </a:r>
            <a:r>
              <a:rPr lang="en-US" dirty="0" err="1"/>
              <a:t>claselor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C_111 = { (n, x, c, s) | n \in N_1, |x| = n, c \in C_1(x), s \in S_1}</a:t>
            </a:r>
            <a:endParaRPr lang="ro-RO" dirty="0"/>
          </a:p>
          <a:p>
            <a:pPr lvl="1"/>
            <a:r>
              <a:rPr lang="en-US" dirty="0"/>
              <a:t>C_112 = { (n, x, c, s) | n \in N_1, |x| = n, c \in C_1(x), s \in S_2}</a:t>
            </a:r>
            <a:endParaRPr lang="ro-RO" dirty="0"/>
          </a:p>
          <a:p>
            <a:pPr lvl="1"/>
            <a:r>
              <a:rPr lang="en-US" dirty="0"/>
              <a:t>C_121 = { (n, x, c, s) | n \in N_1, |x| = n, c \in C_2(x), s \in S_1}</a:t>
            </a:r>
            <a:endParaRPr lang="ro-RO" dirty="0"/>
          </a:p>
          <a:p>
            <a:pPr lvl="1"/>
            <a:r>
              <a:rPr lang="en-US" dirty="0"/>
              <a:t>C_122 = { (n, x, c, s) | n \in N_1, |x| = n, c \in C_2(x), s \in S_2}</a:t>
            </a:r>
            <a:endParaRPr lang="ro-RO" dirty="0"/>
          </a:p>
          <a:p>
            <a:pPr lvl="1"/>
            <a:r>
              <a:rPr lang="en-US" dirty="0"/>
              <a:t>C_2 = { (n, x, c, s) | n \in N_2}</a:t>
            </a:r>
            <a:endParaRPr lang="ro-RO" dirty="0"/>
          </a:p>
          <a:p>
            <a:pPr lvl="1"/>
            <a:r>
              <a:rPr lang="en-US" dirty="0"/>
              <a:t>C_3 = { (n, x, c, s) | n \in N_3}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942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821F799B34C34D9933ADDBB79858AF" ma:contentTypeVersion="3" ma:contentTypeDescription="Create a new document." ma:contentTypeScope="" ma:versionID="565611d0f06244aeb4310d9458005885">
  <xsd:schema xmlns:xsd="http://www.w3.org/2001/XMLSchema" xmlns:xs="http://www.w3.org/2001/XMLSchema" xmlns:p="http://schemas.microsoft.com/office/2006/metadata/properties" xmlns:ns2="fa43966c-1a07-4d35-a1db-bbba2fc31211" targetNamespace="http://schemas.microsoft.com/office/2006/metadata/properties" ma:root="true" ma:fieldsID="0a3b0941b80155bc6c0b3f46a31866a6" ns2:_="">
    <xsd:import namespace="fa43966c-1a07-4d35-a1db-bbba2fc312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43966c-1a07-4d35-a1db-bbba2fc312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660698-FF66-4CFF-A03E-333990B4B42D}"/>
</file>

<file path=customXml/itemProps2.xml><?xml version="1.0" encoding="utf-8"?>
<ds:datastoreItem xmlns:ds="http://schemas.openxmlformats.org/officeDocument/2006/customXml" ds:itemID="{F03AF104-4363-4ADB-99C9-03FE77B76912}"/>
</file>

<file path=customXml/itemProps3.xml><?xml version="1.0" encoding="utf-8"?>
<ds:datastoreItem xmlns:ds="http://schemas.openxmlformats.org/officeDocument/2006/customXml" ds:itemID="{AA427746-9811-4322-BA81-DA3524391147}"/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3325</Words>
  <Application>Microsoft Macintosh PowerPoint</Application>
  <PresentationFormat>Widescreen</PresentationFormat>
  <Paragraphs>554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Testare functionala </vt:lpstr>
      <vt:lpstr>Testare functionala</vt:lpstr>
      <vt:lpstr>Partitionare de echivalenta (equivalence partitioning) </vt:lpstr>
      <vt:lpstr>Partitionare de echivalenta (equivalence partitioning) (2)</vt:lpstr>
      <vt:lpstr>Partitionare de echivalenta - exemplu</vt:lpstr>
      <vt:lpstr>Intrari</vt:lpstr>
      <vt:lpstr>Domeniul de intrari: </vt:lpstr>
      <vt:lpstr>Iesiri</vt:lpstr>
      <vt:lpstr>Clase de echivalenta</vt:lpstr>
      <vt:lpstr>Date de test</vt:lpstr>
      <vt:lpstr>Avantaje</vt:lpstr>
      <vt:lpstr>Dezavantaje</vt:lpstr>
      <vt:lpstr>Analiza valorilor de frontiera (boundary value analysis)</vt:lpstr>
      <vt:lpstr>Exemplu</vt:lpstr>
      <vt:lpstr>Observatie</vt:lpstr>
      <vt:lpstr>Partitionarea in categorii (category-partition) </vt:lpstr>
      <vt:lpstr>Partitionarea in categorii - pasi</vt:lpstr>
      <vt:lpstr>Partitionarea in categorii - exemplu</vt:lpstr>
      <vt:lpstr>Partitionarea in categorii – exemplu (2)</vt:lpstr>
      <vt:lpstr>Cazuri de testare</vt:lpstr>
      <vt:lpstr>Cazurile de testare - exemplu</vt:lpstr>
      <vt:lpstr>Avantaje si dezavantaje</vt:lpstr>
      <vt:lpstr>Metoda Grafului Cauza-Efect (Cause-Effect Graphing) </vt:lpstr>
      <vt:lpstr>Graf cauza-efect </vt:lpstr>
      <vt:lpstr>Notatii: Relatii Cauza-Efect (1)</vt:lpstr>
      <vt:lpstr>Notatii: Relatii Cauza-Efect (2)</vt:lpstr>
      <vt:lpstr>Notatii: Relatii Cauza-Efect (3)</vt:lpstr>
      <vt:lpstr>Notatii: Relatii Cauza-Efect (4)</vt:lpstr>
      <vt:lpstr>Notatii: Constrangeri intre cauze (1)</vt:lpstr>
      <vt:lpstr>Notatii: Constrangeri intre cauze (2)</vt:lpstr>
      <vt:lpstr>Notatii: Constrangeri intre cauze (3)</vt:lpstr>
      <vt:lpstr>Notatii: Constrangeri intre cauze (4)</vt:lpstr>
      <vt:lpstr>Notatii: Constrangeri intre efecte</vt:lpstr>
      <vt:lpstr>Crearea grafului cauza-efect (exemplu) </vt:lpstr>
      <vt:lpstr>Cauze</vt:lpstr>
      <vt:lpstr>Efecte</vt:lpstr>
      <vt:lpstr>Graful cauza-efect</vt:lpstr>
      <vt:lpstr>Crearea tabelului de decizie</vt:lpstr>
      <vt:lpstr>Procedura de creare a tabelului de decizie </vt:lpstr>
      <vt:lpstr>Crearea tabelului de decizie: exemplu</vt:lpstr>
      <vt:lpstr>Crearea tabelului de decizie: procedura (1)</vt:lpstr>
      <vt:lpstr>Crearea tabelului de decizie: procedura (2)</vt:lpstr>
      <vt:lpstr>Crearea tabelului de decizie: procedura (3)</vt:lpstr>
      <vt:lpstr>Crearea tabelului de decizie: procedura (4)</vt:lpstr>
      <vt:lpstr>Crearea tabelului de decizie: procedura (5)</vt:lpstr>
      <vt:lpstr>Crearea tabelului de decizie: procedura (6)</vt:lpstr>
      <vt:lpstr>Crearea tabelului de decizie: procedura (7)</vt:lpstr>
      <vt:lpstr>Generare cazurilor de testare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Florentin Ipate</dc:creator>
  <cp:lastModifiedBy>Florentin Ipate</cp:lastModifiedBy>
  <cp:revision>57</cp:revision>
  <dcterms:created xsi:type="dcterms:W3CDTF">2019-02-14T06:08:55Z</dcterms:created>
  <dcterms:modified xsi:type="dcterms:W3CDTF">2021-03-04T05:32:04Z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0x010100DC821F799B34C34D9933ADDBB79858AF</vt:lpwstr>
  </property>
</Properties>
</file>