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300" r:id="rId36"/>
    <p:sldId id="290" r:id="rId37"/>
    <p:sldId id="291" r:id="rId38"/>
    <p:sldId id="292" r:id="rId39"/>
    <p:sldId id="293" r:id="rId40"/>
    <p:sldId id="294" r:id="rId41"/>
    <p:sldId id="297" r:id="rId42"/>
    <p:sldId id="298" r:id="rId43"/>
    <p:sldId id="296" r:id="rId44"/>
    <p:sldId id="299" r:id="rId45"/>
    <p:sldId id="295" r:id="rId4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2819"/>
  </p:normalViewPr>
  <p:slideViewPr>
    <p:cSldViewPr snapToGrid="0" snapToObjects="1">
      <p:cViewPr varScale="1">
        <p:scale>
          <a:sx n="57" d="100"/>
          <a:sy n="57" d="100"/>
        </p:scale>
        <p:origin x="6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8244-4516-DC44-9615-141907C73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8685D-4BC4-F448-A695-C3C89E74A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5FC79-E551-4A45-A2E2-FC9931ED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6A6C-D8CC-E046-BD90-FCD4D528F83B}" type="datetimeFigureOut">
              <a:rPr lang="ro-RO" smtClean="0"/>
              <a:t>07.03.2019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BD09B-98F9-9849-A02C-82A136F7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C7711-0643-254E-B97A-5D446D76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388C-F8D3-524D-9741-8C31EB87470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717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3B59-D7F3-AF4C-9F37-BFB2B849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DA77C-F8FB-CE4D-ACA1-CE80D2F43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B32AF-3C4A-6A4D-95EB-14FDAC4E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6A6C-D8CC-E046-BD90-FCD4D528F83B}" type="datetimeFigureOut">
              <a:rPr lang="ro-RO" smtClean="0"/>
              <a:t>07.03.2019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074C-B7DC-4247-A3AA-043AAB93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2334-2272-F44E-BA8F-1BA44BB8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388C-F8D3-524D-9741-8C31EB87470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5653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330F0-17FE-DB4D-B4B6-AB3BEC9E2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13E9A-9333-944E-9599-F4430F6AC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2B37D-1BD7-7F4A-B3D1-0A76445E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6A6C-D8CC-E046-BD90-FCD4D528F83B}" type="datetimeFigureOut">
              <a:rPr lang="ro-RO" smtClean="0"/>
              <a:t>07.03.2019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C1916-3F89-9643-8602-B6A60435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A7C19-9EE1-9748-AA75-A9C9FA42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388C-F8D3-524D-9741-8C31EB87470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1233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8378-75F8-684E-BC6C-5C5CC695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8FB2E-8C09-3D40-B897-6AC4BC005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5AD69-8575-8D4F-9453-5105A0D2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6A6C-D8CC-E046-BD90-FCD4D528F83B}" type="datetimeFigureOut">
              <a:rPr lang="ro-RO" smtClean="0"/>
              <a:t>07.03.2019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7B8B7-91BD-6842-BF13-A491F006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586C-D0B5-314B-B1C5-A93DF856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388C-F8D3-524D-9741-8C31EB87470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592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5827-8A0F-8744-9A60-4F6D77625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5CDE6-E68B-AC42-963D-DA9B2FFB9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A290C-DABA-F241-9848-3EF97B74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6A6C-D8CC-E046-BD90-FCD4D528F83B}" type="datetimeFigureOut">
              <a:rPr lang="ro-RO" smtClean="0"/>
              <a:t>07.03.2019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FC7DC-87B4-9A4C-93AE-465A5E16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05027-E13D-7244-8E2D-8CF25997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388C-F8D3-524D-9741-8C31EB87470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1587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6B4B-339C-4F44-BB4B-1ED5CD0B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1CDE7-9142-2644-AE6E-9FEA88674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D872B-CF26-7148-9A46-6B575C379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237EC-5A5D-1542-B161-70A4B173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6A6C-D8CC-E046-BD90-FCD4D528F83B}" type="datetimeFigureOut">
              <a:rPr lang="ro-RO" smtClean="0"/>
              <a:t>07.03.2019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E159-0B58-F540-9EDE-B0046B54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6F6AA-C71F-3A47-9210-B1931116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388C-F8D3-524D-9741-8C31EB87470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6720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8E51-C22A-3F4B-936F-ED3FBD07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CBD5F-DD81-7D4C-B4E0-2FCB4B73D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43644-34FE-7045-AEC3-1A12BC379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EA826-A88E-DF4A-9824-0A86088BD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31F53-726A-3041-88EE-ADF911063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30F32-5DF6-E84A-B7E8-FC874B76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6A6C-D8CC-E046-BD90-FCD4D528F83B}" type="datetimeFigureOut">
              <a:rPr lang="ro-RO" smtClean="0"/>
              <a:t>07.03.2019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7B638-0998-6B4E-898D-77D0AF60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B4883-07A3-6044-9E07-3A309CDB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388C-F8D3-524D-9741-8C31EB87470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00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C954-EF58-FE43-ACD7-09D55768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BE4FD-7F85-9E49-8DBD-AFADD382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6A6C-D8CC-E046-BD90-FCD4D528F83B}" type="datetimeFigureOut">
              <a:rPr lang="ro-RO" smtClean="0"/>
              <a:t>07.03.2019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F5A14-0D44-284A-B8D2-757AFDE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4AE63-9B59-B748-A56D-EBD22361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388C-F8D3-524D-9741-8C31EB87470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3842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8593A-DC5C-CE4E-8886-72679C51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6A6C-D8CC-E046-BD90-FCD4D528F83B}" type="datetimeFigureOut">
              <a:rPr lang="ro-RO" smtClean="0"/>
              <a:t>07.03.2019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7ACA0-67D1-274D-90B6-C8777B60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2143D-F24D-E249-A468-3A018E89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388C-F8D3-524D-9741-8C31EB87470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4762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5232-3266-564C-85A7-72708C1B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39FF-C5CD-C445-A43C-F25BA514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5FE83-A633-AB40-B5A4-AC430A053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9A853-AC22-E64D-AFD8-75F9703D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6A6C-D8CC-E046-BD90-FCD4D528F83B}" type="datetimeFigureOut">
              <a:rPr lang="ro-RO" smtClean="0"/>
              <a:t>07.03.2019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B6D01-BC10-C442-AF54-6F29F22C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A94AA-1A90-B241-9819-EAED9E1D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388C-F8D3-524D-9741-8C31EB87470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248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7F7E-77B1-0247-8893-FED6579E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ADCAA-73BF-2B4C-BFC1-10F988BE0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6B4BC-282C-F049-BF6E-D7C8917C1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33B7C-4AAC-1D4D-A52A-28A375AD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6A6C-D8CC-E046-BD90-FCD4D528F83B}" type="datetimeFigureOut">
              <a:rPr lang="ro-RO" smtClean="0"/>
              <a:t>07.03.2019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DD64F-9B24-1F46-B4C1-611038EA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6D597-F01B-CE4F-AE7F-024B018B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388C-F8D3-524D-9741-8C31EB87470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562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620D3-54D4-D34D-A6A4-AC46492D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CB67D-46B1-B64D-B526-5A6529529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55AB2-F5B2-AC40-AFCA-56D258604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6A6C-D8CC-E046-BD90-FCD4D528F83B}" type="datetimeFigureOut">
              <a:rPr lang="ro-RO" smtClean="0"/>
              <a:t>07.03.2019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1456D-B460-A143-86A1-CF3AEBF87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CCD16-32F2-2040-AEA2-D927EAAA9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388C-F8D3-524D-9741-8C31EB87470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744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A0082-F92D-BF4F-8A51-1C2FD1BFB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structurala</a:t>
            </a:r>
            <a:r>
              <a:rPr lang="ro-RO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34B4E-9272-FE4A-857C-9644E3527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28940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746B-FBAD-324A-9505-B9FD6866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Statement coverage - </a:t>
            </a:r>
            <a:r>
              <a:rPr lang="en-US" dirty="0" err="1"/>
              <a:t>exemplu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2C07-8C08-5E41-AF2F-A70CBA262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(n, x, c, s) = (1, a, a, y)</a:t>
            </a:r>
          </a:p>
          <a:p>
            <a:r>
              <a:rPr lang="en-US" dirty="0"/>
              <a:t>(n, x, c, s) = (_, _, b, n)</a:t>
            </a:r>
          </a:p>
          <a:p>
            <a:endParaRPr lang="en-US" dirty="0"/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9524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F0CC-81D2-EB45-B702-7C3373D5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coverage - </a:t>
            </a:r>
            <a:r>
              <a:rPr lang="en-US" dirty="0" err="1"/>
              <a:t>slabiciuni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3F724-0E50-1041-8317-2A3816AE4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 </a:t>
            </a:r>
            <a:r>
              <a:rPr lang="en-US" dirty="0" err="1"/>
              <a:t>asigura</a:t>
            </a:r>
            <a:r>
              <a:rPr lang="en-US" dirty="0"/>
              <a:t> o </a:t>
            </a:r>
            <a:r>
              <a:rPr lang="en-US" dirty="0" err="1"/>
              <a:t>acoperire</a:t>
            </a:r>
            <a:r>
              <a:rPr lang="en-US" dirty="0"/>
              <a:t> </a:t>
            </a:r>
            <a:r>
              <a:rPr lang="en-US" dirty="0" err="1"/>
              <a:t>suficienta</a:t>
            </a:r>
            <a:r>
              <a:rPr lang="en-US" dirty="0"/>
              <a:t>, </a:t>
            </a:r>
            <a:r>
              <a:rPr lang="en-US" dirty="0" err="1"/>
              <a:t>mai</a:t>
            </a:r>
            <a:r>
              <a:rPr lang="en-US" dirty="0"/>
              <a:t> ales in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priveste</a:t>
            </a:r>
            <a:r>
              <a:rPr lang="en-US" dirty="0"/>
              <a:t> </a:t>
            </a:r>
            <a:r>
              <a:rPr lang="en-US" dirty="0" err="1"/>
              <a:t>conditiile</a:t>
            </a:r>
            <a:r>
              <a:rPr lang="en-US" dirty="0"/>
              <a:t>:</a:t>
            </a:r>
            <a:endParaRPr lang="ro-RO" dirty="0"/>
          </a:p>
          <a:p>
            <a:pPr lvl="0"/>
            <a:r>
              <a:rPr lang="en-US" dirty="0"/>
              <a:t>Nu </a:t>
            </a:r>
            <a:r>
              <a:rPr lang="en-US" dirty="0" err="1"/>
              <a:t>testeaza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conditie</a:t>
            </a:r>
            <a:r>
              <a:rPr lang="en-US" dirty="0"/>
              <a:t> in </a:t>
            </a:r>
            <a:r>
              <a:rPr lang="en-US" dirty="0" err="1"/>
              <a:t>parte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conditiilor</a:t>
            </a:r>
            <a:r>
              <a:rPr lang="en-US" dirty="0"/>
              <a:t> </a:t>
            </a:r>
            <a:r>
              <a:rPr lang="en-US" dirty="0" err="1"/>
              <a:t>compuse</a:t>
            </a:r>
            <a:r>
              <a:rPr lang="en-US" dirty="0"/>
              <a:t> - </a:t>
            </a:r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atinge</a:t>
            </a:r>
            <a:r>
              <a:rPr lang="en-US" dirty="0"/>
              <a:t> o </a:t>
            </a:r>
            <a:r>
              <a:rPr lang="en-US" dirty="0" err="1"/>
              <a:t>acoperire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instructiune</a:t>
            </a:r>
            <a:r>
              <a:rPr lang="en-US" dirty="0"/>
              <a:t> in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ca </a:t>
            </a:r>
            <a:r>
              <a:rPr lang="en-US" dirty="0" err="1"/>
              <a:t>exemplu</a:t>
            </a:r>
            <a:r>
              <a:rPr lang="en-US" dirty="0"/>
              <a:t>,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necesara</a:t>
            </a:r>
            <a:r>
              <a:rPr lang="en-US" dirty="0"/>
              <a:t> </a:t>
            </a:r>
            <a:r>
              <a:rPr lang="en-US" dirty="0" err="1"/>
              <a:t>introducerea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ca 1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i="1" dirty="0"/>
              <a:t>n</a:t>
            </a:r>
            <a:endParaRPr lang="ro-RO" dirty="0"/>
          </a:p>
          <a:p>
            <a:pPr lvl="0"/>
            <a:r>
              <a:rPr lang="en-US" dirty="0"/>
              <a:t>Nu </a:t>
            </a:r>
            <a:r>
              <a:rPr lang="en-US" dirty="0" err="1"/>
              <a:t>testeaza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ramura</a:t>
            </a:r>
            <a:endParaRPr lang="ro-RO" dirty="0"/>
          </a:p>
          <a:p>
            <a:pPr lvl="0"/>
            <a:r>
              <a:rPr lang="en-US" dirty="0"/>
              <a:t>In particular, 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instructiunilor</a:t>
            </a:r>
            <a:r>
              <a:rPr lang="en-US" dirty="0"/>
              <a:t> </a:t>
            </a:r>
            <a:r>
              <a:rPr lang="en-US" i="1" dirty="0"/>
              <a:t>if </a:t>
            </a:r>
            <a:r>
              <a:rPr lang="en-US" dirty="0"/>
              <a:t>a </a:t>
            </a:r>
            <a:r>
              <a:rPr lang="en-US" dirty="0" err="1"/>
              <a:t>caror</a:t>
            </a:r>
            <a:r>
              <a:rPr lang="en-US" dirty="0"/>
              <a:t> </a:t>
            </a:r>
            <a:r>
              <a:rPr lang="en-US" dirty="0" err="1"/>
              <a:t>clauza</a:t>
            </a:r>
            <a:r>
              <a:rPr lang="en-US" dirty="0"/>
              <a:t> </a:t>
            </a:r>
            <a:r>
              <a:rPr lang="en-US" i="1" dirty="0"/>
              <a:t>else</a:t>
            </a:r>
            <a:r>
              <a:rPr lang="en-US" dirty="0"/>
              <a:t> </a:t>
            </a:r>
            <a:r>
              <a:rPr lang="en-US" dirty="0" err="1"/>
              <a:t>lipseste</a:t>
            </a:r>
            <a:r>
              <a:rPr lang="en-US" dirty="0"/>
              <a:t>, </a:t>
            </a:r>
            <a:r>
              <a:rPr lang="en-US" dirty="0" err="1"/>
              <a:t>ramura</a:t>
            </a:r>
            <a:r>
              <a:rPr lang="en-US" dirty="0"/>
              <a:t> </a:t>
            </a:r>
            <a:r>
              <a:rPr lang="en-US" i="1" dirty="0"/>
              <a:t>else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nu fie </a:t>
            </a:r>
            <a:r>
              <a:rPr lang="en-US" dirty="0" err="1"/>
              <a:t>acoperita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01940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2ABC-6140-CD4D-A5FB-48B6150F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coverage (</a:t>
            </a:r>
            <a:r>
              <a:rPr lang="en-US" dirty="0" err="1"/>
              <a:t>acoperire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decizie</a:t>
            </a:r>
            <a:r>
              <a:rPr lang="en-US" dirty="0"/>
              <a:t>)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08B4-31F8-6E41-B03D-C1DD67400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Numita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branch coverage (</a:t>
            </a:r>
            <a:r>
              <a:rPr lang="en-US" dirty="0" err="1"/>
              <a:t>acoperire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ramura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Este o </a:t>
            </a:r>
            <a:r>
              <a:rPr lang="en-US" dirty="0" err="1"/>
              <a:t>extindere</a:t>
            </a:r>
            <a:r>
              <a:rPr lang="en-US" dirty="0"/>
              <a:t> </a:t>
            </a:r>
            <a:r>
              <a:rPr lang="en-US" dirty="0" err="1"/>
              <a:t>naturala</a:t>
            </a:r>
            <a:r>
              <a:rPr lang="en-US" dirty="0"/>
              <a:t> a </a:t>
            </a:r>
            <a:r>
              <a:rPr lang="en-US" dirty="0" err="1"/>
              <a:t>metodei</a:t>
            </a:r>
            <a:r>
              <a:rPr lang="en-US" dirty="0"/>
              <a:t> </a:t>
            </a:r>
            <a:r>
              <a:rPr lang="en-US" dirty="0" err="1"/>
              <a:t>precedente</a:t>
            </a:r>
            <a:r>
              <a:rPr lang="en-US" dirty="0"/>
              <a:t>.</a:t>
            </a:r>
            <a:endParaRPr lang="ro-RO" dirty="0"/>
          </a:p>
          <a:p>
            <a:pPr lvl="0"/>
            <a:r>
              <a:rPr lang="en-US" dirty="0" err="1"/>
              <a:t>Genereaza</a:t>
            </a:r>
            <a:r>
              <a:rPr lang="en-US" dirty="0"/>
              <a:t> date de test care </a:t>
            </a:r>
            <a:r>
              <a:rPr lang="en-US" dirty="0" err="1"/>
              <a:t>testeaza</a:t>
            </a:r>
            <a:r>
              <a:rPr lang="en-US" dirty="0"/>
              <a:t> </a:t>
            </a:r>
            <a:r>
              <a:rPr lang="en-US" dirty="0" err="1"/>
              <a:t>cazurile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decizie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adevarta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falsa.</a:t>
            </a:r>
          </a:p>
          <a:p>
            <a:r>
              <a:rPr lang="en-US" dirty="0" err="1"/>
              <a:t>Acopera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ramura</a:t>
            </a:r>
            <a:r>
              <a:rPr lang="en-US" dirty="0"/>
              <a:t> (</a:t>
            </a:r>
            <a:r>
              <a:rPr lang="en-US" dirty="0" err="1"/>
              <a:t>inclusiv</a:t>
            </a:r>
            <a:r>
              <a:rPr lang="en-US" dirty="0"/>
              <a:t> </a:t>
            </a:r>
            <a:r>
              <a:rPr lang="en-US" dirty="0" err="1"/>
              <a:t>ramurile</a:t>
            </a:r>
            <a:r>
              <a:rPr lang="en-US" dirty="0"/>
              <a:t> </a:t>
            </a:r>
            <a:r>
              <a:rPr lang="en-US" dirty="0" err="1"/>
              <a:t>nule</a:t>
            </a:r>
            <a:r>
              <a:rPr lang="en-US" dirty="0"/>
              <a:t> ale </a:t>
            </a:r>
            <a:r>
              <a:rPr lang="en-US" dirty="0" err="1"/>
              <a:t>instructiunilor</a:t>
            </a:r>
            <a:r>
              <a:rPr lang="en-US" dirty="0"/>
              <a:t> </a:t>
            </a:r>
            <a:r>
              <a:rPr lang="en-US" i="1" dirty="0"/>
              <a:t>if/else</a:t>
            </a:r>
            <a:r>
              <a:rPr lang="en-US" dirty="0"/>
              <a:t>)</a:t>
            </a:r>
            <a:br>
              <a:rPr lang="ro-RO" dirty="0"/>
            </a:b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312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AF4-34CD-CC49-BAE3-E07D27FC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Observatie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F4210-A87D-8344-A246-BA3579ABB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Decizie</a:t>
            </a:r>
            <a:r>
              <a:rPr lang="en-US" dirty="0"/>
              <a:t> </a:t>
            </a:r>
            <a:r>
              <a:rPr lang="en-US" dirty="0" err="1"/>
              <a:t>inseamna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ramificare</a:t>
            </a:r>
            <a:r>
              <a:rPr lang="en-US" dirty="0"/>
              <a:t> in </a:t>
            </a:r>
            <a:r>
              <a:rPr lang="en-US" dirty="0" err="1"/>
              <a:t>graf</a:t>
            </a:r>
            <a:r>
              <a:rPr lang="en-US" dirty="0"/>
              <a:t>,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nu </a:t>
            </a:r>
            <a:r>
              <a:rPr lang="en-US" dirty="0" err="1"/>
              <a:t>apare</a:t>
            </a:r>
            <a:r>
              <a:rPr lang="en-US" dirty="0"/>
              <a:t> explicit in program. </a:t>
            </a:r>
          </a:p>
          <a:p>
            <a:r>
              <a:rPr lang="en-US" dirty="0"/>
              <a:t>De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constructia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:=  1 to n din Pascal </a:t>
            </a:r>
            <a:r>
              <a:rPr lang="en-US" dirty="0" err="1"/>
              <a:t>conditia</a:t>
            </a:r>
            <a:r>
              <a:rPr lang="en-US" dirty="0"/>
              <a:t> </a:t>
            </a:r>
            <a:r>
              <a:rPr lang="en-US" dirty="0" err="1"/>
              <a:t>implicita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&lt;= n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41652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746B-FBAD-324A-9505-B9FD6866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coverage - </a:t>
            </a:r>
            <a:r>
              <a:rPr lang="en-US" dirty="0" err="1"/>
              <a:t>exemplu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2C07-8C08-5E41-AF2F-A70CBA262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 </a:t>
            </a:r>
            <a:r>
              <a:rPr lang="en-US" dirty="0" err="1"/>
              <a:t>pentru</a:t>
            </a:r>
            <a:r>
              <a:rPr lang="en-US" dirty="0"/>
              <a:t> statement coverage</a:t>
            </a:r>
          </a:p>
          <a:p>
            <a:pPr lvl="1"/>
            <a:r>
              <a:rPr lang="en-US" dirty="0"/>
              <a:t>(n, x, c, s) = (1, a, a, y)</a:t>
            </a:r>
          </a:p>
          <a:p>
            <a:pPr lvl="1"/>
            <a:r>
              <a:rPr lang="en-US" dirty="0"/>
              <a:t>(n, x, c, s) = (_, _, b, n)</a:t>
            </a:r>
          </a:p>
          <a:p>
            <a:r>
              <a:rPr lang="en-US" dirty="0"/>
              <a:t>Nu </a:t>
            </a:r>
            <a:r>
              <a:rPr lang="en-US" dirty="0" err="1"/>
              <a:t>acopera</a:t>
            </a:r>
            <a:r>
              <a:rPr lang="en-US" dirty="0"/>
              <a:t> </a:t>
            </a:r>
            <a:r>
              <a:rPr lang="en-US" dirty="0" err="1"/>
              <a:t>ramura</a:t>
            </a:r>
            <a:r>
              <a:rPr lang="en-US" dirty="0"/>
              <a:t> de la 4 la 1..3</a:t>
            </a:r>
          </a:p>
          <a:p>
            <a:r>
              <a:rPr lang="en-US" dirty="0"/>
              <a:t>Este </a:t>
            </a:r>
            <a:r>
              <a:rPr lang="en-US" dirty="0" err="1"/>
              <a:t>necesara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invalida</a:t>
            </a:r>
            <a:r>
              <a:rPr lang="en-US" dirty="0"/>
              <a:t> </a:t>
            </a:r>
            <a:r>
              <a:rPr lang="en-US" dirty="0" err="1"/>
              <a:t>alui</a:t>
            </a:r>
            <a:r>
              <a:rPr lang="en-US" dirty="0"/>
              <a:t> n, e.g. n = 25,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acoperirea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08603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2ABC-6140-CD4D-A5FB-48B6150F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coverage - </a:t>
            </a:r>
            <a:r>
              <a:rPr lang="en-US" dirty="0" err="1"/>
              <a:t>limitare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08B4-31F8-6E41-B03D-C1DD67400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 </a:t>
            </a:r>
            <a:r>
              <a:rPr lang="en-US" dirty="0" err="1"/>
              <a:t>testeaza</a:t>
            </a:r>
            <a:r>
              <a:rPr lang="en-US" dirty="0"/>
              <a:t> </a:t>
            </a:r>
            <a:r>
              <a:rPr lang="en-US" dirty="0" err="1"/>
              <a:t>conditiile</a:t>
            </a:r>
            <a:r>
              <a:rPr lang="en-US" dirty="0"/>
              <a:t> </a:t>
            </a:r>
            <a:r>
              <a:rPr lang="en-US" dirty="0" err="1"/>
              <a:t>individuale</a:t>
            </a:r>
            <a:r>
              <a:rPr lang="en-US" dirty="0"/>
              <a:t> ale </a:t>
            </a:r>
            <a:r>
              <a:rPr lang="en-US" dirty="0" err="1"/>
              <a:t>fiecarei</a:t>
            </a:r>
            <a:r>
              <a:rPr lang="en-US" dirty="0"/>
              <a:t> </a:t>
            </a:r>
            <a:r>
              <a:rPr lang="en-US" dirty="0" err="1"/>
              <a:t>decizii</a:t>
            </a: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8605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D4FD-2F1F-1F4E-B0B8-3D2FE843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Condition coverage (</a:t>
            </a:r>
            <a:r>
              <a:rPr lang="en-US" dirty="0" err="1"/>
              <a:t>acoperire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conditie</a:t>
            </a:r>
            <a:r>
              <a:rPr lang="en-US" dirty="0"/>
              <a:t>)</a:t>
            </a:r>
            <a:br>
              <a:rPr lang="ro-RO" dirty="0"/>
            </a:b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EA10-B2CF-2E4A-B805-E64149B6E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Genereaza</a:t>
            </a:r>
            <a:r>
              <a:rPr lang="en-US" dirty="0"/>
              <a:t> date de test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conditie</a:t>
            </a:r>
            <a:r>
              <a:rPr lang="en-US" dirty="0"/>
              <a:t> </a:t>
            </a:r>
            <a:r>
              <a:rPr lang="en-US" dirty="0" err="1"/>
              <a:t>individuala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decizie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adevarat</a:t>
            </a:r>
            <a:r>
              <a:rPr lang="en-US" dirty="0"/>
              <a:t> cat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fals</a:t>
            </a:r>
            <a:r>
              <a:rPr lang="en-US" dirty="0"/>
              <a:t> (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posibil</a:t>
            </a:r>
            <a:r>
              <a:rPr lang="en-US"/>
              <a:t>).</a:t>
            </a:r>
            <a:endParaRPr lang="ro-RO" dirty="0"/>
          </a:p>
          <a:p>
            <a:pPr lvl="0"/>
            <a:r>
              <a:rPr lang="en-US" dirty="0"/>
              <a:t>De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daca</a:t>
            </a:r>
            <a:r>
              <a:rPr lang="en-US" dirty="0"/>
              <a:t> o </a:t>
            </a:r>
            <a:r>
              <a:rPr lang="en-US" dirty="0" err="1"/>
              <a:t>decizie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forma c1 || c2 </a:t>
            </a:r>
            <a:r>
              <a:rPr lang="en-US" dirty="0" err="1"/>
              <a:t>sau</a:t>
            </a:r>
            <a:r>
              <a:rPr lang="en-US" dirty="0"/>
              <a:t> c1 &amp;&amp; c2,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acoperirea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conditie</a:t>
            </a:r>
            <a:r>
              <a:rPr lang="en-US" dirty="0"/>
              <a:t> se </a:t>
            </a:r>
            <a:r>
              <a:rPr lang="en-US" dirty="0" err="1"/>
              <a:t>obtine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conditiile</a:t>
            </a:r>
            <a:r>
              <a:rPr lang="en-US" dirty="0"/>
              <a:t> </a:t>
            </a:r>
            <a:r>
              <a:rPr lang="en-US" dirty="0" err="1"/>
              <a:t>individuale</a:t>
            </a:r>
            <a:r>
              <a:rPr lang="en-US" dirty="0"/>
              <a:t> c1 </a:t>
            </a:r>
            <a:r>
              <a:rPr lang="en-US" dirty="0" err="1"/>
              <a:t>si</a:t>
            </a:r>
            <a:r>
              <a:rPr lang="en-US" dirty="0"/>
              <a:t> c2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adevarat</a:t>
            </a:r>
            <a:r>
              <a:rPr lang="en-US" dirty="0"/>
              <a:t> cat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fals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0204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D4FD-2F1F-1F4E-B0B8-3D2FE843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Condition coverage - </a:t>
            </a:r>
            <a:r>
              <a:rPr lang="en-US" dirty="0" err="1"/>
              <a:t>exemplu</a:t>
            </a:r>
            <a:br>
              <a:rPr lang="ro-RO" dirty="0"/>
            </a:br>
            <a:endParaRPr lang="ro-RO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870D71-28C1-8B42-9261-F682C3C33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578490"/>
              </p:ext>
            </p:extLst>
          </p:nvPr>
        </p:nvGraphicFramePr>
        <p:xfrm>
          <a:off x="1761893" y="1690688"/>
          <a:ext cx="8408020" cy="44201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04010">
                  <a:extLst>
                    <a:ext uri="{9D8B030D-6E8A-4147-A177-3AD203B41FA5}">
                      <a16:colId xmlns:a16="http://schemas.microsoft.com/office/drawing/2014/main" val="486608876"/>
                    </a:ext>
                  </a:extLst>
                </a:gridCol>
                <a:gridCol w="4204010">
                  <a:extLst>
                    <a:ext uri="{9D8B030D-6E8A-4147-A177-3AD203B41FA5}">
                      <a16:colId xmlns:a16="http://schemas.microsoft.com/office/drawing/2014/main" val="278037636"/>
                    </a:ext>
                  </a:extLst>
                </a:gridCol>
              </a:tblGrid>
              <a:tr h="5525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Decizii</a:t>
                      </a:r>
                      <a:endParaRPr lang="ro-RO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Conditii individuale</a:t>
                      </a:r>
                      <a:endParaRPr lang="ro-RO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4410929"/>
                  </a:ext>
                </a:extLst>
              </a:tr>
              <a:tr h="5525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while (n&lt;1||n&gt;20)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 &lt; 1, n &gt; 20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5327414"/>
                  </a:ext>
                </a:extLst>
              </a:tr>
              <a:tr h="5525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for (i=0; i&lt;n; i++)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 &lt; n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246633"/>
                  </a:ext>
                </a:extLst>
              </a:tr>
              <a:tr h="5525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for(i=0; !found &amp;&amp; i&lt;n; i++)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found, i&lt; n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0978304"/>
                  </a:ext>
                </a:extLst>
              </a:tr>
              <a:tr h="5525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if(a[i]==c)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a[i] = c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4898253"/>
                  </a:ext>
                </a:extLst>
              </a:tr>
              <a:tr h="5525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if(found)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found</a:t>
                      </a:r>
                      <a:endParaRPr lang="ro-R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7159077"/>
                  </a:ext>
                </a:extLst>
              </a:tr>
              <a:tr h="11050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while ((response=='y') ||(response=='Y'))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(response=='y’), (response=='Y')</a:t>
                      </a:r>
                      <a:endParaRPr lang="ro-R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0170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74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297D-8486-734E-A35F-E271B5C2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coverage – </a:t>
            </a:r>
            <a:r>
              <a:rPr lang="en-US" dirty="0" err="1"/>
              <a:t>exemplu</a:t>
            </a:r>
            <a:r>
              <a:rPr lang="ro-RO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1C2C-5BF8-5E49-85A9-E46F4CC9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(n, x, c, s) = (0, _, _, _)</a:t>
            </a:r>
          </a:p>
          <a:p>
            <a:r>
              <a:rPr lang="en-US" dirty="0"/>
              <a:t>(n, x, c, s) = (25, _, _, _)</a:t>
            </a:r>
          </a:p>
          <a:p>
            <a:r>
              <a:rPr lang="en-US" dirty="0"/>
              <a:t>(n, x, c, s) = (1, a, a, y)</a:t>
            </a:r>
          </a:p>
          <a:p>
            <a:r>
              <a:rPr lang="en-US" dirty="0"/>
              <a:t>(n, x, c, s) = (_, _, b, Y)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94867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F2BE-6C11-E74F-9FB5-7B6C4FE6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coverage – </a:t>
            </a:r>
            <a:r>
              <a:rPr lang="en-US" dirty="0" err="1"/>
              <a:t>slabiciuni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CCAE-D177-D846-82D4-6A6239F07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nu </a:t>
            </a:r>
            <a:r>
              <a:rPr lang="en-US" dirty="0" err="1"/>
              <a:t>realizeze</a:t>
            </a:r>
            <a:r>
              <a:rPr lang="en-US" dirty="0"/>
              <a:t> o </a:t>
            </a:r>
            <a:r>
              <a:rPr lang="en-US" dirty="0" err="1"/>
              <a:t>acoperire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ramura</a:t>
            </a:r>
            <a:r>
              <a:rPr lang="en-US" dirty="0"/>
              <a:t>. </a:t>
            </a:r>
          </a:p>
          <a:p>
            <a:r>
              <a:rPr lang="en-US" dirty="0"/>
              <a:t>De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datele</a:t>
            </a:r>
            <a:r>
              <a:rPr lang="en-US" dirty="0"/>
              <a:t> din </a:t>
            </a:r>
            <a:r>
              <a:rPr lang="en-US" dirty="0" err="1"/>
              <a:t>exemplu</a:t>
            </a:r>
            <a:r>
              <a:rPr lang="en-US" dirty="0"/>
              <a:t> nu </a:t>
            </a:r>
            <a:r>
              <a:rPr lang="en-US" dirty="0" err="1"/>
              <a:t>realizeaza</a:t>
            </a:r>
            <a:r>
              <a:rPr lang="en-US" dirty="0"/>
              <a:t> </a:t>
            </a:r>
            <a:r>
              <a:rPr lang="en-US" dirty="0" err="1"/>
              <a:t>iesirea</a:t>
            </a:r>
            <a:r>
              <a:rPr lang="en-US" dirty="0"/>
              <a:t> din </a:t>
            </a:r>
            <a:r>
              <a:rPr lang="en-US" dirty="0" err="1"/>
              <a:t>bucla</a:t>
            </a:r>
            <a:r>
              <a:rPr lang="en-US" dirty="0"/>
              <a:t> </a:t>
            </a:r>
            <a:r>
              <a:rPr lang="en-US" i="1" dirty="0"/>
              <a:t>while</a:t>
            </a:r>
            <a:r>
              <a:rPr lang="en-US" dirty="0"/>
              <a:t> ((response=='y') ||(response=='Y')) (</a:t>
            </a:r>
            <a:r>
              <a:rPr lang="en-US" dirty="0" err="1"/>
              <a:t>conditia</a:t>
            </a:r>
            <a:r>
              <a:rPr lang="en-US" dirty="0"/>
              <a:t> </a:t>
            </a:r>
            <a:r>
              <a:rPr lang="en-US" dirty="0" err="1"/>
              <a:t>globala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in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 </a:t>
            </a:r>
            <a:r>
              <a:rPr lang="en-US" dirty="0" err="1"/>
              <a:t>adevarata</a:t>
            </a:r>
            <a:r>
              <a:rPr lang="en-US" dirty="0"/>
              <a:t>). </a:t>
            </a:r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rezolva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slabiciune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testarea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decizie</a:t>
            </a:r>
            <a:r>
              <a:rPr lang="en-US" dirty="0"/>
              <a:t> / </a:t>
            </a:r>
            <a:r>
              <a:rPr lang="en-US" dirty="0" err="1"/>
              <a:t>conditie</a:t>
            </a:r>
            <a:r>
              <a:rPr lang="en-US" dirty="0"/>
              <a:t>.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6844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0A21-2A74-9841-B924-2C0062F0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structurala</a:t>
            </a:r>
            <a:r>
              <a:rPr lang="ro-R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5F0F-37E4-384D-84DA-DD8D59884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datele</a:t>
            </a:r>
            <a:r>
              <a:rPr lang="en-US" dirty="0"/>
              <a:t> de test </a:t>
            </a:r>
            <a:r>
              <a:rPr lang="en-US" dirty="0" err="1"/>
              <a:t>sunt</a:t>
            </a:r>
            <a:r>
              <a:rPr lang="en-US" dirty="0"/>
              <a:t>  generate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implementarii</a:t>
            </a:r>
            <a:r>
              <a:rPr lang="en-US" dirty="0"/>
              <a:t> (</a:t>
            </a:r>
            <a:r>
              <a:rPr lang="en-US" dirty="0" err="1"/>
              <a:t>programului</a:t>
            </a:r>
            <a:r>
              <a:rPr lang="en-US" dirty="0"/>
              <a:t>), </a:t>
            </a:r>
            <a:r>
              <a:rPr lang="en-US" dirty="0" err="1"/>
              <a:t>fara</a:t>
            </a:r>
            <a:r>
              <a:rPr lang="en-US" dirty="0"/>
              <a:t> a </a:t>
            </a:r>
            <a:r>
              <a:rPr lang="en-US" dirty="0" err="1"/>
              <a:t>lua</a:t>
            </a:r>
            <a:r>
              <a:rPr lang="en-US" dirty="0"/>
              <a:t> in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specificatia</a:t>
            </a:r>
            <a:r>
              <a:rPr lang="en-US" dirty="0"/>
              <a:t> (</a:t>
            </a:r>
            <a:r>
              <a:rPr lang="en-US" dirty="0" err="1"/>
              <a:t>cerintele</a:t>
            </a:r>
            <a:r>
              <a:rPr lang="en-US" dirty="0"/>
              <a:t>) </a:t>
            </a:r>
            <a:r>
              <a:rPr lang="en-US" dirty="0" err="1"/>
              <a:t>programului</a:t>
            </a:r>
            <a:endParaRPr lang="ro-RO" dirty="0"/>
          </a:p>
          <a:p>
            <a:pPr lvl="0"/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structurale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reprezentat</a:t>
            </a:r>
            <a:r>
              <a:rPr lang="en-US" dirty="0"/>
              <a:t> sub forma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orientat</a:t>
            </a:r>
            <a:endParaRPr lang="ro-RO" dirty="0"/>
          </a:p>
          <a:p>
            <a:r>
              <a:rPr lang="en-US" dirty="0" err="1"/>
              <a:t>datele</a:t>
            </a:r>
            <a:r>
              <a:rPr lang="en-US" dirty="0"/>
              <a:t> de test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alese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parcurga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(</a:t>
            </a:r>
            <a:r>
              <a:rPr lang="en-US" dirty="0" err="1"/>
              <a:t>instructiune</a:t>
            </a:r>
            <a:r>
              <a:rPr lang="en-US" dirty="0"/>
              <a:t>, </a:t>
            </a:r>
            <a:r>
              <a:rPr lang="en-US" dirty="0" err="1"/>
              <a:t>ramura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cale</a:t>
            </a:r>
            <a:r>
              <a:rPr lang="en-US" dirty="0"/>
              <a:t>) </a:t>
            </a:r>
            <a:r>
              <a:rPr lang="en-US" dirty="0" err="1"/>
              <a:t>grafului</a:t>
            </a:r>
            <a:r>
              <a:rPr lang="en-US" dirty="0"/>
              <a:t> </a:t>
            </a:r>
            <a:r>
              <a:rPr lang="en-US" dirty="0" err="1"/>
              <a:t>macar</a:t>
            </a:r>
            <a:r>
              <a:rPr lang="en-US" dirty="0"/>
              <a:t> o </a:t>
            </a:r>
            <a:r>
              <a:rPr lang="en-US" dirty="0" err="1"/>
              <a:t>singura</a:t>
            </a:r>
            <a:r>
              <a:rPr lang="en-US" dirty="0"/>
              <a:t> data.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tipul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 ales, </a:t>
            </a:r>
            <a:r>
              <a:rPr lang="en-US" dirty="0" err="1"/>
              <a:t>vor</a:t>
            </a:r>
            <a:r>
              <a:rPr lang="en-US" dirty="0"/>
              <a:t> fi definite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masuri</a:t>
            </a:r>
            <a:r>
              <a:rPr lang="en-US" dirty="0"/>
              <a:t> de </a:t>
            </a:r>
            <a:r>
              <a:rPr lang="en-US" dirty="0" err="1"/>
              <a:t>acoperire</a:t>
            </a:r>
            <a:r>
              <a:rPr lang="en-US" dirty="0"/>
              <a:t> a </a:t>
            </a:r>
            <a:r>
              <a:rPr lang="en-US" dirty="0" err="1"/>
              <a:t>grafului</a:t>
            </a:r>
            <a:r>
              <a:rPr lang="en-US" dirty="0"/>
              <a:t>: </a:t>
            </a:r>
            <a:r>
              <a:rPr lang="en-US" dirty="0" err="1"/>
              <a:t>acoperire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instructiune</a:t>
            </a:r>
            <a:r>
              <a:rPr lang="en-US" dirty="0"/>
              <a:t>, </a:t>
            </a:r>
            <a:r>
              <a:rPr lang="en-US" dirty="0" err="1"/>
              <a:t>acoperire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ramura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acoperire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cale</a:t>
            </a:r>
            <a:r>
              <a:rPr lang="ro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5844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2F9C-6D19-3B48-9F3B-538D0C17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Condition/decision coverage (</a:t>
            </a:r>
            <a:r>
              <a:rPr lang="en-US" dirty="0" err="1"/>
              <a:t>acoperire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conditie</a:t>
            </a:r>
            <a:r>
              <a:rPr lang="en-US" dirty="0"/>
              <a:t>/</a:t>
            </a:r>
            <a:r>
              <a:rPr lang="en-US" dirty="0" err="1"/>
              <a:t>decizie</a:t>
            </a:r>
            <a:r>
              <a:rPr lang="en-US" dirty="0"/>
              <a:t>)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329C0-EBA1-0948-AD9E-C03446BD3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Genereaza</a:t>
            </a:r>
            <a:r>
              <a:rPr lang="en-US" dirty="0"/>
              <a:t> date de test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conditie</a:t>
            </a:r>
            <a:r>
              <a:rPr lang="en-US" dirty="0"/>
              <a:t> </a:t>
            </a:r>
            <a:r>
              <a:rPr lang="en-US" dirty="0" err="1"/>
              <a:t>individuala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decizie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adevarat</a:t>
            </a:r>
            <a:r>
              <a:rPr lang="en-US" dirty="0"/>
              <a:t> cat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fals</a:t>
            </a:r>
            <a:r>
              <a:rPr lang="en-US" dirty="0"/>
              <a:t> (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posibil</a:t>
            </a:r>
            <a:r>
              <a:rPr lang="en-US" dirty="0"/>
              <a:t>) </a:t>
            </a:r>
            <a:r>
              <a:rPr lang="en-US" dirty="0" err="1"/>
              <a:t>si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decizie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adevarat</a:t>
            </a:r>
            <a:r>
              <a:rPr lang="en-US" dirty="0"/>
              <a:t> cat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fals</a:t>
            </a:r>
            <a:r>
              <a:rPr lang="en-US" dirty="0"/>
              <a:t>.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47679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2F9C-6D19-3B48-9F3B-538D0C17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Condition/decision coverage - </a:t>
            </a:r>
            <a:r>
              <a:rPr lang="en-US" dirty="0" err="1"/>
              <a:t>exemplu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329C0-EBA1-0948-AD9E-C03446BD3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 coverage</a:t>
            </a:r>
          </a:p>
          <a:p>
            <a:pPr lvl="1"/>
            <a:r>
              <a:rPr lang="en-US" dirty="0"/>
              <a:t>(n, x, c, s) = (0, _, _, _)</a:t>
            </a:r>
          </a:p>
          <a:p>
            <a:pPr lvl="1"/>
            <a:r>
              <a:rPr lang="en-US" dirty="0"/>
              <a:t>(n, x, c, s) = (25, _, _, _)</a:t>
            </a:r>
          </a:p>
          <a:p>
            <a:pPr lvl="1"/>
            <a:r>
              <a:rPr lang="en-US" dirty="0"/>
              <a:t>(n, x, c, s) = (1, a, a, y)</a:t>
            </a:r>
          </a:p>
          <a:p>
            <a:pPr lvl="1"/>
            <a:r>
              <a:rPr lang="en-US" dirty="0"/>
              <a:t>(n, x, c, s) = (_, _, b, y)</a:t>
            </a:r>
          </a:p>
          <a:p>
            <a:r>
              <a:rPr lang="en-US" dirty="0"/>
              <a:t>(n, x, c, s) = (_, _, b, n) produce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fals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conditia</a:t>
            </a:r>
            <a:r>
              <a:rPr lang="en-US" dirty="0"/>
              <a:t> </a:t>
            </a:r>
            <a:r>
              <a:rPr lang="en-US" dirty="0" err="1"/>
              <a:t>globala</a:t>
            </a:r>
            <a:r>
              <a:rPr lang="en-US" dirty="0"/>
              <a:t> ((response=='y') ||(response=='Y'))</a:t>
            </a:r>
            <a:r>
              <a:rPr lang="ro-RO" dirty="0"/>
              <a:t> </a:t>
            </a:r>
            <a:r>
              <a:rPr lang="en-US" dirty="0" err="1"/>
              <a:t>ramasa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04119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1BEE-DEAD-2C4E-B77F-A212DB82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condition coverage (</a:t>
            </a:r>
            <a:r>
              <a:rPr lang="en-US" dirty="0" err="1"/>
              <a:t>acoperire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conditii</a:t>
            </a:r>
            <a:r>
              <a:rPr lang="en-US" dirty="0"/>
              <a:t> multiple)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0A975-7872-324E-91AA-ABCCF388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Genereaza</a:t>
            </a:r>
            <a:r>
              <a:rPr lang="en-US" dirty="0"/>
              <a:t> date de test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parcurga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combinatiile</a:t>
            </a:r>
            <a:r>
              <a:rPr lang="en-US" dirty="0"/>
              <a:t> </a:t>
            </a:r>
            <a:r>
              <a:rPr lang="en-US" dirty="0" err="1"/>
              <a:t>posibile</a:t>
            </a:r>
            <a:r>
              <a:rPr lang="en-US" dirty="0"/>
              <a:t> de </a:t>
            </a:r>
            <a:r>
              <a:rPr lang="en-US" dirty="0" err="1"/>
              <a:t>adevarat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fals</a:t>
            </a:r>
            <a:r>
              <a:rPr lang="en-US" dirty="0"/>
              <a:t> ale </a:t>
            </a:r>
            <a:r>
              <a:rPr lang="en-US" dirty="0" err="1"/>
              <a:t>conditiilor</a:t>
            </a:r>
            <a:r>
              <a:rPr lang="en-US" dirty="0"/>
              <a:t> </a:t>
            </a:r>
            <a:r>
              <a:rPr lang="en-US" dirty="0" err="1"/>
              <a:t>individuale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 err="1"/>
              <a:t>Poate</a:t>
            </a:r>
            <a:r>
              <a:rPr lang="en-US" dirty="0"/>
              <a:t> genera o </a:t>
            </a:r>
            <a:r>
              <a:rPr lang="en-US" dirty="0" err="1"/>
              <a:t>explozie</a:t>
            </a:r>
            <a:r>
              <a:rPr lang="en-US" dirty="0"/>
              <a:t> </a:t>
            </a:r>
            <a:r>
              <a:rPr lang="en-US" dirty="0" err="1"/>
              <a:t>combinatorica</a:t>
            </a:r>
            <a:r>
              <a:rPr lang="en-US" dirty="0"/>
              <a:t> (</a:t>
            </a:r>
            <a:r>
              <a:rPr lang="en-US" dirty="0" err="1"/>
              <a:t>pentru</a:t>
            </a:r>
            <a:r>
              <a:rPr lang="en-US" dirty="0"/>
              <a:t> n </a:t>
            </a:r>
            <a:r>
              <a:rPr lang="en-US" dirty="0" err="1"/>
              <a:t>conditii</a:t>
            </a:r>
            <a:r>
              <a:rPr lang="en-US" dirty="0"/>
              <a:t> pot fi </a:t>
            </a:r>
            <a:r>
              <a:rPr lang="en-US" dirty="0" err="1"/>
              <a:t>necesare</a:t>
            </a:r>
            <a:r>
              <a:rPr lang="en-US" dirty="0"/>
              <a:t> 2</a:t>
            </a:r>
            <a:r>
              <a:rPr lang="en-US" baseline="30000" dirty="0"/>
              <a:t>n</a:t>
            </a:r>
            <a:r>
              <a:rPr lang="en-US" dirty="0"/>
              <a:t> teste)</a:t>
            </a:r>
            <a:r>
              <a:rPr lang="ro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5869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0AE4-3F1E-4143-A95C-4605D801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condition/decision (MC/DC) coverage</a:t>
            </a:r>
            <a:r>
              <a:rPr lang="ro-R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2D02C-D132-B945-842A-72DEE4526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/>
              <a:t>Motivatie</a:t>
            </a:r>
            <a:endParaRPr lang="ro-RO" dirty="0"/>
          </a:p>
          <a:p>
            <a:pPr lvl="1"/>
            <a:r>
              <a:rPr lang="en-US" dirty="0"/>
              <a:t>Condition/Decision coverage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nu </a:t>
            </a:r>
            <a:r>
              <a:rPr lang="en-US" dirty="0" err="1"/>
              <a:t>testeze</a:t>
            </a:r>
            <a:r>
              <a:rPr lang="en-US" dirty="0"/>
              <a:t> </a:t>
            </a:r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conditii</a:t>
            </a:r>
            <a:r>
              <a:rPr lang="en-US" dirty="0"/>
              <a:t> </a:t>
            </a:r>
            <a:r>
              <a:rPr lang="en-US" dirty="0" err="1"/>
              <a:t>individuale</a:t>
            </a:r>
            <a:r>
              <a:rPr lang="en-US" dirty="0"/>
              <a:t> (care </a:t>
            </a:r>
            <a:r>
              <a:rPr lang="en-US" dirty="0" err="1"/>
              <a:t>sunt</a:t>
            </a:r>
            <a:r>
              <a:rPr lang="en-US" dirty="0"/>
              <a:t> “</a:t>
            </a:r>
            <a:r>
              <a:rPr lang="en-US" dirty="0" err="1"/>
              <a:t>mascate</a:t>
            </a:r>
            <a:r>
              <a:rPr lang="en-US" dirty="0"/>
              <a:t>” de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conditii</a:t>
            </a:r>
            <a:r>
              <a:rPr lang="en-US" dirty="0"/>
              <a:t>)</a:t>
            </a:r>
            <a:endParaRPr lang="ro-RO" dirty="0"/>
          </a:p>
          <a:p>
            <a:pPr lvl="1"/>
            <a:r>
              <a:rPr lang="en-US" dirty="0"/>
              <a:t>Multiple condition coverage </a:t>
            </a:r>
            <a:r>
              <a:rPr lang="en-US" dirty="0" err="1"/>
              <a:t>poate</a:t>
            </a:r>
            <a:r>
              <a:rPr lang="en-US" dirty="0"/>
              <a:t> genera o </a:t>
            </a:r>
            <a:r>
              <a:rPr lang="en-US" dirty="0" err="1"/>
              <a:t>explozie</a:t>
            </a:r>
            <a:r>
              <a:rPr lang="en-US" dirty="0"/>
              <a:t> </a:t>
            </a:r>
            <a:r>
              <a:rPr lang="en-US" dirty="0" err="1"/>
              <a:t>combinatorica</a:t>
            </a:r>
            <a:endParaRPr lang="en-US" dirty="0"/>
          </a:p>
          <a:p>
            <a:pPr lvl="0"/>
            <a:r>
              <a:rPr lang="en-US" dirty="0" err="1"/>
              <a:t>Solutie</a:t>
            </a:r>
            <a:endParaRPr lang="en-US" dirty="0"/>
          </a:p>
          <a:p>
            <a:pPr lvl="1"/>
            <a:r>
              <a:rPr lang="en-US" dirty="0"/>
              <a:t>O forma </a:t>
            </a:r>
            <a:r>
              <a:rPr lang="en-US" dirty="0" err="1"/>
              <a:t>modificata</a:t>
            </a:r>
            <a:r>
              <a:rPr lang="en-US" dirty="0"/>
              <a:t> a condition/decision coverage.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9904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0AE4-3F1E-4143-A95C-4605D801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condition/decision coverage (2)</a:t>
            </a:r>
            <a:r>
              <a:rPr lang="ro-R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2D02C-D132-B945-842A-72DEE4526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set de teste </a:t>
            </a:r>
            <a:r>
              <a:rPr lang="en-US" dirty="0" err="1"/>
              <a:t>satisface</a:t>
            </a:r>
            <a:r>
              <a:rPr lang="en-US" dirty="0"/>
              <a:t> MC/DC coverage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conditie</a:t>
            </a:r>
            <a:r>
              <a:rPr lang="en-US" dirty="0"/>
              <a:t> </a:t>
            </a:r>
            <a:r>
              <a:rPr lang="en-US" dirty="0" err="1"/>
              <a:t>individuala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decizie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True cat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False</a:t>
            </a:r>
            <a:endParaRPr lang="ro-RO" dirty="0"/>
          </a:p>
          <a:p>
            <a:pPr lvl="1"/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decizie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True cat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False</a:t>
            </a:r>
            <a:endParaRPr lang="ro-RO" dirty="0"/>
          </a:p>
          <a:p>
            <a:pPr lvl="1"/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conditie</a:t>
            </a:r>
            <a:r>
              <a:rPr lang="en-US" dirty="0"/>
              <a:t> </a:t>
            </a:r>
            <a:r>
              <a:rPr lang="en-US" dirty="0" err="1"/>
              <a:t>individuala</a:t>
            </a:r>
            <a:r>
              <a:rPr lang="en-US" dirty="0"/>
              <a:t> </a:t>
            </a:r>
            <a:r>
              <a:rPr lang="en-US" dirty="0" err="1"/>
              <a:t>influenteaza</a:t>
            </a:r>
            <a:r>
              <a:rPr lang="en-US" dirty="0"/>
              <a:t> in mod independent </a:t>
            </a:r>
            <a:r>
              <a:rPr lang="en-US" dirty="0" err="1"/>
              <a:t>decizia</a:t>
            </a:r>
            <a:r>
              <a:rPr lang="en-US" dirty="0"/>
              <a:t> din care face </a:t>
            </a:r>
            <a:r>
              <a:rPr lang="en-US" dirty="0" err="1"/>
              <a:t>parte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18282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0AE4-3F1E-4143-A95C-4605D801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MC/DC coverage - </a:t>
            </a:r>
            <a:r>
              <a:rPr lang="en-US" dirty="0" err="1"/>
              <a:t>avantaje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2D02C-D132-B945-842A-72DEE4526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Acoperire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puternica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acoperirea</a:t>
            </a:r>
            <a:r>
              <a:rPr lang="en-US" dirty="0"/>
              <a:t> </a:t>
            </a:r>
            <a:r>
              <a:rPr lang="en-US" dirty="0" err="1"/>
              <a:t>conditie</a:t>
            </a:r>
            <a:r>
              <a:rPr lang="en-US" dirty="0"/>
              <a:t>/</a:t>
            </a:r>
            <a:r>
              <a:rPr lang="en-US" dirty="0" err="1"/>
              <a:t>decizie</a:t>
            </a:r>
            <a:r>
              <a:rPr lang="en-US" dirty="0"/>
              <a:t> </a:t>
            </a:r>
            <a:r>
              <a:rPr lang="en-US" dirty="0" err="1"/>
              <a:t>simpla</a:t>
            </a:r>
            <a:r>
              <a:rPr lang="en-US" dirty="0"/>
              <a:t>, </a:t>
            </a:r>
            <a:r>
              <a:rPr lang="en-US" dirty="0" err="1"/>
              <a:t>testand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influenta</a:t>
            </a:r>
            <a:r>
              <a:rPr lang="en-US" dirty="0"/>
              <a:t> </a:t>
            </a:r>
            <a:r>
              <a:rPr lang="en-US" dirty="0" err="1"/>
              <a:t>conditiilor</a:t>
            </a:r>
            <a:r>
              <a:rPr lang="en-US" dirty="0"/>
              <a:t> </a:t>
            </a:r>
            <a:r>
              <a:rPr lang="en-US" dirty="0" err="1"/>
              <a:t>individuale</a:t>
            </a:r>
            <a:r>
              <a:rPr lang="en-US" dirty="0"/>
              <a:t> </a:t>
            </a:r>
            <a:r>
              <a:rPr lang="en-US" dirty="0" err="1"/>
              <a:t>aspra</a:t>
            </a:r>
            <a:r>
              <a:rPr lang="en-US" dirty="0"/>
              <a:t> </a:t>
            </a:r>
            <a:r>
              <a:rPr lang="en-US" dirty="0" err="1"/>
              <a:t>deciziilor</a:t>
            </a:r>
            <a:endParaRPr lang="ro-RO" dirty="0"/>
          </a:p>
          <a:p>
            <a:pPr lvl="0"/>
            <a:r>
              <a:rPr lang="en-US" dirty="0"/>
              <a:t>Produce teste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putine</a:t>
            </a:r>
            <a:r>
              <a:rPr lang="en-US" dirty="0"/>
              <a:t> – </a:t>
            </a:r>
            <a:r>
              <a:rPr lang="en-US" dirty="0" err="1"/>
              <a:t>depinde</a:t>
            </a:r>
            <a:r>
              <a:rPr lang="en-US" dirty="0"/>
              <a:t> </a:t>
            </a:r>
            <a:r>
              <a:rPr lang="en-US" dirty="0" err="1"/>
              <a:t>liniar</a:t>
            </a:r>
            <a:r>
              <a:rPr lang="en-US" dirty="0"/>
              <a:t> de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conditii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83594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A3DA-FAC2-6646-B576-935DB61A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MC/DC coverage - AND</a:t>
            </a:r>
            <a:endParaRPr lang="ro-RO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7903443-5DEC-D043-8DF7-62B97B24995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66824565"/>
              </p:ext>
            </p:extLst>
          </p:nvPr>
        </p:nvGraphicFramePr>
        <p:xfrm>
          <a:off x="1669774" y="2875720"/>
          <a:ext cx="4244008" cy="1849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1002">
                  <a:extLst>
                    <a:ext uri="{9D8B030D-6E8A-4147-A177-3AD203B41FA5}">
                      <a16:colId xmlns:a16="http://schemas.microsoft.com/office/drawing/2014/main" val="416047225"/>
                    </a:ext>
                  </a:extLst>
                </a:gridCol>
                <a:gridCol w="1061002">
                  <a:extLst>
                    <a:ext uri="{9D8B030D-6E8A-4147-A177-3AD203B41FA5}">
                      <a16:colId xmlns:a16="http://schemas.microsoft.com/office/drawing/2014/main" val="1583989686"/>
                    </a:ext>
                  </a:extLst>
                </a:gridCol>
                <a:gridCol w="1061002">
                  <a:extLst>
                    <a:ext uri="{9D8B030D-6E8A-4147-A177-3AD203B41FA5}">
                      <a16:colId xmlns:a16="http://schemas.microsoft.com/office/drawing/2014/main" val="1156597726"/>
                    </a:ext>
                  </a:extLst>
                </a:gridCol>
                <a:gridCol w="1061002">
                  <a:extLst>
                    <a:ext uri="{9D8B030D-6E8A-4147-A177-3AD203B41FA5}">
                      <a16:colId xmlns:a16="http://schemas.microsoft.com/office/drawing/2014/main" val="1106094858"/>
                    </a:ext>
                  </a:extLst>
                </a:gridCol>
              </a:tblGrid>
              <a:tr h="4623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Test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C1</a:t>
                      </a:r>
                      <a:endParaRPr lang="ro-RO" sz="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C2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C1</a:t>
                      </a:r>
                      <a:r>
                        <a:rPr lang="en-US" sz="800">
                          <a:effectLst/>
                          <a:sym typeface="Symbol" pitchFamily="2" charset="2"/>
                        </a:rPr>
                        <a:t></a:t>
                      </a:r>
                      <a:r>
                        <a:rPr lang="en-US" sz="800">
                          <a:effectLst/>
                        </a:rPr>
                        <a:t>C2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extLst>
                  <a:ext uri="{0D108BD9-81ED-4DB2-BD59-A6C34878D82A}">
                    <a16:rowId xmlns:a16="http://schemas.microsoft.com/office/drawing/2014/main" val="811171127"/>
                  </a:ext>
                </a:extLst>
              </a:tr>
              <a:tr h="4623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t1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True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True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True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extLst>
                  <a:ext uri="{0D108BD9-81ED-4DB2-BD59-A6C34878D82A}">
                    <a16:rowId xmlns:a16="http://schemas.microsoft.com/office/drawing/2014/main" val="789234076"/>
                  </a:ext>
                </a:extLst>
              </a:tr>
              <a:tr h="4623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t2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True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False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False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extLst>
                  <a:ext uri="{0D108BD9-81ED-4DB2-BD59-A6C34878D82A}">
                    <a16:rowId xmlns:a16="http://schemas.microsoft.com/office/drawing/2014/main" val="1443181052"/>
                  </a:ext>
                </a:extLst>
              </a:tr>
              <a:tr h="4623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t3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False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True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False</a:t>
                      </a:r>
                      <a:endParaRPr lang="ro-RO" sz="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extLst>
                  <a:ext uri="{0D108BD9-81ED-4DB2-BD59-A6C34878D82A}">
                    <a16:rowId xmlns:a16="http://schemas.microsoft.com/office/drawing/2014/main" val="2650297496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58BAD-F8D7-0241-B443-A97AA1A612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t1 </a:t>
            </a:r>
            <a:r>
              <a:rPr lang="en-US" dirty="0" err="1"/>
              <a:t>si</a:t>
            </a:r>
            <a:r>
              <a:rPr lang="en-US" dirty="0"/>
              <a:t> t3 </a:t>
            </a:r>
            <a:r>
              <a:rPr lang="en-US" dirty="0" err="1"/>
              <a:t>acopera</a:t>
            </a:r>
            <a:r>
              <a:rPr lang="en-US" dirty="0"/>
              <a:t> C1</a:t>
            </a:r>
            <a:endParaRPr lang="ro-RO" dirty="0"/>
          </a:p>
          <a:p>
            <a:r>
              <a:rPr lang="en-US" dirty="0"/>
              <a:t>t1 </a:t>
            </a:r>
            <a:r>
              <a:rPr lang="en-US" dirty="0" err="1"/>
              <a:t>si</a:t>
            </a:r>
            <a:r>
              <a:rPr lang="en-US" dirty="0"/>
              <a:t> t2 </a:t>
            </a:r>
            <a:r>
              <a:rPr lang="en-US" dirty="0" err="1"/>
              <a:t>acopera</a:t>
            </a:r>
            <a:r>
              <a:rPr lang="en-US" dirty="0"/>
              <a:t> C2</a:t>
            </a: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D3C9DB-F428-AE4E-935A-5CB775DBB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22706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A3DA-FAC2-6646-B576-935DB61A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MC/DC coverage - OR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58BAD-F8D7-0241-B443-A97AA1A612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t2 </a:t>
            </a:r>
            <a:r>
              <a:rPr lang="en-US" dirty="0" err="1"/>
              <a:t>si</a:t>
            </a:r>
            <a:r>
              <a:rPr lang="en-US" dirty="0"/>
              <a:t> t3 </a:t>
            </a:r>
            <a:r>
              <a:rPr lang="en-US" dirty="0" err="1"/>
              <a:t>acopera</a:t>
            </a:r>
            <a:r>
              <a:rPr lang="en-US" dirty="0"/>
              <a:t> C1</a:t>
            </a:r>
            <a:endParaRPr lang="ro-RO" dirty="0"/>
          </a:p>
          <a:p>
            <a:r>
              <a:rPr lang="en-US" dirty="0"/>
              <a:t>t1 </a:t>
            </a:r>
            <a:r>
              <a:rPr lang="en-US" dirty="0" err="1"/>
              <a:t>si</a:t>
            </a:r>
            <a:r>
              <a:rPr lang="en-US" dirty="0"/>
              <a:t> t3 </a:t>
            </a:r>
            <a:r>
              <a:rPr lang="en-US" dirty="0" err="1"/>
              <a:t>acopera</a:t>
            </a:r>
            <a:r>
              <a:rPr lang="en-US" dirty="0"/>
              <a:t> C2</a:t>
            </a: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D3C9DB-F428-AE4E-935A-5CB775DBB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46F1FD6-3D4E-E64C-A25F-DFFBC21B3C5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86237501"/>
              </p:ext>
            </p:extLst>
          </p:nvPr>
        </p:nvGraphicFramePr>
        <p:xfrm>
          <a:off x="1285461" y="2902226"/>
          <a:ext cx="4482548" cy="19887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0637">
                  <a:extLst>
                    <a:ext uri="{9D8B030D-6E8A-4147-A177-3AD203B41FA5}">
                      <a16:colId xmlns:a16="http://schemas.microsoft.com/office/drawing/2014/main" val="3457432946"/>
                    </a:ext>
                  </a:extLst>
                </a:gridCol>
                <a:gridCol w="1120637">
                  <a:extLst>
                    <a:ext uri="{9D8B030D-6E8A-4147-A177-3AD203B41FA5}">
                      <a16:colId xmlns:a16="http://schemas.microsoft.com/office/drawing/2014/main" val="1661100811"/>
                    </a:ext>
                  </a:extLst>
                </a:gridCol>
                <a:gridCol w="1120637">
                  <a:extLst>
                    <a:ext uri="{9D8B030D-6E8A-4147-A177-3AD203B41FA5}">
                      <a16:colId xmlns:a16="http://schemas.microsoft.com/office/drawing/2014/main" val="4078118143"/>
                    </a:ext>
                  </a:extLst>
                </a:gridCol>
                <a:gridCol w="1120637">
                  <a:extLst>
                    <a:ext uri="{9D8B030D-6E8A-4147-A177-3AD203B41FA5}">
                      <a16:colId xmlns:a16="http://schemas.microsoft.com/office/drawing/2014/main" val="4215713345"/>
                    </a:ext>
                  </a:extLst>
                </a:gridCol>
              </a:tblGrid>
              <a:tr h="4971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Test</a:t>
                      </a:r>
                      <a:endParaRPr lang="ro-RO" sz="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C1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C2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C1</a:t>
                      </a:r>
                      <a:r>
                        <a:rPr lang="en-US" sz="800">
                          <a:effectLst/>
                          <a:sym typeface="Symbol" pitchFamily="2" charset="2"/>
                        </a:rPr>
                        <a:t></a:t>
                      </a:r>
                      <a:r>
                        <a:rPr lang="en-US" sz="800">
                          <a:effectLst/>
                        </a:rPr>
                        <a:t>C2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extLst>
                  <a:ext uri="{0D108BD9-81ED-4DB2-BD59-A6C34878D82A}">
                    <a16:rowId xmlns:a16="http://schemas.microsoft.com/office/drawing/2014/main" val="2970685803"/>
                  </a:ext>
                </a:extLst>
              </a:tr>
              <a:tr h="4971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t1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False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True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True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extLst>
                  <a:ext uri="{0D108BD9-81ED-4DB2-BD59-A6C34878D82A}">
                    <a16:rowId xmlns:a16="http://schemas.microsoft.com/office/drawing/2014/main" val="671408569"/>
                  </a:ext>
                </a:extLst>
              </a:tr>
              <a:tr h="4971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t2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True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False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True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extLst>
                  <a:ext uri="{0D108BD9-81ED-4DB2-BD59-A6C34878D82A}">
                    <a16:rowId xmlns:a16="http://schemas.microsoft.com/office/drawing/2014/main" val="1397906786"/>
                  </a:ext>
                </a:extLst>
              </a:tr>
              <a:tr h="4971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t3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False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False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False</a:t>
                      </a:r>
                      <a:endParaRPr lang="ro-RO" sz="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extLst>
                  <a:ext uri="{0D108BD9-81ED-4DB2-BD59-A6C34878D82A}">
                    <a16:rowId xmlns:a16="http://schemas.microsoft.com/office/drawing/2014/main" val="3640973675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C5C63549-1BED-294E-8E8C-4C9CC9F0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5674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A3DA-FAC2-6646-B576-935DB61A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MC/DC coverage - XOR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58BAD-F8D7-0241-B443-A97AA1A612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t2 </a:t>
            </a:r>
            <a:r>
              <a:rPr lang="en-US" dirty="0" err="1"/>
              <a:t>si</a:t>
            </a:r>
            <a:r>
              <a:rPr lang="en-US" dirty="0"/>
              <a:t> t3 </a:t>
            </a:r>
            <a:r>
              <a:rPr lang="en-US" dirty="0" err="1"/>
              <a:t>acopera</a:t>
            </a:r>
            <a:r>
              <a:rPr lang="en-US" dirty="0"/>
              <a:t> C1</a:t>
            </a:r>
            <a:endParaRPr lang="ro-RO" dirty="0"/>
          </a:p>
          <a:p>
            <a:r>
              <a:rPr lang="en-US" dirty="0"/>
              <a:t>t1 </a:t>
            </a:r>
            <a:r>
              <a:rPr lang="en-US" dirty="0" err="1"/>
              <a:t>si</a:t>
            </a:r>
            <a:r>
              <a:rPr lang="en-US" dirty="0"/>
              <a:t> t2 </a:t>
            </a:r>
            <a:r>
              <a:rPr lang="en-US" dirty="0" err="1"/>
              <a:t>acopera</a:t>
            </a:r>
            <a:r>
              <a:rPr lang="en-US" dirty="0"/>
              <a:t> C2</a:t>
            </a: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D3C9DB-F428-AE4E-935A-5CB775DBB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5C63549-1BED-294E-8E8C-4C9CC9F0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739E9C8-9BD8-ED41-BCE6-AA51103D76C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78970338"/>
              </p:ext>
            </p:extLst>
          </p:nvPr>
        </p:nvGraphicFramePr>
        <p:xfrm>
          <a:off x="1391478" y="3047999"/>
          <a:ext cx="4416288" cy="199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4072">
                  <a:extLst>
                    <a:ext uri="{9D8B030D-6E8A-4147-A177-3AD203B41FA5}">
                      <a16:colId xmlns:a16="http://schemas.microsoft.com/office/drawing/2014/main" val="2405113591"/>
                    </a:ext>
                  </a:extLst>
                </a:gridCol>
                <a:gridCol w="1104072">
                  <a:extLst>
                    <a:ext uri="{9D8B030D-6E8A-4147-A177-3AD203B41FA5}">
                      <a16:colId xmlns:a16="http://schemas.microsoft.com/office/drawing/2014/main" val="1103492101"/>
                    </a:ext>
                  </a:extLst>
                </a:gridCol>
                <a:gridCol w="1104072">
                  <a:extLst>
                    <a:ext uri="{9D8B030D-6E8A-4147-A177-3AD203B41FA5}">
                      <a16:colId xmlns:a16="http://schemas.microsoft.com/office/drawing/2014/main" val="3431555745"/>
                    </a:ext>
                  </a:extLst>
                </a:gridCol>
                <a:gridCol w="1104072">
                  <a:extLst>
                    <a:ext uri="{9D8B030D-6E8A-4147-A177-3AD203B41FA5}">
                      <a16:colId xmlns:a16="http://schemas.microsoft.com/office/drawing/2014/main" val="654783"/>
                    </a:ext>
                  </a:extLst>
                </a:gridCol>
              </a:tblGrid>
              <a:tr h="4982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Test</a:t>
                      </a:r>
                      <a:endParaRPr lang="ro-RO" sz="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C1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C2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C1xorC2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extLst>
                  <a:ext uri="{0D108BD9-81ED-4DB2-BD59-A6C34878D82A}">
                    <a16:rowId xmlns:a16="http://schemas.microsoft.com/office/drawing/2014/main" val="4233396947"/>
                  </a:ext>
                </a:extLst>
              </a:tr>
              <a:tr h="4982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t1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True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True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False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extLst>
                  <a:ext uri="{0D108BD9-81ED-4DB2-BD59-A6C34878D82A}">
                    <a16:rowId xmlns:a16="http://schemas.microsoft.com/office/drawing/2014/main" val="2138753136"/>
                  </a:ext>
                </a:extLst>
              </a:tr>
              <a:tr h="4982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t2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True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False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True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extLst>
                  <a:ext uri="{0D108BD9-81ED-4DB2-BD59-A6C34878D82A}">
                    <a16:rowId xmlns:a16="http://schemas.microsoft.com/office/drawing/2014/main" val="4253107033"/>
                  </a:ext>
                </a:extLst>
              </a:tr>
              <a:tr h="4982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t3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False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False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False</a:t>
                      </a:r>
                      <a:endParaRPr lang="ro-RO" sz="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extLst>
                  <a:ext uri="{0D108BD9-81ED-4DB2-BD59-A6C34878D82A}">
                    <a16:rowId xmlns:a16="http://schemas.microsoft.com/office/drawing/2014/main" val="2462911405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F32785C2-0A82-BE47-A687-93AAA254A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6580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D9F1-57B7-8D4B-AE60-3BBF2DEB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MC/DC coverage - </a:t>
            </a:r>
            <a:r>
              <a:rPr lang="en-US" dirty="0" err="1"/>
              <a:t>exemplu</a:t>
            </a:r>
            <a:r>
              <a:rPr lang="en-US" dirty="0"/>
              <a:t>: C = C1 </a:t>
            </a:r>
            <a:r>
              <a:rPr lang="en-US" dirty="0">
                <a:sym typeface="Symbol" pitchFamily="2" charset="2"/>
              </a:rPr>
              <a:t></a:t>
            </a:r>
            <a:r>
              <a:rPr lang="en-US" dirty="0"/>
              <a:t> C2 </a:t>
            </a:r>
            <a:r>
              <a:rPr lang="en-US" dirty="0">
                <a:sym typeface="Symbol" pitchFamily="2" charset="2"/>
              </a:rPr>
              <a:t></a:t>
            </a:r>
            <a:r>
              <a:rPr lang="en-US" dirty="0"/>
              <a:t> C3</a:t>
            </a:r>
            <a:endParaRPr lang="ro-RO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6A7633-0044-1842-8515-E6CA336795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025934"/>
          <a:ext cx="10515600" cy="1950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9056304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2619411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4502598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105440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9523000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701593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C1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C2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C3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Efect demonstrat pentru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1972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True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True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True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C1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075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True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74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True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True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True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C2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9250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True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676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True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True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True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C3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1192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True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ro-R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8836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2FAD650-7AC0-554E-BE3F-40DC42994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5562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3312-BFDB-2846-ADDE-2D842169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Transformarea</a:t>
            </a:r>
            <a:r>
              <a:rPr lang="en-US" dirty="0"/>
              <a:t> </a:t>
            </a:r>
            <a:r>
              <a:rPr lang="en-US" dirty="0" err="1"/>
              <a:t>programului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orientat</a:t>
            </a:r>
            <a:br>
              <a:rPr lang="ro-RO" dirty="0"/>
            </a:b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6B4A8-624C-DB40-A800-0C1F94C5BF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secventa</a:t>
            </a:r>
            <a:r>
              <a:rPr lang="en-US" dirty="0"/>
              <a:t> de </a:t>
            </a:r>
            <a:r>
              <a:rPr lang="en-US" dirty="0" err="1"/>
              <a:t>instructiuni</a:t>
            </a:r>
            <a:r>
              <a:rPr lang="en-US" dirty="0"/>
              <a:t> se introduce un nod</a:t>
            </a: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A3419-E5F7-4843-ADB8-87D5E55828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if c then s1 else s2</a:t>
            </a:r>
            <a:endParaRPr lang="ro-RO" dirty="0"/>
          </a:p>
          <a:p>
            <a:endParaRPr lang="ro-RO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510937-175F-3C4D-AFE9-FA10B609C2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75803" y="3078012"/>
            <a:ext cx="2011681" cy="2263141"/>
            <a:chOff x="2592" y="5616"/>
            <a:chExt cx="2448" cy="302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1E3FF61-F810-B141-9803-B48A6BCBA31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456" y="5616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94A0F1-B69C-4148-A2DF-82C08CEAFD6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592" y="6768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s1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EEC0D31-0D43-3D43-840A-ACFAD3C92B9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320" y="6768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s2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E4EC46B-570A-6240-85D0-C05FF035C1A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456" y="792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ex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0" name="Line 7">
              <a:extLst>
                <a:ext uri="{FF2B5EF4-FFF2-40B4-BE49-F238E27FC236}">
                  <a16:creationId xmlns:a16="http://schemas.microsoft.com/office/drawing/2014/main" id="{D8011C94-08DA-5342-865D-A2327BC95C43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3168" y="6336"/>
              <a:ext cx="43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Line 8">
              <a:extLst>
                <a:ext uri="{FF2B5EF4-FFF2-40B4-BE49-F238E27FC236}">
                  <a16:creationId xmlns:a16="http://schemas.microsoft.com/office/drawing/2014/main" id="{F8F2AF9D-FEDA-7D4D-8330-BE114B152C9C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4032" y="6192"/>
              <a:ext cx="432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Line 9">
              <a:extLst>
                <a:ext uri="{FF2B5EF4-FFF2-40B4-BE49-F238E27FC236}">
                  <a16:creationId xmlns:a16="http://schemas.microsoft.com/office/drawing/2014/main" id="{654564E7-5F79-4D4E-8E14-38D978238DF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168" y="7488"/>
              <a:ext cx="432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Line 10">
              <a:extLst>
                <a:ext uri="{FF2B5EF4-FFF2-40B4-BE49-F238E27FC236}">
                  <a16:creationId xmlns:a16="http://schemas.microsoft.com/office/drawing/2014/main" id="{C762C798-5FF8-0D42-BE9A-9FCF12C9332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4032" y="7488"/>
              <a:ext cx="432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83445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D9F1-57B7-8D4B-AE60-3BBF2DEB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MC/DC coverage - </a:t>
            </a:r>
            <a:r>
              <a:rPr lang="en-US" dirty="0" err="1"/>
              <a:t>exemplu</a:t>
            </a:r>
            <a:r>
              <a:rPr lang="en-US" dirty="0"/>
              <a:t>: C = C1 </a:t>
            </a:r>
            <a:r>
              <a:rPr lang="en-US" dirty="0">
                <a:sym typeface="Symbol" pitchFamily="2" charset="2"/>
              </a:rPr>
              <a:t></a:t>
            </a:r>
            <a:r>
              <a:rPr lang="en-US" dirty="0"/>
              <a:t> C2 </a:t>
            </a:r>
            <a:r>
              <a:rPr lang="en-US" dirty="0">
                <a:sym typeface="Symbol" pitchFamily="2" charset="2"/>
              </a:rPr>
              <a:t></a:t>
            </a:r>
            <a:r>
              <a:rPr lang="en-US" dirty="0"/>
              <a:t> C3</a:t>
            </a:r>
            <a:endParaRPr 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2FAD650-7AC0-554E-BE3F-40DC42994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10A927F-E36D-764D-B0E3-63FFC3FB8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601241"/>
              </p:ext>
            </p:extLst>
          </p:nvPr>
        </p:nvGraphicFramePr>
        <p:xfrm>
          <a:off x="838200" y="3057164"/>
          <a:ext cx="10515600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976018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855663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852198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023804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700106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C1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C2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C3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9136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t1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True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True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True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4570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t2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True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186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t3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True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7787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t4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True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True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ro-R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4028016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AB74E70D-EFE7-FA44-8405-6DA318ED8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51C092-98F3-314A-B3E5-AAF1FF9B42E2}"/>
              </a:ext>
            </a:extLst>
          </p:cNvPr>
          <p:cNvSpPr txBox="1"/>
          <p:nvPr/>
        </p:nvSpPr>
        <p:spPr>
          <a:xfrm>
            <a:off x="892107" y="2055813"/>
            <a:ext cx="4237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Set de teste minimal</a:t>
            </a:r>
            <a:endParaRPr lang="ro-RO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49E921-E622-294B-BDD3-97E7A4F256BC}"/>
              </a:ext>
            </a:extLst>
          </p:cNvPr>
          <p:cNvSpPr txBox="1"/>
          <p:nvPr/>
        </p:nvSpPr>
        <p:spPr>
          <a:xfrm>
            <a:off x="914403" y="4415884"/>
            <a:ext cx="291772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t1 </a:t>
            </a:r>
            <a:r>
              <a:rPr lang="en-US" sz="2800" dirty="0" err="1"/>
              <a:t>si</a:t>
            </a:r>
            <a:r>
              <a:rPr lang="en-US" sz="2800" dirty="0"/>
              <a:t> t2 </a:t>
            </a:r>
            <a:r>
              <a:rPr lang="en-US" sz="2800" dirty="0" err="1"/>
              <a:t>testeaza</a:t>
            </a:r>
            <a:r>
              <a:rPr lang="en-US" sz="2800" dirty="0"/>
              <a:t> C1</a:t>
            </a:r>
            <a:endParaRPr lang="ro-RO" sz="2800" dirty="0"/>
          </a:p>
          <a:p>
            <a:r>
              <a:rPr lang="en-US" sz="2800" dirty="0"/>
              <a:t>t1 </a:t>
            </a:r>
            <a:r>
              <a:rPr lang="en-US" sz="2800" dirty="0" err="1"/>
              <a:t>si</a:t>
            </a:r>
            <a:r>
              <a:rPr lang="en-US" sz="2800" dirty="0"/>
              <a:t> t3 </a:t>
            </a:r>
            <a:r>
              <a:rPr lang="en-US" sz="2800" dirty="0" err="1"/>
              <a:t>testeaza</a:t>
            </a:r>
            <a:r>
              <a:rPr lang="en-US" sz="2800" dirty="0"/>
              <a:t> C2</a:t>
            </a:r>
            <a:endParaRPr lang="ro-RO" sz="2800" dirty="0"/>
          </a:p>
          <a:p>
            <a:r>
              <a:rPr lang="en-US" sz="2800" dirty="0"/>
              <a:t>t3 </a:t>
            </a:r>
            <a:r>
              <a:rPr lang="en-US" sz="2800" dirty="0" err="1"/>
              <a:t>si</a:t>
            </a:r>
            <a:r>
              <a:rPr lang="en-US" sz="2800" dirty="0"/>
              <a:t> t4 </a:t>
            </a:r>
            <a:r>
              <a:rPr lang="en-US" sz="2800" dirty="0" err="1"/>
              <a:t>testeaza</a:t>
            </a:r>
            <a:r>
              <a:rPr lang="en-US" sz="2800" dirty="0"/>
              <a:t> C3</a:t>
            </a:r>
            <a:endParaRPr lang="ro-RO" sz="28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33372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E65F-1F8C-7342-AD20-58612DF7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circuitelor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FC4D5-984B-1945-99E5-B783D4443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Modalitate</a:t>
            </a:r>
            <a:r>
              <a:rPr lang="en-US" dirty="0"/>
              <a:t> de a </a:t>
            </a:r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limita</a:t>
            </a:r>
            <a:r>
              <a:rPr lang="en-US" dirty="0"/>
              <a:t> </a:t>
            </a:r>
            <a:r>
              <a:rPr lang="en-US" dirty="0" err="1"/>
              <a:t>superioara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cai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obtinerea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acoperiri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ramura</a:t>
            </a:r>
            <a:r>
              <a:rPr lang="en-US" dirty="0"/>
              <a:t>. </a:t>
            </a:r>
            <a:endParaRPr lang="ro-RO" dirty="0"/>
          </a:p>
          <a:p>
            <a:r>
              <a:rPr lang="en-US" dirty="0"/>
              <a:t>Se </a:t>
            </a:r>
            <a:r>
              <a:rPr lang="en-US" dirty="0" err="1"/>
              <a:t>bazeaza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formula </a:t>
            </a:r>
            <a:r>
              <a:rPr lang="en-US" dirty="0" err="1"/>
              <a:t>lui</a:t>
            </a:r>
            <a:r>
              <a:rPr lang="en-US" dirty="0"/>
              <a:t> McCabe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Ciclomatica</a:t>
            </a:r>
            <a:r>
              <a:rPr lang="en-US" dirty="0"/>
              <a:t>.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40661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51E4-7094-974D-AA14-427F97AA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Ciclomatica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C1F0F-3E98-194D-898D-C4B5D7D0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un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</a:t>
            </a:r>
            <a:r>
              <a:rPr lang="en-US" dirty="0" err="1"/>
              <a:t>conectat</a:t>
            </a:r>
            <a:r>
              <a:rPr lang="en-US" dirty="0"/>
              <a:t> </a:t>
            </a:r>
            <a:r>
              <a:rPr lang="en-US" i="1" dirty="0"/>
              <a:t>G</a:t>
            </a:r>
            <a:r>
              <a:rPr lang="en-US" dirty="0"/>
              <a:t> cu 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 err="1"/>
              <a:t>arce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noduri</a:t>
            </a:r>
            <a:r>
              <a:rPr lang="en-US" dirty="0"/>
              <a:t>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circute</a:t>
            </a:r>
            <a:r>
              <a:rPr lang="en-US" dirty="0"/>
              <a:t> linear </a:t>
            </a:r>
            <a:r>
              <a:rPr lang="en-US" dirty="0" err="1"/>
              <a:t>independente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de:</a:t>
            </a:r>
            <a:endParaRPr lang="ro-RO" dirty="0"/>
          </a:p>
          <a:p>
            <a:r>
              <a:rPr lang="en-US" dirty="0"/>
              <a:t>	V(G) = e – n + 1</a:t>
            </a:r>
            <a:endParaRPr lang="ro-RO" dirty="0"/>
          </a:p>
          <a:p>
            <a:endParaRPr lang="ro-RO" dirty="0"/>
          </a:p>
          <a:p>
            <a:pPr lvl="0"/>
            <a:r>
              <a:rPr lang="en-US" dirty="0"/>
              <a:t>Graf </a:t>
            </a:r>
            <a:r>
              <a:rPr lang="en-US" dirty="0" err="1"/>
              <a:t>complet</a:t>
            </a:r>
            <a:r>
              <a:rPr lang="en-US" dirty="0"/>
              <a:t> </a:t>
            </a:r>
            <a:r>
              <a:rPr lang="en-US" dirty="0" err="1"/>
              <a:t>conectat</a:t>
            </a:r>
            <a:r>
              <a:rPr lang="en-US" dirty="0"/>
              <a:t>: </a:t>
            </a:r>
            <a:r>
              <a:rPr lang="en-US" dirty="0" err="1"/>
              <a:t>exista</a:t>
            </a:r>
            <a:r>
              <a:rPr lang="en-US" dirty="0"/>
              <a:t> o </a:t>
            </a:r>
            <a:r>
              <a:rPr lang="en-US" dirty="0" err="1"/>
              <a:t>cale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oricare</a:t>
            </a:r>
            <a:r>
              <a:rPr lang="en-US" dirty="0"/>
              <a:t> 2 </a:t>
            </a:r>
            <a:r>
              <a:rPr lang="en-US" dirty="0" err="1"/>
              <a:t>noduri</a:t>
            </a:r>
            <a:r>
              <a:rPr lang="en-US" dirty="0"/>
              <a:t> (</a:t>
            </a:r>
            <a:r>
              <a:rPr lang="en-US" dirty="0" err="1"/>
              <a:t>exista</a:t>
            </a:r>
            <a:r>
              <a:rPr lang="en-US" dirty="0"/>
              <a:t> un arc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nodul</a:t>
            </a:r>
            <a:r>
              <a:rPr lang="en-US" dirty="0"/>
              <a:t> de stop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de start)</a:t>
            </a:r>
            <a:endParaRPr lang="ro-RO" dirty="0"/>
          </a:p>
          <a:p>
            <a:pPr lvl="0"/>
            <a:r>
              <a:rPr lang="en-US" dirty="0"/>
              <a:t>Circuit = </a:t>
            </a:r>
            <a:r>
              <a:rPr lang="en-US" dirty="0" err="1"/>
              <a:t>cale</a:t>
            </a:r>
            <a:r>
              <a:rPr lang="en-US" dirty="0"/>
              <a:t> care </a:t>
            </a:r>
            <a:r>
              <a:rPr lang="en-US" dirty="0" err="1"/>
              <a:t>incepe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termina</a:t>
            </a:r>
            <a:r>
              <a:rPr lang="en-US" dirty="0"/>
              <a:t> in </a:t>
            </a:r>
            <a:r>
              <a:rPr lang="en-US" dirty="0" err="1"/>
              <a:t>acelasi</a:t>
            </a:r>
            <a:r>
              <a:rPr lang="en-US" dirty="0"/>
              <a:t> nod</a:t>
            </a:r>
            <a:endParaRPr lang="ro-RO" dirty="0"/>
          </a:p>
          <a:p>
            <a:pPr lvl="0"/>
            <a:r>
              <a:rPr lang="en-US" dirty="0" err="1"/>
              <a:t>Circuite</a:t>
            </a:r>
            <a:r>
              <a:rPr lang="en-US" dirty="0"/>
              <a:t> linear </a:t>
            </a:r>
            <a:r>
              <a:rPr lang="en-US" dirty="0" err="1"/>
              <a:t>independente</a:t>
            </a:r>
            <a:r>
              <a:rPr lang="en-US" dirty="0"/>
              <a:t>: </a:t>
            </a:r>
            <a:r>
              <a:rPr lang="en-US" dirty="0" err="1"/>
              <a:t>nici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nu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obtinut</a:t>
            </a:r>
            <a:r>
              <a:rPr lang="en-US" dirty="0"/>
              <a:t> ca o </a:t>
            </a:r>
            <a:r>
              <a:rPr lang="en-US" dirty="0" err="1"/>
              <a:t>combinatie</a:t>
            </a:r>
            <a:r>
              <a:rPr lang="en-US" dirty="0"/>
              <a:t> a </a:t>
            </a:r>
            <a:r>
              <a:rPr lang="en-US" dirty="0" err="1"/>
              <a:t>celorlalte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77423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1909-BAC8-D047-88D3-46F0C160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Ciclomatica</a:t>
            </a:r>
            <a:r>
              <a:rPr lang="en-US" dirty="0"/>
              <a:t> (2)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D7C06-27B4-F04D-A4AA-7A801726C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Graful</a:t>
            </a:r>
            <a:r>
              <a:rPr lang="en-US" dirty="0"/>
              <a:t> </a:t>
            </a:r>
            <a:r>
              <a:rPr lang="en-US" dirty="0" err="1"/>
              <a:t>asociat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program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</a:t>
            </a:r>
            <a:r>
              <a:rPr lang="en-US" dirty="0" err="1"/>
              <a:t>conectat</a:t>
            </a:r>
            <a:endParaRPr lang="en-US" dirty="0"/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EC684-6D29-964F-B2DE-8389EBBAE310}"/>
              </a:ext>
            </a:extLst>
          </p:cNvPr>
          <p:cNvSpPr txBox="1"/>
          <p:nvPr/>
        </p:nvSpPr>
        <p:spPr>
          <a:xfrm>
            <a:off x="2810107" y="10705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3725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1909-BAC8-D047-88D3-46F0C160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Ciclomatica</a:t>
            </a:r>
            <a:r>
              <a:rPr lang="en-US" dirty="0"/>
              <a:t> (2)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D7C06-27B4-F04D-A4AA-7A801726C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Graful</a:t>
            </a:r>
            <a:r>
              <a:rPr lang="en-US" dirty="0"/>
              <a:t> </a:t>
            </a:r>
            <a:r>
              <a:rPr lang="en-US" dirty="0" err="1"/>
              <a:t>asociat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program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</a:t>
            </a:r>
            <a:r>
              <a:rPr lang="en-US" dirty="0" err="1"/>
              <a:t>conectat</a:t>
            </a:r>
            <a:endParaRPr lang="en-US" dirty="0"/>
          </a:p>
          <a:p>
            <a:r>
              <a:rPr lang="en-US" dirty="0"/>
              <a:t>Devine </a:t>
            </a:r>
            <a:r>
              <a:rPr lang="en-US" dirty="0" err="1"/>
              <a:t>complet</a:t>
            </a:r>
            <a:r>
              <a:rPr lang="en-US" dirty="0"/>
              <a:t> </a:t>
            </a:r>
            <a:r>
              <a:rPr lang="en-US" dirty="0" err="1"/>
              <a:t>conectat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adaugam</a:t>
            </a:r>
            <a:r>
              <a:rPr lang="en-US" dirty="0"/>
              <a:t> un arc de la </a:t>
            </a:r>
            <a:r>
              <a:rPr lang="en-US" dirty="0" err="1"/>
              <a:t>nodul</a:t>
            </a:r>
            <a:r>
              <a:rPr lang="en-US" dirty="0"/>
              <a:t> de </a:t>
            </a:r>
            <a:r>
              <a:rPr lang="en-US" dirty="0" err="1"/>
              <a:t>sfarsit</a:t>
            </a:r>
            <a:r>
              <a:rPr lang="en-US" dirty="0"/>
              <a:t> la </a:t>
            </a:r>
            <a:r>
              <a:rPr lang="en-US" dirty="0" err="1"/>
              <a:t>nodul</a:t>
            </a:r>
            <a:r>
              <a:rPr lang="en-US" dirty="0"/>
              <a:t> de </a:t>
            </a:r>
            <a:r>
              <a:rPr lang="en-US" dirty="0" err="1"/>
              <a:t>inceput</a:t>
            </a:r>
            <a:endParaRPr lang="en-US" dirty="0"/>
          </a:p>
          <a:p>
            <a:r>
              <a:rPr lang="en-US" dirty="0" err="1"/>
              <a:t>Exemplu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adaugand</a:t>
            </a:r>
            <a:r>
              <a:rPr lang="en-US" dirty="0"/>
              <a:t> un arc de la 25 la 1, </a:t>
            </a:r>
            <a:r>
              <a:rPr lang="en-US" dirty="0" err="1"/>
              <a:t>avem</a:t>
            </a:r>
            <a:endParaRPr lang="ro-RO" dirty="0"/>
          </a:p>
          <a:p>
            <a:pPr lvl="1"/>
            <a:r>
              <a:rPr lang="en-US" dirty="0"/>
              <a:t>n = 16, e = 22, V(G) = 7</a:t>
            </a: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44725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1511918A-249C-4C42-89C1-8BC38EA82BB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42317" y="0"/>
            <a:ext cx="2506698" cy="7450464"/>
            <a:chOff x="2304" y="144"/>
            <a:chExt cx="5184" cy="15408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E2F7620-FA8A-3949-A794-A5F0A1AFA30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472" y="14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C43C66A-006C-DA46-AB91-1994766FEF6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511" y="1296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66DA74E-5A81-194D-ADF6-7A2659F0633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616" y="5472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8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E32C44E-4C50-5045-8720-079802E312B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532" y="3312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50C74E2-9F65-F341-A8EB-B1A5DE036DA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577" y="446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7</a:t>
              </a:r>
              <a:endParaRPr lang="ro-RO" sz="4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16C7679-6140-B945-B122-1E8EB12D4AA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637" y="662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9 13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E9E3312-EE06-8D4F-AE46-D1710A4DBD6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691" y="7776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14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F07472D-5BB6-194E-91F3-CD255A276C6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685" y="8928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15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DCBD3C3-9979-3549-AE18-8442A8748C4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480" y="9732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16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3B9D364-1F65-7747-859B-F49721D6251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616" y="10656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17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E8C4221-74EA-B641-B347-899026BD447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752" y="1166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18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364A0F8-A6D5-9B48-A6EF-8DC20A6BCA2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768" y="1166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19 20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AD2329B-0662-C44A-A19D-B46A4C888B2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760" y="12528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21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23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B574B52-9BA3-284A-ABB0-0DCFA343F11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760" y="1368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24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DDF1D9F-ECE5-FB49-AF3E-FA2E81708DA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829" y="14832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25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09" name="Line 52">
              <a:extLst>
                <a:ext uri="{FF2B5EF4-FFF2-40B4-BE49-F238E27FC236}">
                  <a16:creationId xmlns:a16="http://schemas.microsoft.com/office/drawing/2014/main" id="{DA7E4FE2-797F-D44E-B706-5AEAEF76C40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859" y="86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Line 53">
              <a:extLst>
                <a:ext uri="{FF2B5EF4-FFF2-40B4-BE49-F238E27FC236}">
                  <a16:creationId xmlns:a16="http://schemas.microsoft.com/office/drawing/2014/main" id="{C4E3988D-E77F-0C48-A0B2-8317FADE9B2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904" y="288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1" name="Arc 55">
              <a:extLst>
                <a:ext uri="{FF2B5EF4-FFF2-40B4-BE49-F238E27FC236}">
                  <a16:creationId xmlns:a16="http://schemas.microsoft.com/office/drawing/2014/main" id="{CAFFAFF9-9230-9149-A3A8-FE5346EA1FD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192" y="432"/>
              <a:ext cx="596" cy="1152"/>
            </a:xfrm>
            <a:custGeom>
              <a:avLst/>
              <a:gdLst>
                <a:gd name="G0" fmla="+- 751 0 0"/>
                <a:gd name="G1" fmla="+- 21600 0 0"/>
                <a:gd name="G2" fmla="+- 21600 0 0"/>
                <a:gd name="T0" fmla="*/ 751 w 22351"/>
                <a:gd name="T1" fmla="*/ 0 h 43200"/>
                <a:gd name="T2" fmla="*/ 0 w 22351"/>
                <a:gd name="T3" fmla="*/ 43187 h 43200"/>
                <a:gd name="T4" fmla="*/ 751 w 2235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51" h="43200" fill="none" extrusionOk="0">
                  <a:moveTo>
                    <a:pt x="751" y="0"/>
                  </a:moveTo>
                  <a:cubicBezTo>
                    <a:pt x="12680" y="0"/>
                    <a:pt x="22351" y="9670"/>
                    <a:pt x="22351" y="21600"/>
                  </a:cubicBezTo>
                  <a:cubicBezTo>
                    <a:pt x="22351" y="33529"/>
                    <a:pt x="12680" y="43200"/>
                    <a:pt x="751" y="43200"/>
                  </a:cubicBezTo>
                  <a:cubicBezTo>
                    <a:pt x="500" y="43200"/>
                    <a:pt x="250" y="43195"/>
                    <a:pt x="0" y="43186"/>
                  </a:cubicBezTo>
                </a:path>
                <a:path w="22351" h="43200" stroke="0" extrusionOk="0">
                  <a:moveTo>
                    <a:pt x="751" y="0"/>
                  </a:moveTo>
                  <a:cubicBezTo>
                    <a:pt x="12680" y="0"/>
                    <a:pt x="22351" y="9670"/>
                    <a:pt x="22351" y="21600"/>
                  </a:cubicBezTo>
                  <a:cubicBezTo>
                    <a:pt x="22351" y="33529"/>
                    <a:pt x="12680" y="43200"/>
                    <a:pt x="751" y="43200"/>
                  </a:cubicBezTo>
                  <a:cubicBezTo>
                    <a:pt x="500" y="43200"/>
                    <a:pt x="250" y="43195"/>
                    <a:pt x="0" y="43186"/>
                  </a:cubicBezTo>
                  <a:lnTo>
                    <a:pt x="751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450"/>
            </a:p>
          </p:txBody>
        </p:sp>
        <p:cxnSp>
          <p:nvCxnSpPr>
            <p:cNvPr id="112" name="Line 56">
              <a:extLst>
                <a:ext uri="{FF2B5EF4-FFF2-40B4-BE49-F238E27FC236}">
                  <a16:creationId xmlns:a16="http://schemas.microsoft.com/office/drawing/2014/main" id="{70DC2C71-E7E1-4846-B78A-CA8D5ABC097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6192" y="432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" name="Line 57">
              <a:extLst>
                <a:ext uri="{FF2B5EF4-FFF2-40B4-BE49-F238E27FC236}">
                  <a16:creationId xmlns:a16="http://schemas.microsoft.com/office/drawing/2014/main" id="{49EE2EC4-190D-0543-AB42-BE9C6E080CB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943" y="403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" name="Arc 60">
              <a:extLst>
                <a:ext uri="{FF2B5EF4-FFF2-40B4-BE49-F238E27FC236}">
                  <a16:creationId xmlns:a16="http://schemas.microsoft.com/office/drawing/2014/main" id="{0DD91AEF-1A6C-3640-AC14-5442F957B7D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336" y="3600"/>
              <a:ext cx="576" cy="1152"/>
            </a:xfrm>
            <a:custGeom>
              <a:avLst/>
              <a:gdLst>
                <a:gd name="G0" fmla="+- 751 0 0"/>
                <a:gd name="G1" fmla="+- 21600 0 0"/>
                <a:gd name="G2" fmla="+- 21600 0 0"/>
                <a:gd name="T0" fmla="*/ 751 w 22351"/>
                <a:gd name="T1" fmla="*/ 0 h 43200"/>
                <a:gd name="T2" fmla="*/ 0 w 22351"/>
                <a:gd name="T3" fmla="*/ 43187 h 43200"/>
                <a:gd name="T4" fmla="*/ 751 w 2235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51" h="43200" fill="none" extrusionOk="0">
                  <a:moveTo>
                    <a:pt x="751" y="0"/>
                  </a:moveTo>
                  <a:cubicBezTo>
                    <a:pt x="12680" y="0"/>
                    <a:pt x="22351" y="9670"/>
                    <a:pt x="22351" y="21600"/>
                  </a:cubicBezTo>
                  <a:cubicBezTo>
                    <a:pt x="22351" y="33529"/>
                    <a:pt x="12680" y="43200"/>
                    <a:pt x="751" y="43200"/>
                  </a:cubicBezTo>
                  <a:cubicBezTo>
                    <a:pt x="500" y="43200"/>
                    <a:pt x="250" y="43195"/>
                    <a:pt x="0" y="43186"/>
                  </a:cubicBezTo>
                </a:path>
                <a:path w="22351" h="43200" stroke="0" extrusionOk="0">
                  <a:moveTo>
                    <a:pt x="751" y="0"/>
                  </a:moveTo>
                  <a:cubicBezTo>
                    <a:pt x="12680" y="0"/>
                    <a:pt x="22351" y="9670"/>
                    <a:pt x="22351" y="21600"/>
                  </a:cubicBezTo>
                  <a:cubicBezTo>
                    <a:pt x="22351" y="33529"/>
                    <a:pt x="12680" y="43200"/>
                    <a:pt x="751" y="43200"/>
                  </a:cubicBezTo>
                  <a:cubicBezTo>
                    <a:pt x="500" y="43200"/>
                    <a:pt x="250" y="43195"/>
                    <a:pt x="0" y="43186"/>
                  </a:cubicBezTo>
                  <a:lnTo>
                    <a:pt x="751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450"/>
            </a:p>
          </p:txBody>
        </p:sp>
        <p:cxnSp>
          <p:nvCxnSpPr>
            <p:cNvPr id="115" name="Line 61">
              <a:extLst>
                <a:ext uri="{FF2B5EF4-FFF2-40B4-BE49-F238E27FC236}">
                  <a16:creationId xmlns:a16="http://schemas.microsoft.com/office/drawing/2014/main" id="{B9824A5D-01F6-0E4E-97E5-E445CE9092F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6267" y="360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" name="Arc 62">
              <a:extLst>
                <a:ext uri="{FF2B5EF4-FFF2-40B4-BE49-F238E27FC236}">
                  <a16:creationId xmlns:a16="http://schemas.microsoft.com/office/drawing/2014/main" id="{C452887F-F8C5-684D-BD68-C22B74B66E7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 flipH="1">
              <a:off x="4728" y="3600"/>
              <a:ext cx="744" cy="2160"/>
            </a:xfrm>
            <a:custGeom>
              <a:avLst/>
              <a:gdLst>
                <a:gd name="G0" fmla="+- 709 0 0"/>
                <a:gd name="G1" fmla="+- 21600 0 0"/>
                <a:gd name="G2" fmla="+- 21600 0 0"/>
                <a:gd name="T0" fmla="*/ 709 w 22309"/>
                <a:gd name="T1" fmla="*/ 0 h 43200"/>
                <a:gd name="T2" fmla="*/ 0 w 22309"/>
                <a:gd name="T3" fmla="*/ 43188 h 43200"/>
                <a:gd name="T4" fmla="*/ 709 w 2230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09" h="43200" fill="none" extrusionOk="0">
                  <a:moveTo>
                    <a:pt x="709" y="0"/>
                  </a:moveTo>
                  <a:cubicBezTo>
                    <a:pt x="12638" y="0"/>
                    <a:pt x="22309" y="9670"/>
                    <a:pt x="22309" y="21600"/>
                  </a:cubicBezTo>
                  <a:cubicBezTo>
                    <a:pt x="22309" y="33529"/>
                    <a:pt x="12638" y="43200"/>
                    <a:pt x="709" y="43200"/>
                  </a:cubicBezTo>
                  <a:cubicBezTo>
                    <a:pt x="472" y="43200"/>
                    <a:pt x="236" y="43196"/>
                    <a:pt x="-1" y="43188"/>
                  </a:cubicBezTo>
                </a:path>
                <a:path w="22309" h="43200" stroke="0" extrusionOk="0">
                  <a:moveTo>
                    <a:pt x="709" y="0"/>
                  </a:moveTo>
                  <a:cubicBezTo>
                    <a:pt x="12638" y="0"/>
                    <a:pt x="22309" y="9670"/>
                    <a:pt x="22309" y="21600"/>
                  </a:cubicBezTo>
                  <a:cubicBezTo>
                    <a:pt x="22309" y="33529"/>
                    <a:pt x="12638" y="43200"/>
                    <a:pt x="709" y="43200"/>
                  </a:cubicBezTo>
                  <a:cubicBezTo>
                    <a:pt x="472" y="43200"/>
                    <a:pt x="236" y="43196"/>
                    <a:pt x="-1" y="43188"/>
                  </a:cubicBezTo>
                  <a:lnTo>
                    <a:pt x="709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450"/>
            </a:p>
          </p:txBody>
        </p:sp>
        <p:cxnSp>
          <p:nvCxnSpPr>
            <p:cNvPr id="117" name="Line 63">
              <a:extLst>
                <a:ext uri="{FF2B5EF4-FFF2-40B4-BE49-F238E27FC236}">
                  <a16:creationId xmlns:a16="http://schemas.microsoft.com/office/drawing/2014/main" id="{A5611521-8713-C54D-8EA3-05032153D1C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472" y="5760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Line 87">
              <a:extLst>
                <a:ext uri="{FF2B5EF4-FFF2-40B4-BE49-F238E27FC236}">
                  <a16:creationId xmlns:a16="http://schemas.microsoft.com/office/drawing/2014/main" id="{7265EAE1-26DB-C840-8254-91050B357068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6018" y="619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Line 88">
              <a:extLst>
                <a:ext uri="{FF2B5EF4-FFF2-40B4-BE49-F238E27FC236}">
                  <a16:creationId xmlns:a16="http://schemas.microsoft.com/office/drawing/2014/main" id="{0AE36E62-DD31-F145-B7C2-FFEE7E8B639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6048" y="734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Line 89">
              <a:extLst>
                <a:ext uri="{FF2B5EF4-FFF2-40B4-BE49-F238E27FC236}">
                  <a16:creationId xmlns:a16="http://schemas.microsoft.com/office/drawing/2014/main" id="{2172A195-EADF-1247-822F-807E82540059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6048" y="8496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1" name="Arc 91">
              <a:extLst>
                <a:ext uri="{FF2B5EF4-FFF2-40B4-BE49-F238E27FC236}">
                  <a16:creationId xmlns:a16="http://schemas.microsoft.com/office/drawing/2014/main" id="{B9DB1626-E3C5-D94A-8EF7-BF4411F1C09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 flipH="1">
              <a:off x="5184" y="8064"/>
              <a:ext cx="432" cy="115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94"/>
                <a:gd name="T2" fmla="*/ 505 w 21600"/>
                <a:gd name="T3" fmla="*/ 43194 h 43194"/>
                <a:gd name="T4" fmla="*/ 0 w 21600"/>
                <a:gd name="T5" fmla="*/ 21600 h 43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94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32"/>
                    <a:pt x="12234" y="42919"/>
                    <a:pt x="505" y="43194"/>
                  </a:cubicBezTo>
                </a:path>
                <a:path w="21600" h="43194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32"/>
                    <a:pt x="12234" y="42919"/>
                    <a:pt x="505" y="431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450"/>
            </a:p>
          </p:txBody>
        </p:sp>
        <p:cxnSp>
          <p:nvCxnSpPr>
            <p:cNvPr id="122" name="Line 92">
              <a:extLst>
                <a:ext uri="{FF2B5EF4-FFF2-40B4-BE49-F238E27FC236}">
                  <a16:creationId xmlns:a16="http://schemas.microsoft.com/office/drawing/2014/main" id="{DC2B0E08-02E2-CE4D-989C-34EA3435AFDA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541" y="8064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Line 93">
              <a:extLst>
                <a:ext uri="{FF2B5EF4-FFF2-40B4-BE49-F238E27FC236}">
                  <a16:creationId xmlns:a16="http://schemas.microsoft.com/office/drawing/2014/main" id="{7585E3E4-9095-6844-9699-7DD4F0DFE348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6336" y="9504"/>
              <a:ext cx="28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4" name="Arc 94">
              <a:extLst>
                <a:ext uri="{FF2B5EF4-FFF2-40B4-BE49-F238E27FC236}">
                  <a16:creationId xmlns:a16="http://schemas.microsoft.com/office/drawing/2014/main" id="{D306D9EF-F820-E14E-8B78-351CCC6BF6C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904" y="8136"/>
              <a:ext cx="1584" cy="1769"/>
            </a:xfrm>
            <a:custGeom>
              <a:avLst/>
              <a:gdLst>
                <a:gd name="G0" fmla="+- 0 0 0"/>
                <a:gd name="G1" fmla="+- 20293 0 0"/>
                <a:gd name="G2" fmla="+- 21600 0 0"/>
                <a:gd name="T0" fmla="*/ 7401 w 21600"/>
                <a:gd name="T1" fmla="*/ 0 h 33664"/>
                <a:gd name="T2" fmla="*/ 16964 w 21600"/>
                <a:gd name="T3" fmla="*/ 33664 h 33664"/>
                <a:gd name="T4" fmla="*/ 0 w 21600"/>
                <a:gd name="T5" fmla="*/ 20293 h 33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3664" fill="none" extrusionOk="0">
                  <a:moveTo>
                    <a:pt x="7400" y="0"/>
                  </a:moveTo>
                  <a:cubicBezTo>
                    <a:pt x="15926" y="3109"/>
                    <a:pt x="21600" y="11217"/>
                    <a:pt x="21600" y="20293"/>
                  </a:cubicBezTo>
                  <a:cubicBezTo>
                    <a:pt x="21600" y="25144"/>
                    <a:pt x="19966" y="29854"/>
                    <a:pt x="16963" y="33663"/>
                  </a:cubicBezTo>
                </a:path>
                <a:path w="21600" h="33664" stroke="0" extrusionOk="0">
                  <a:moveTo>
                    <a:pt x="7400" y="0"/>
                  </a:moveTo>
                  <a:cubicBezTo>
                    <a:pt x="15926" y="3109"/>
                    <a:pt x="21600" y="11217"/>
                    <a:pt x="21600" y="20293"/>
                  </a:cubicBezTo>
                  <a:cubicBezTo>
                    <a:pt x="21600" y="25144"/>
                    <a:pt x="19966" y="29854"/>
                    <a:pt x="16963" y="33663"/>
                  </a:cubicBezTo>
                  <a:lnTo>
                    <a:pt x="0" y="20293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450"/>
            </a:p>
          </p:txBody>
        </p:sp>
        <p:cxnSp>
          <p:nvCxnSpPr>
            <p:cNvPr id="125" name="Line 95">
              <a:extLst>
                <a:ext uri="{FF2B5EF4-FFF2-40B4-BE49-F238E27FC236}">
                  <a16:creationId xmlns:a16="http://schemas.microsoft.com/office/drawing/2014/main" id="{CDAFDACB-9B24-7F48-B389-6ED13238AED0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6450" y="8163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6" name="Arc 96">
              <a:extLst>
                <a:ext uri="{FF2B5EF4-FFF2-40B4-BE49-F238E27FC236}">
                  <a16:creationId xmlns:a16="http://schemas.microsoft.com/office/drawing/2014/main" id="{5911EFE7-3AB5-BF41-9FA8-442D25B0317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 flipH="1">
              <a:off x="4320" y="7920"/>
              <a:ext cx="1440" cy="30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939"/>
                <a:gd name="T2" fmla="*/ 3350 w 21600"/>
                <a:gd name="T3" fmla="*/ 42939 h 42939"/>
                <a:gd name="T4" fmla="*/ 0 w 21600"/>
                <a:gd name="T5" fmla="*/ 21600 h 4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939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236"/>
                    <a:pt x="13857" y="41289"/>
                    <a:pt x="3349" y="42938"/>
                  </a:cubicBezTo>
                </a:path>
                <a:path w="21600" h="42939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236"/>
                    <a:pt x="13857" y="41289"/>
                    <a:pt x="3349" y="4293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450"/>
            </a:p>
          </p:txBody>
        </p:sp>
        <p:cxnSp>
          <p:nvCxnSpPr>
            <p:cNvPr id="127" name="Line 97">
              <a:extLst>
                <a:ext uri="{FF2B5EF4-FFF2-40B4-BE49-F238E27FC236}">
                  <a16:creationId xmlns:a16="http://schemas.microsoft.com/office/drawing/2014/main" id="{539058CE-80B9-9C47-90BB-05DEA6D0100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472" y="10944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" name="Line 98">
              <a:extLst>
                <a:ext uri="{FF2B5EF4-FFF2-40B4-BE49-F238E27FC236}">
                  <a16:creationId xmlns:a16="http://schemas.microsoft.com/office/drawing/2014/main" id="{3224F113-1EEB-1244-AC77-682B897C1E8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5328" y="11376"/>
              <a:ext cx="43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" name="Line 99">
              <a:extLst>
                <a:ext uri="{FF2B5EF4-FFF2-40B4-BE49-F238E27FC236}">
                  <a16:creationId xmlns:a16="http://schemas.microsoft.com/office/drawing/2014/main" id="{ED456D9E-92F6-F543-A66F-B456A2BEA76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6336" y="11232"/>
              <a:ext cx="57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" name="Line 100">
              <a:extLst>
                <a:ext uri="{FF2B5EF4-FFF2-40B4-BE49-F238E27FC236}">
                  <a16:creationId xmlns:a16="http://schemas.microsoft.com/office/drawing/2014/main" id="{C517A04A-8195-5F4D-9B93-C0497004BD9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472" y="12240"/>
              <a:ext cx="432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" name="Line 101">
              <a:extLst>
                <a:ext uri="{FF2B5EF4-FFF2-40B4-BE49-F238E27FC236}">
                  <a16:creationId xmlns:a16="http://schemas.microsoft.com/office/drawing/2014/main" id="{00F01568-64F8-C040-90E1-02354F0B540C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6405" y="12240"/>
              <a:ext cx="43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" name="Line 103">
              <a:extLst>
                <a:ext uri="{FF2B5EF4-FFF2-40B4-BE49-F238E27FC236}">
                  <a16:creationId xmlns:a16="http://schemas.microsoft.com/office/drawing/2014/main" id="{6B594EDC-8FAD-3C4B-AD23-3B3719317EE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6192" y="13248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" name="Line 104">
              <a:extLst>
                <a:ext uri="{FF2B5EF4-FFF2-40B4-BE49-F238E27FC236}">
                  <a16:creationId xmlns:a16="http://schemas.microsoft.com/office/drawing/2014/main" id="{DAB08067-6366-294C-8758-BDFB2E7B6A2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6192" y="1440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" name="Arc 105">
              <a:extLst>
                <a:ext uri="{FF2B5EF4-FFF2-40B4-BE49-F238E27FC236}">
                  <a16:creationId xmlns:a16="http://schemas.microsoft.com/office/drawing/2014/main" id="{F281B0DD-31C3-4547-81C0-2938700E094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 flipH="1">
              <a:off x="2304" y="6912"/>
              <a:ext cx="3472" cy="7056"/>
            </a:xfrm>
            <a:custGeom>
              <a:avLst/>
              <a:gdLst>
                <a:gd name="G0" fmla="+- 1043 0 0"/>
                <a:gd name="G1" fmla="+- 21600 0 0"/>
                <a:gd name="G2" fmla="+- 21600 0 0"/>
                <a:gd name="T0" fmla="*/ 1043 w 22643"/>
                <a:gd name="T1" fmla="*/ 0 h 43200"/>
                <a:gd name="T2" fmla="*/ 0 w 22643"/>
                <a:gd name="T3" fmla="*/ 43175 h 43200"/>
                <a:gd name="T4" fmla="*/ 1043 w 2264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43" h="43200" fill="none" extrusionOk="0">
                  <a:moveTo>
                    <a:pt x="1043" y="0"/>
                  </a:moveTo>
                  <a:cubicBezTo>
                    <a:pt x="12972" y="0"/>
                    <a:pt x="22643" y="9670"/>
                    <a:pt x="22643" y="21600"/>
                  </a:cubicBezTo>
                  <a:cubicBezTo>
                    <a:pt x="22643" y="33529"/>
                    <a:pt x="12972" y="43200"/>
                    <a:pt x="1043" y="43200"/>
                  </a:cubicBezTo>
                  <a:cubicBezTo>
                    <a:pt x="695" y="43200"/>
                    <a:pt x="347" y="43191"/>
                    <a:pt x="0" y="43174"/>
                  </a:cubicBezTo>
                </a:path>
                <a:path w="22643" h="43200" stroke="0" extrusionOk="0">
                  <a:moveTo>
                    <a:pt x="1043" y="0"/>
                  </a:moveTo>
                  <a:cubicBezTo>
                    <a:pt x="12972" y="0"/>
                    <a:pt x="22643" y="9670"/>
                    <a:pt x="22643" y="21600"/>
                  </a:cubicBezTo>
                  <a:cubicBezTo>
                    <a:pt x="22643" y="33529"/>
                    <a:pt x="12972" y="43200"/>
                    <a:pt x="1043" y="43200"/>
                  </a:cubicBezTo>
                  <a:cubicBezTo>
                    <a:pt x="695" y="43200"/>
                    <a:pt x="347" y="43191"/>
                    <a:pt x="0" y="43174"/>
                  </a:cubicBezTo>
                  <a:lnTo>
                    <a:pt x="104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450"/>
            </a:p>
          </p:txBody>
        </p:sp>
        <p:cxnSp>
          <p:nvCxnSpPr>
            <p:cNvPr id="135" name="Line 106">
              <a:extLst>
                <a:ext uri="{FF2B5EF4-FFF2-40B4-BE49-F238E27FC236}">
                  <a16:creationId xmlns:a16="http://schemas.microsoft.com/office/drawing/2014/main" id="{CD69F4BA-D7FC-3449-8469-EE6174A93B3E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472" y="6912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78AEA088-ABB2-F946-A0A5-A75008EADD3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547" y="225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37" name="Line 108">
              <a:extLst>
                <a:ext uri="{FF2B5EF4-FFF2-40B4-BE49-F238E27FC236}">
                  <a16:creationId xmlns:a16="http://schemas.microsoft.com/office/drawing/2014/main" id="{C39A4A5F-76BA-DA45-84AF-F80260A3CCE8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904" y="201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86616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91F8-93D3-8D43-87A3-F7354D2D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Circuite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: </a:t>
            </a:r>
            <a:r>
              <a:rPr lang="en-US" dirty="0" err="1"/>
              <a:t>exemplu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2AB1-0CF3-3B42-8D87-91C2523E2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a) 1..3, 4, 5, 6, 8, 9..13, 14, 17, 18, 21..23, 24, 25, 1..3</a:t>
            </a:r>
            <a:endParaRPr lang="ro-RO" dirty="0"/>
          </a:p>
          <a:p>
            <a:r>
              <a:rPr lang="en-US" dirty="0"/>
              <a:t>b) 1..3, 4, 5, 6, 8, 9..13, 14, 17, 19..20, 21..23, 24, 25, 1..3</a:t>
            </a:r>
            <a:endParaRPr lang="ro-RO" dirty="0"/>
          </a:p>
          <a:p>
            <a:r>
              <a:rPr lang="en-US" dirty="0"/>
              <a:t>c) 1..3, 4, 1..3</a:t>
            </a:r>
            <a:endParaRPr lang="ro-RO" dirty="0"/>
          </a:p>
          <a:p>
            <a:r>
              <a:rPr lang="en-US" dirty="0"/>
              <a:t>d) 6, 7, 6</a:t>
            </a:r>
            <a:endParaRPr lang="ro-RO" dirty="0"/>
          </a:p>
          <a:p>
            <a:r>
              <a:rPr lang="en-US" dirty="0"/>
              <a:t>e) 14, 15, 14</a:t>
            </a:r>
            <a:endParaRPr lang="ro-RO" dirty="0"/>
          </a:p>
          <a:p>
            <a:r>
              <a:rPr lang="en-US" dirty="0"/>
              <a:t>f) 14, 15, 16, 14</a:t>
            </a:r>
            <a:endParaRPr lang="ro-RO" dirty="0"/>
          </a:p>
          <a:p>
            <a:r>
              <a:rPr lang="en-US" dirty="0"/>
              <a:t>g) 9..13, 14, 17, 18, 21..23, 24, 25, 1</a:t>
            </a:r>
            <a:r>
              <a:rPr lang="ro-RO" dirty="0"/>
              <a:t> </a:t>
            </a:r>
          </a:p>
          <a:p>
            <a:endParaRPr lang="ro-RO" dirty="0"/>
          </a:p>
          <a:p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de set de </a:t>
            </a:r>
            <a:r>
              <a:rPr lang="en-US" dirty="0" err="1"/>
              <a:t>baza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1877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91F8-93D3-8D43-87A3-F7354D2D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Circuite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: </a:t>
            </a:r>
            <a:r>
              <a:rPr lang="en-US" dirty="0" err="1"/>
              <a:t>exemplu</a:t>
            </a:r>
            <a:r>
              <a:rPr lang="en-US" dirty="0"/>
              <a:t> (2)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2AB1-0CF3-3B42-8D87-91C2523E2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cale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forma ca o </a:t>
            </a:r>
            <a:r>
              <a:rPr lang="en-US" dirty="0" err="1"/>
              <a:t>combinatie</a:t>
            </a:r>
            <a:r>
              <a:rPr lang="en-US" dirty="0"/>
              <a:t> din </a:t>
            </a:r>
            <a:r>
              <a:rPr lang="en-US" dirty="0" err="1"/>
              <a:t>acest</a:t>
            </a:r>
            <a:r>
              <a:rPr lang="en-US" dirty="0"/>
              <a:t> set de </a:t>
            </a:r>
            <a:r>
              <a:rPr lang="en-US" dirty="0" err="1"/>
              <a:t>baza</a:t>
            </a:r>
            <a:r>
              <a:rPr lang="en-US" dirty="0"/>
              <a:t>. </a:t>
            </a:r>
            <a:endParaRPr lang="ro-RO" dirty="0"/>
          </a:p>
          <a:p>
            <a:endParaRPr lang="ro-RO" dirty="0"/>
          </a:p>
          <a:p>
            <a:r>
              <a:rPr lang="en-US" dirty="0" err="1"/>
              <a:t>Exemplu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 </a:t>
            </a:r>
            <a:endParaRPr lang="ro-RO" dirty="0"/>
          </a:p>
          <a:p>
            <a:r>
              <a:rPr lang="en-US" dirty="0"/>
              <a:t>1..3, 4, 1..3, 4, 1..3, 4, 5, 6, 7, 6, 8, 9..13, 14, 15, 16, 14 17, 18, 21..23, 24, 25, 1..3</a:t>
            </a:r>
            <a:endParaRPr lang="ro-RO" dirty="0"/>
          </a:p>
          <a:p>
            <a:pPr marL="0" indent="0">
              <a:buNone/>
            </a:pPr>
            <a:endParaRPr lang="ro-RO" dirty="0"/>
          </a:p>
          <a:p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combinatie</a:t>
            </a:r>
            <a:r>
              <a:rPr lang="en-US" dirty="0"/>
              <a:t> din: a, c (de 2 </a:t>
            </a:r>
            <a:r>
              <a:rPr lang="en-US" dirty="0" err="1"/>
              <a:t>ori</a:t>
            </a:r>
            <a:r>
              <a:rPr lang="en-US" dirty="0"/>
              <a:t>), d, f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72139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7473-F81E-D04A-9864-5524C06B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Avantaje si dezavantaje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DAA22-ED2A-E54B-94F7-9407D67D8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Avantaj</a:t>
            </a:r>
            <a:r>
              <a:rPr lang="en-US" dirty="0"/>
              <a:t>: </a:t>
            </a:r>
            <a:r>
              <a:rPr lang="en-US" dirty="0" err="1"/>
              <a:t>Setul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generat</a:t>
            </a:r>
            <a:r>
              <a:rPr lang="en-US" dirty="0"/>
              <a:t> automat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realiza</a:t>
            </a:r>
            <a:r>
              <a:rPr lang="en-US" dirty="0"/>
              <a:t> o </a:t>
            </a:r>
            <a:r>
              <a:rPr lang="en-US" dirty="0" err="1"/>
              <a:t>acoperire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ramura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/>
              <a:t> </a:t>
            </a:r>
            <a:endParaRPr lang="ro-RO" dirty="0"/>
          </a:p>
          <a:p>
            <a:r>
              <a:rPr lang="en-US" dirty="0" err="1"/>
              <a:t>Dezavantaj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en-US" dirty="0" err="1"/>
              <a:t>Setul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unic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uneori</a:t>
            </a:r>
            <a:r>
              <a:rPr lang="en-US" dirty="0"/>
              <a:t> </a:t>
            </a:r>
            <a:r>
              <a:rPr lang="en-US" dirty="0" err="1"/>
              <a:t>complexitatea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redusa</a:t>
            </a:r>
            <a:r>
              <a:rPr lang="en-US" dirty="0"/>
              <a:t>.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18825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A900-E27A-A540-8FA9-1037F956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dirty="0" err="1"/>
              <a:t>Testare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cale</a:t>
            </a:r>
            <a:br>
              <a:rPr lang="ro-RO" b="1" dirty="0"/>
            </a:b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79BD-8250-5E4C-9374-222526329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Genereaza</a:t>
            </a:r>
            <a:r>
              <a:rPr lang="en-US" dirty="0"/>
              <a:t> date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executarea</a:t>
            </a:r>
            <a:r>
              <a:rPr lang="en-US" dirty="0"/>
              <a:t> </a:t>
            </a:r>
            <a:r>
              <a:rPr lang="en-US" dirty="0" err="1"/>
              <a:t>fiecarei</a:t>
            </a:r>
            <a:r>
              <a:rPr lang="en-US" dirty="0"/>
              <a:t> </a:t>
            </a:r>
            <a:r>
              <a:rPr lang="en-US" dirty="0" err="1"/>
              <a:t>cai</a:t>
            </a:r>
            <a:r>
              <a:rPr lang="en-US" dirty="0"/>
              <a:t> </a:t>
            </a:r>
            <a:r>
              <a:rPr lang="en-US" dirty="0" err="1"/>
              <a:t>macar</a:t>
            </a:r>
            <a:r>
              <a:rPr lang="en-US" dirty="0"/>
              <a:t> o </a:t>
            </a:r>
            <a:r>
              <a:rPr lang="en-US" dirty="0" err="1"/>
              <a:t>singura</a:t>
            </a:r>
            <a:r>
              <a:rPr lang="en-US" dirty="0"/>
              <a:t> data</a:t>
            </a:r>
            <a:endParaRPr lang="ro-RO" dirty="0"/>
          </a:p>
          <a:p>
            <a:pPr lvl="0"/>
            <a:r>
              <a:rPr lang="en-US" dirty="0" err="1"/>
              <a:t>Problema</a:t>
            </a:r>
            <a:r>
              <a:rPr lang="en-US" dirty="0"/>
              <a:t>: in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situatiilor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infinit</a:t>
            </a:r>
            <a:r>
              <a:rPr lang="en-US" dirty="0"/>
              <a:t> (</a:t>
            </a:r>
            <a:r>
              <a:rPr lang="en-US" dirty="0" err="1"/>
              <a:t>foarte</a:t>
            </a:r>
            <a:r>
              <a:rPr lang="en-US" dirty="0"/>
              <a:t> mare) de </a:t>
            </a:r>
            <a:r>
              <a:rPr lang="en-US" dirty="0" err="1"/>
              <a:t>cai</a:t>
            </a:r>
            <a:endParaRPr lang="ro-RO" dirty="0"/>
          </a:p>
          <a:p>
            <a:r>
              <a:rPr lang="ro-RO" dirty="0"/>
              <a:t>Nefezabila</a:t>
            </a:r>
          </a:p>
        </p:txBody>
      </p:sp>
    </p:spTree>
    <p:extLst>
      <p:ext uri="{BB962C8B-B14F-4D97-AF65-F5344CB8AC3E}">
        <p14:creationId xmlns:p14="http://schemas.microsoft.com/office/powerpoint/2010/main" val="263754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3312-BFDB-2846-ADDE-2D842169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Transformarea</a:t>
            </a:r>
            <a:r>
              <a:rPr lang="en-US" dirty="0"/>
              <a:t> </a:t>
            </a:r>
            <a:r>
              <a:rPr lang="en-US" dirty="0" err="1"/>
              <a:t>programului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orientat</a:t>
            </a:r>
            <a:r>
              <a:rPr lang="en-US" dirty="0"/>
              <a:t>(2)</a:t>
            </a:r>
            <a:br>
              <a:rPr lang="ro-RO" dirty="0"/>
            </a:b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6B4A8-624C-DB40-A800-0C1F94C5BF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while c do s</a:t>
            </a:r>
            <a:r>
              <a:rPr lang="ro-RO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A3419-E5F7-4843-ADB8-87D5E55828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repeat s until c</a:t>
            </a:r>
            <a:r>
              <a:rPr lang="ro-RO" dirty="0"/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83223D-5978-6B41-A66F-CF8F34E0147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24801" y="3193258"/>
            <a:ext cx="1830070" cy="2211069"/>
            <a:chOff x="4174" y="10224"/>
            <a:chExt cx="2306" cy="302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9FCD7B7-0025-9B49-8DF7-AD7F08413CB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040" y="1022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78FE62B-23BE-2B46-BE73-F8C46BD5F3C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079" y="11376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31A721-D536-1B49-849F-66F098A022F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00" y="12528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exit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" name="Line 77">
              <a:extLst>
                <a:ext uri="{FF2B5EF4-FFF2-40B4-BE49-F238E27FC236}">
                  <a16:creationId xmlns:a16="http://schemas.microsoft.com/office/drawing/2014/main" id="{9555422C-8FCB-2641-BCCD-E70D853FF92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427" y="1094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Line 79">
              <a:extLst>
                <a:ext uri="{FF2B5EF4-FFF2-40B4-BE49-F238E27FC236}">
                  <a16:creationId xmlns:a16="http://schemas.microsoft.com/office/drawing/2014/main" id="{56934458-F1BF-0F4E-BB34-652B331C7CE9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5760" y="10512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Arc 80">
              <a:extLst>
                <a:ext uri="{FF2B5EF4-FFF2-40B4-BE49-F238E27FC236}">
                  <a16:creationId xmlns:a16="http://schemas.microsoft.com/office/drawing/2014/main" id="{29A98451-7FDF-8743-ABE8-7EB98423FB7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760" y="10512"/>
              <a:ext cx="720" cy="12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47"/>
                <a:gd name="T2" fmla="*/ 1509 w 21600"/>
                <a:gd name="T3" fmla="*/ 43147 h 43147"/>
                <a:gd name="T4" fmla="*/ 0 w 21600"/>
                <a:gd name="T5" fmla="*/ 21600 h 43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47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43"/>
                    <a:pt x="12825" y="42354"/>
                    <a:pt x="1509" y="43147"/>
                  </a:cubicBezTo>
                </a:path>
                <a:path w="21600" h="43147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43"/>
                    <a:pt x="12825" y="42354"/>
                    <a:pt x="1509" y="4314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Arc 81">
              <a:extLst>
                <a:ext uri="{FF2B5EF4-FFF2-40B4-BE49-F238E27FC236}">
                  <a16:creationId xmlns:a16="http://schemas.microsoft.com/office/drawing/2014/main" id="{67BAFEC6-50F8-3B49-8873-A6AFF56B264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 flipH="1">
              <a:off x="4174" y="10512"/>
              <a:ext cx="901" cy="2448"/>
            </a:xfrm>
            <a:custGeom>
              <a:avLst/>
              <a:gdLst>
                <a:gd name="G0" fmla="+- 2605 0 0"/>
                <a:gd name="G1" fmla="+- 21600 0 0"/>
                <a:gd name="G2" fmla="+- 21600 0 0"/>
                <a:gd name="T0" fmla="*/ 2605 w 24205"/>
                <a:gd name="T1" fmla="*/ 0 h 43200"/>
                <a:gd name="T2" fmla="*/ 0 w 24205"/>
                <a:gd name="T3" fmla="*/ 43042 h 43200"/>
                <a:gd name="T4" fmla="*/ 2605 w 2420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205" h="43200" fill="none" extrusionOk="0">
                  <a:moveTo>
                    <a:pt x="2605" y="0"/>
                  </a:moveTo>
                  <a:cubicBezTo>
                    <a:pt x="14534" y="0"/>
                    <a:pt x="24205" y="9670"/>
                    <a:pt x="24205" y="21600"/>
                  </a:cubicBezTo>
                  <a:cubicBezTo>
                    <a:pt x="24205" y="33529"/>
                    <a:pt x="14534" y="43200"/>
                    <a:pt x="2605" y="43200"/>
                  </a:cubicBezTo>
                  <a:cubicBezTo>
                    <a:pt x="1734" y="43200"/>
                    <a:pt x="864" y="43147"/>
                    <a:pt x="-1" y="43042"/>
                  </a:cubicBezTo>
                </a:path>
                <a:path w="24205" h="43200" stroke="0" extrusionOk="0">
                  <a:moveTo>
                    <a:pt x="2605" y="0"/>
                  </a:moveTo>
                  <a:cubicBezTo>
                    <a:pt x="14534" y="0"/>
                    <a:pt x="24205" y="9670"/>
                    <a:pt x="24205" y="21600"/>
                  </a:cubicBezTo>
                  <a:cubicBezTo>
                    <a:pt x="24205" y="33529"/>
                    <a:pt x="14534" y="43200"/>
                    <a:pt x="2605" y="43200"/>
                  </a:cubicBezTo>
                  <a:cubicBezTo>
                    <a:pt x="1734" y="43200"/>
                    <a:pt x="864" y="43147"/>
                    <a:pt x="-1" y="43042"/>
                  </a:cubicBezTo>
                  <a:lnTo>
                    <a:pt x="2605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3" name="Line 83">
              <a:extLst>
                <a:ext uri="{FF2B5EF4-FFF2-40B4-BE49-F238E27FC236}">
                  <a16:creationId xmlns:a16="http://schemas.microsoft.com/office/drawing/2014/main" id="{DD9F0A70-C969-C943-9CBC-247B4AC2317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4950" y="12960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E013B6-0E7C-2D4E-8487-DA08690437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87218" y="3226047"/>
            <a:ext cx="1101091" cy="2011682"/>
            <a:chOff x="2442" y="2362"/>
            <a:chExt cx="1446" cy="311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0F85C80-CD6C-454D-ABA7-8C111E2603D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448" y="2362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933E6E-2F61-AC48-920C-DB521C4F8A5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487" y="351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638C663-BA9B-4E43-941F-44C5CF225C0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442" y="4683"/>
              <a:ext cx="870" cy="78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exit</a:t>
              </a:r>
              <a:endParaRPr lang="ro-RO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8" name="Line 162">
              <a:extLst>
                <a:ext uri="{FF2B5EF4-FFF2-40B4-BE49-F238E27FC236}">
                  <a16:creationId xmlns:a16="http://schemas.microsoft.com/office/drawing/2014/main" id="{9015867E-437E-AD40-A829-4603953E00B6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2835" y="308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163">
              <a:extLst>
                <a:ext uri="{FF2B5EF4-FFF2-40B4-BE49-F238E27FC236}">
                  <a16:creationId xmlns:a16="http://schemas.microsoft.com/office/drawing/2014/main" id="{5213717C-A635-6047-9421-8572166E8527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2880" y="423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164">
              <a:extLst>
                <a:ext uri="{FF2B5EF4-FFF2-40B4-BE49-F238E27FC236}">
                  <a16:creationId xmlns:a16="http://schemas.microsoft.com/office/drawing/2014/main" id="{6329E41A-63AB-EA4B-B44C-6A66B965DCE3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3168" y="2650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Arc 165">
              <a:extLst>
                <a:ext uri="{FF2B5EF4-FFF2-40B4-BE49-F238E27FC236}">
                  <a16:creationId xmlns:a16="http://schemas.microsoft.com/office/drawing/2014/main" id="{41F40CB7-2527-454D-976F-5376D9CADD3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168" y="2650"/>
              <a:ext cx="720" cy="12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47"/>
                <a:gd name="T2" fmla="*/ 1509 w 21600"/>
                <a:gd name="T3" fmla="*/ 43147 h 43147"/>
                <a:gd name="T4" fmla="*/ 0 w 21600"/>
                <a:gd name="T5" fmla="*/ 21600 h 43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47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43"/>
                    <a:pt x="12825" y="42354"/>
                    <a:pt x="1509" y="43147"/>
                  </a:cubicBezTo>
                </a:path>
                <a:path w="21600" h="43147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43"/>
                    <a:pt x="12825" y="42354"/>
                    <a:pt x="1509" y="4314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43783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C568-B0EF-8E45-BC34-C22242D0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dirty="0" err="1"/>
              <a:t>Testare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cale</a:t>
            </a:r>
            <a:r>
              <a:rPr lang="en-US" dirty="0"/>
              <a:t> (2)</a:t>
            </a:r>
            <a:br>
              <a:rPr lang="ro-RO" b="1" dirty="0"/>
            </a:b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44D59-4549-9642-A561-5004ED71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Posibila</a:t>
            </a:r>
            <a:r>
              <a:rPr lang="en-US" dirty="0"/>
              <a:t> </a:t>
            </a:r>
            <a:r>
              <a:rPr lang="en-US" dirty="0" err="1"/>
              <a:t>solutie</a:t>
            </a:r>
            <a:r>
              <a:rPr lang="en-US" dirty="0"/>
              <a:t>: </a:t>
            </a:r>
            <a:r>
              <a:rPr lang="en-US" dirty="0" err="1"/>
              <a:t>Impartirea</a:t>
            </a:r>
            <a:r>
              <a:rPr lang="en-US" dirty="0"/>
              <a:t> </a:t>
            </a:r>
            <a:r>
              <a:rPr lang="en-US" dirty="0" err="1"/>
              <a:t>cailor</a:t>
            </a:r>
            <a:r>
              <a:rPr lang="en-US" dirty="0"/>
              <a:t> in </a:t>
            </a:r>
            <a:r>
              <a:rPr lang="en-US" dirty="0" err="1"/>
              <a:t>clase</a:t>
            </a:r>
            <a:r>
              <a:rPr lang="en-US" dirty="0"/>
              <a:t> de </a:t>
            </a:r>
            <a:r>
              <a:rPr lang="en-US" dirty="0" err="1"/>
              <a:t>echivalenta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/>
              <a:t>De </a:t>
            </a:r>
            <a:r>
              <a:rPr lang="en-US" dirty="0" err="1"/>
              <a:t>exemplu</a:t>
            </a:r>
            <a:r>
              <a:rPr lang="en-US" dirty="0"/>
              <a:t>: 2 </a:t>
            </a:r>
            <a:r>
              <a:rPr lang="en-US" dirty="0" err="1"/>
              <a:t>clase</a:t>
            </a:r>
            <a:r>
              <a:rPr lang="en-US" dirty="0"/>
              <a:t> pot fi considerate </a:t>
            </a:r>
            <a:r>
              <a:rPr lang="en-US" dirty="0" err="1"/>
              <a:t>echivalente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difera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ori</a:t>
            </a:r>
            <a:r>
              <a:rPr lang="en-US" dirty="0"/>
              <a:t> de care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traversate</a:t>
            </a:r>
            <a:r>
              <a:rPr lang="en-US" dirty="0"/>
              <a:t> de </a:t>
            </a:r>
            <a:r>
              <a:rPr lang="en-US" dirty="0" err="1"/>
              <a:t>acelasi</a:t>
            </a:r>
            <a:r>
              <a:rPr lang="en-US" dirty="0"/>
              <a:t> circuit;</a:t>
            </a:r>
            <a:endParaRPr lang="ro-RO" dirty="0"/>
          </a:p>
          <a:p>
            <a:r>
              <a:rPr lang="en-US" dirty="0"/>
              <a:t>Deci </a:t>
            </a:r>
            <a:r>
              <a:rPr lang="en-US" dirty="0" err="1"/>
              <a:t>fiecare</a:t>
            </a:r>
            <a:r>
              <a:rPr lang="en-US" dirty="0"/>
              <a:t> circuit </a:t>
            </a:r>
            <a:r>
              <a:rPr lang="en-US" dirty="0" err="1"/>
              <a:t>determina</a:t>
            </a:r>
            <a:r>
              <a:rPr lang="en-US" dirty="0"/>
              <a:t> 2 </a:t>
            </a:r>
            <a:r>
              <a:rPr lang="en-US" dirty="0" err="1"/>
              <a:t>clase</a:t>
            </a:r>
            <a:r>
              <a:rPr lang="en-US" dirty="0"/>
              <a:t> de </a:t>
            </a:r>
            <a:r>
              <a:rPr lang="en-US" dirty="0" err="1"/>
              <a:t>echivalenta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traversat</a:t>
            </a:r>
            <a:r>
              <a:rPr lang="en-US" dirty="0"/>
              <a:t> de 0 </a:t>
            </a:r>
            <a:r>
              <a:rPr lang="en-US" dirty="0" err="1"/>
              <a:t>ori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traversat</a:t>
            </a:r>
            <a:r>
              <a:rPr lang="en-US" dirty="0"/>
              <a:t> de n </a:t>
            </a:r>
            <a:r>
              <a:rPr lang="en-US" dirty="0" err="1"/>
              <a:t>ori</a:t>
            </a:r>
            <a:r>
              <a:rPr lang="en-US" dirty="0"/>
              <a:t>, n &gt; 1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43136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EAAC-26CB-7549-BD6A-4CE6313D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Exemplu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ABF8-402D-6746-A4C0-26645EE0FE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	</a:t>
            </a:r>
            <a:endParaRPr lang="ro-RO" dirty="0"/>
          </a:p>
          <a:p>
            <a:pPr lvl="0"/>
            <a:r>
              <a:rPr lang="en-US" dirty="0"/>
              <a:t>2 while c1 do</a:t>
            </a:r>
            <a:endParaRPr lang="ro-RO" dirty="0"/>
          </a:p>
          <a:p>
            <a:pPr lvl="0"/>
            <a:r>
              <a:rPr lang="en-US" dirty="0"/>
              <a:t>3	if c2 then</a:t>
            </a:r>
            <a:endParaRPr lang="ro-RO" dirty="0"/>
          </a:p>
          <a:p>
            <a:pPr lvl="0"/>
            <a:r>
              <a:rPr lang="en-US" dirty="0"/>
              <a:t>4		…</a:t>
            </a:r>
            <a:endParaRPr lang="ro-RO" dirty="0"/>
          </a:p>
          <a:p>
            <a:pPr lvl="0"/>
            <a:r>
              <a:rPr lang="en-US" dirty="0"/>
              <a:t>	else </a:t>
            </a:r>
            <a:endParaRPr lang="ro-RO" dirty="0"/>
          </a:p>
          <a:p>
            <a:pPr lvl="0"/>
            <a:r>
              <a:rPr lang="en-US" dirty="0"/>
              <a:t>5		…</a:t>
            </a:r>
          </a:p>
          <a:p>
            <a:pPr lvl="0"/>
            <a:r>
              <a:rPr lang="en-US" dirty="0"/>
              <a:t>6	…</a:t>
            </a:r>
            <a:endParaRPr lang="ro-RO" dirty="0"/>
          </a:p>
          <a:p>
            <a:pPr lvl="0"/>
            <a:r>
              <a:rPr lang="en-US" dirty="0"/>
              <a:t> 7 …</a:t>
            </a:r>
            <a:endParaRPr lang="ro-RO" dirty="0"/>
          </a:p>
          <a:p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60C0B-3428-8046-BE06-2E3C91C9B3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o-RO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AA0882-B6F6-2D44-BB90-877494F0BC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74291" y="2263934"/>
            <a:ext cx="2194560" cy="3474720"/>
            <a:chOff x="6048" y="4752"/>
            <a:chExt cx="3456" cy="547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4A519A2-B89C-A347-AE59-24853994372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202" y="576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5AB8CC7-B3EF-8B47-B2F9-090EDA99EBD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241" y="8352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6FD693B-73BD-9F48-8259-38B0B26F100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262" y="950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7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" name="Line 23">
              <a:extLst>
                <a:ext uri="{FF2B5EF4-FFF2-40B4-BE49-F238E27FC236}">
                  <a16:creationId xmlns:a16="http://schemas.microsoft.com/office/drawing/2014/main" id="{7E4A4991-332C-EB4B-A2A2-77348309FC3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7922" y="6048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Arc 24">
              <a:extLst>
                <a:ext uri="{FF2B5EF4-FFF2-40B4-BE49-F238E27FC236}">
                  <a16:creationId xmlns:a16="http://schemas.microsoft.com/office/drawing/2014/main" id="{78F8654D-D614-BA44-B84C-FA4E7713483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920" y="6048"/>
              <a:ext cx="1584" cy="25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47"/>
                <a:gd name="T2" fmla="*/ 1509 w 21600"/>
                <a:gd name="T3" fmla="*/ 43147 h 43147"/>
                <a:gd name="T4" fmla="*/ 0 w 21600"/>
                <a:gd name="T5" fmla="*/ 21600 h 43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47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43"/>
                    <a:pt x="12825" y="42354"/>
                    <a:pt x="1509" y="43147"/>
                  </a:cubicBezTo>
                </a:path>
                <a:path w="21600" h="43147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43"/>
                    <a:pt x="12825" y="42354"/>
                    <a:pt x="1509" y="4314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Arc 25">
              <a:extLst>
                <a:ext uri="{FF2B5EF4-FFF2-40B4-BE49-F238E27FC236}">
                  <a16:creationId xmlns:a16="http://schemas.microsoft.com/office/drawing/2014/main" id="{3506110D-DE51-4648-AC49-580256B2DE6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 flipH="1">
              <a:off x="6048" y="6048"/>
              <a:ext cx="1189" cy="3888"/>
            </a:xfrm>
            <a:custGeom>
              <a:avLst/>
              <a:gdLst>
                <a:gd name="G0" fmla="+- 2605 0 0"/>
                <a:gd name="G1" fmla="+- 21600 0 0"/>
                <a:gd name="G2" fmla="+- 21600 0 0"/>
                <a:gd name="T0" fmla="*/ 2605 w 24205"/>
                <a:gd name="T1" fmla="*/ 0 h 43200"/>
                <a:gd name="T2" fmla="*/ 0 w 24205"/>
                <a:gd name="T3" fmla="*/ 43042 h 43200"/>
                <a:gd name="T4" fmla="*/ 2605 w 2420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205" h="43200" fill="none" extrusionOk="0">
                  <a:moveTo>
                    <a:pt x="2605" y="0"/>
                  </a:moveTo>
                  <a:cubicBezTo>
                    <a:pt x="14534" y="0"/>
                    <a:pt x="24205" y="9670"/>
                    <a:pt x="24205" y="21600"/>
                  </a:cubicBezTo>
                  <a:cubicBezTo>
                    <a:pt x="24205" y="33529"/>
                    <a:pt x="14534" y="43200"/>
                    <a:pt x="2605" y="43200"/>
                  </a:cubicBezTo>
                  <a:cubicBezTo>
                    <a:pt x="1734" y="43200"/>
                    <a:pt x="864" y="43147"/>
                    <a:pt x="-1" y="43042"/>
                  </a:cubicBezTo>
                </a:path>
                <a:path w="24205" h="43200" stroke="0" extrusionOk="0">
                  <a:moveTo>
                    <a:pt x="2605" y="0"/>
                  </a:moveTo>
                  <a:cubicBezTo>
                    <a:pt x="14534" y="0"/>
                    <a:pt x="24205" y="9670"/>
                    <a:pt x="24205" y="21600"/>
                  </a:cubicBezTo>
                  <a:cubicBezTo>
                    <a:pt x="24205" y="33529"/>
                    <a:pt x="14534" y="43200"/>
                    <a:pt x="2605" y="43200"/>
                  </a:cubicBezTo>
                  <a:cubicBezTo>
                    <a:pt x="1734" y="43200"/>
                    <a:pt x="864" y="43147"/>
                    <a:pt x="-1" y="43042"/>
                  </a:cubicBezTo>
                  <a:lnTo>
                    <a:pt x="2605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2" name="Line 26">
              <a:extLst>
                <a:ext uri="{FF2B5EF4-FFF2-40B4-BE49-F238E27FC236}">
                  <a16:creationId xmlns:a16="http://schemas.microsoft.com/office/drawing/2014/main" id="{59F2AB95-1B91-5F42-BEC2-36379AF81C46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7112" y="9936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C35028-E345-2846-A86B-697D1E5DCD9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140" y="4752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4" name="Line 28">
              <a:extLst>
                <a:ext uri="{FF2B5EF4-FFF2-40B4-BE49-F238E27FC236}">
                  <a16:creationId xmlns:a16="http://schemas.microsoft.com/office/drawing/2014/main" id="{4ECB7C55-CE60-AB4F-8521-A827A8BD1C0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7548" y="547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8CB5A8-4684-3E4A-A6C6-5155B94EFB3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245" y="687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3F178B0-2123-D44F-A7D5-FCAEACA0973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336" y="7488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28EB727-A10E-7A4A-BD87-24CB1E32A67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208" y="7488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8" name="Line 32">
              <a:extLst>
                <a:ext uri="{FF2B5EF4-FFF2-40B4-BE49-F238E27FC236}">
                  <a16:creationId xmlns:a16="http://schemas.microsoft.com/office/drawing/2014/main" id="{3E470DC2-5952-1941-9555-307D5AA7E70C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7608" y="6480"/>
              <a:ext cx="2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33">
              <a:extLst>
                <a:ext uri="{FF2B5EF4-FFF2-40B4-BE49-F238E27FC236}">
                  <a16:creationId xmlns:a16="http://schemas.microsoft.com/office/drawing/2014/main" id="{79ACDBD2-C884-4945-819D-BFF202DF848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7056" y="7488"/>
              <a:ext cx="28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34">
              <a:extLst>
                <a:ext uri="{FF2B5EF4-FFF2-40B4-BE49-F238E27FC236}">
                  <a16:creationId xmlns:a16="http://schemas.microsoft.com/office/drawing/2014/main" id="{DCF2443E-E486-F74B-9802-A40C96C31C98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7920" y="7488"/>
              <a:ext cx="28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Line 35">
              <a:extLst>
                <a:ext uri="{FF2B5EF4-FFF2-40B4-BE49-F238E27FC236}">
                  <a16:creationId xmlns:a16="http://schemas.microsoft.com/office/drawing/2014/main" id="{1F9871BF-338D-104B-9A36-43D3F758E65C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6912" y="8208"/>
              <a:ext cx="432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Line 36">
              <a:extLst>
                <a:ext uri="{FF2B5EF4-FFF2-40B4-BE49-F238E27FC236}">
                  <a16:creationId xmlns:a16="http://schemas.microsoft.com/office/drawing/2014/main" id="{457FEB82-D4F2-E74C-AA8F-906AA9F11FC6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7920" y="8064"/>
              <a:ext cx="432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799667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38CE-CA91-D742-AC02-A67E4AF0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Exemplu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5FF87-33CD-6B49-AAF0-044D6175F8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DC094-0074-7245-97F9-D3286DB048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o-RO" dirty="0"/>
              <a:t>Circuite</a:t>
            </a:r>
          </a:p>
          <a:p>
            <a:pPr lvl="1"/>
            <a:r>
              <a:rPr lang="en-US" dirty="0"/>
              <a:t>2.3.4.6.2</a:t>
            </a:r>
            <a:r>
              <a:rPr lang="ro-RO" dirty="0"/>
              <a:t> (circuit 1)</a:t>
            </a:r>
          </a:p>
          <a:p>
            <a:pPr lvl="1"/>
            <a:r>
              <a:rPr lang="en-US" dirty="0"/>
              <a:t>2.3.5.6.2</a:t>
            </a:r>
            <a:r>
              <a:rPr lang="ro-RO" dirty="0"/>
              <a:t> (circuit 2)</a:t>
            </a:r>
          </a:p>
          <a:p>
            <a:r>
              <a:rPr lang="ro-RO" dirty="0"/>
              <a:t>Cazuri de test</a:t>
            </a:r>
          </a:p>
          <a:p>
            <a:pPr lvl="1"/>
            <a:r>
              <a:rPr lang="en-US" dirty="0"/>
              <a:t>1.2.7 (</a:t>
            </a:r>
            <a:r>
              <a:rPr lang="en-US" dirty="0" err="1"/>
              <a:t>nici</a:t>
            </a:r>
            <a:r>
              <a:rPr lang="en-US" dirty="0"/>
              <a:t> un circuit)</a:t>
            </a:r>
            <a:endParaRPr lang="ro-RO" dirty="0"/>
          </a:p>
          <a:p>
            <a:pPr lvl="1"/>
            <a:r>
              <a:rPr lang="en-US" dirty="0"/>
              <a:t>1.2.3.4.6.2.7 (circuit 1)</a:t>
            </a:r>
            <a:endParaRPr lang="ro-RO" dirty="0"/>
          </a:p>
          <a:p>
            <a:pPr lvl="1"/>
            <a:r>
              <a:rPr lang="en-US" dirty="0"/>
              <a:t>1.2.3.5.6.2.7 (circuit 2)</a:t>
            </a:r>
            <a:endParaRPr lang="ro-RO" dirty="0"/>
          </a:p>
          <a:p>
            <a:pPr lvl="1"/>
            <a:endParaRPr lang="ro-RO" dirty="0"/>
          </a:p>
          <a:p>
            <a:endParaRPr lang="ro-RO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A2D845-47C8-674B-8642-8A7468B0E84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31720" y="2263934"/>
            <a:ext cx="2194560" cy="3474720"/>
            <a:chOff x="6048" y="4752"/>
            <a:chExt cx="3456" cy="547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5298686-BDE9-D447-9D32-02EC417EB9A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202" y="576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E68D9D6-42F1-EE45-BFEA-B35F1EEDE40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241" y="8352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EC3E5A2-894A-7F4C-8667-DB28F72EAAE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262" y="950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7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" name="Line 23">
              <a:extLst>
                <a:ext uri="{FF2B5EF4-FFF2-40B4-BE49-F238E27FC236}">
                  <a16:creationId xmlns:a16="http://schemas.microsoft.com/office/drawing/2014/main" id="{C373BC97-31AF-044F-BA93-49331B8EE96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7922" y="6048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Arc 24">
              <a:extLst>
                <a:ext uri="{FF2B5EF4-FFF2-40B4-BE49-F238E27FC236}">
                  <a16:creationId xmlns:a16="http://schemas.microsoft.com/office/drawing/2014/main" id="{8CDC2256-F090-3541-8BA6-0D79A168887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920" y="6048"/>
              <a:ext cx="1584" cy="25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47"/>
                <a:gd name="T2" fmla="*/ 1509 w 21600"/>
                <a:gd name="T3" fmla="*/ 43147 h 43147"/>
                <a:gd name="T4" fmla="*/ 0 w 21600"/>
                <a:gd name="T5" fmla="*/ 21600 h 43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47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43"/>
                    <a:pt x="12825" y="42354"/>
                    <a:pt x="1509" y="43147"/>
                  </a:cubicBezTo>
                </a:path>
                <a:path w="21600" h="43147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43"/>
                    <a:pt x="12825" y="42354"/>
                    <a:pt x="1509" y="4314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Arc 25">
              <a:extLst>
                <a:ext uri="{FF2B5EF4-FFF2-40B4-BE49-F238E27FC236}">
                  <a16:creationId xmlns:a16="http://schemas.microsoft.com/office/drawing/2014/main" id="{CBE55AFF-A9EB-9C47-8A21-49824328AC5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 flipH="1">
              <a:off x="6048" y="6048"/>
              <a:ext cx="1189" cy="3888"/>
            </a:xfrm>
            <a:custGeom>
              <a:avLst/>
              <a:gdLst>
                <a:gd name="G0" fmla="+- 2605 0 0"/>
                <a:gd name="G1" fmla="+- 21600 0 0"/>
                <a:gd name="G2" fmla="+- 21600 0 0"/>
                <a:gd name="T0" fmla="*/ 2605 w 24205"/>
                <a:gd name="T1" fmla="*/ 0 h 43200"/>
                <a:gd name="T2" fmla="*/ 0 w 24205"/>
                <a:gd name="T3" fmla="*/ 43042 h 43200"/>
                <a:gd name="T4" fmla="*/ 2605 w 2420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205" h="43200" fill="none" extrusionOk="0">
                  <a:moveTo>
                    <a:pt x="2605" y="0"/>
                  </a:moveTo>
                  <a:cubicBezTo>
                    <a:pt x="14534" y="0"/>
                    <a:pt x="24205" y="9670"/>
                    <a:pt x="24205" y="21600"/>
                  </a:cubicBezTo>
                  <a:cubicBezTo>
                    <a:pt x="24205" y="33529"/>
                    <a:pt x="14534" y="43200"/>
                    <a:pt x="2605" y="43200"/>
                  </a:cubicBezTo>
                  <a:cubicBezTo>
                    <a:pt x="1734" y="43200"/>
                    <a:pt x="864" y="43147"/>
                    <a:pt x="-1" y="43042"/>
                  </a:cubicBezTo>
                </a:path>
                <a:path w="24205" h="43200" stroke="0" extrusionOk="0">
                  <a:moveTo>
                    <a:pt x="2605" y="0"/>
                  </a:moveTo>
                  <a:cubicBezTo>
                    <a:pt x="14534" y="0"/>
                    <a:pt x="24205" y="9670"/>
                    <a:pt x="24205" y="21600"/>
                  </a:cubicBezTo>
                  <a:cubicBezTo>
                    <a:pt x="24205" y="33529"/>
                    <a:pt x="14534" y="43200"/>
                    <a:pt x="2605" y="43200"/>
                  </a:cubicBezTo>
                  <a:cubicBezTo>
                    <a:pt x="1734" y="43200"/>
                    <a:pt x="864" y="43147"/>
                    <a:pt x="-1" y="43042"/>
                  </a:cubicBezTo>
                  <a:lnTo>
                    <a:pt x="2605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2" name="Line 26">
              <a:extLst>
                <a:ext uri="{FF2B5EF4-FFF2-40B4-BE49-F238E27FC236}">
                  <a16:creationId xmlns:a16="http://schemas.microsoft.com/office/drawing/2014/main" id="{D26F887E-FDE0-3A40-B280-E11B59853868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7112" y="9936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28E37B8-0D60-A247-A927-E41CDCE1FC8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140" y="4752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4" name="Line 28">
              <a:extLst>
                <a:ext uri="{FF2B5EF4-FFF2-40B4-BE49-F238E27FC236}">
                  <a16:creationId xmlns:a16="http://schemas.microsoft.com/office/drawing/2014/main" id="{8A96D5B6-D42A-DD46-A13E-23859C44950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7548" y="547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9C37E6-5E0C-524C-A933-B7698BC7D9F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245" y="687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E98D5D-A366-D146-8949-DA5B70DBDAD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336" y="7488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4A609B-2C6C-2D49-8415-433D5256DC2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208" y="7488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8" name="Line 32">
              <a:extLst>
                <a:ext uri="{FF2B5EF4-FFF2-40B4-BE49-F238E27FC236}">
                  <a16:creationId xmlns:a16="http://schemas.microsoft.com/office/drawing/2014/main" id="{E5D22F95-D5D6-ED43-861C-C8ED120CBCBE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7608" y="6480"/>
              <a:ext cx="2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33">
              <a:extLst>
                <a:ext uri="{FF2B5EF4-FFF2-40B4-BE49-F238E27FC236}">
                  <a16:creationId xmlns:a16="http://schemas.microsoft.com/office/drawing/2014/main" id="{546BE027-50BF-1B48-B4DA-9FECB2FB30A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7056" y="7488"/>
              <a:ext cx="28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34">
              <a:extLst>
                <a:ext uri="{FF2B5EF4-FFF2-40B4-BE49-F238E27FC236}">
                  <a16:creationId xmlns:a16="http://schemas.microsoft.com/office/drawing/2014/main" id="{2A1BE712-21FE-8841-80DE-91BF21EE90C3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7920" y="7488"/>
              <a:ext cx="28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Line 35">
              <a:extLst>
                <a:ext uri="{FF2B5EF4-FFF2-40B4-BE49-F238E27FC236}">
                  <a16:creationId xmlns:a16="http://schemas.microsoft.com/office/drawing/2014/main" id="{F866FFC8-FAFA-824E-877D-7F78290F903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6912" y="8208"/>
              <a:ext cx="432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Line 36">
              <a:extLst>
                <a:ext uri="{FF2B5EF4-FFF2-40B4-BE49-F238E27FC236}">
                  <a16:creationId xmlns:a16="http://schemas.microsoft.com/office/drawing/2014/main" id="{FC7E074D-E997-E64B-8AC8-D116D2F83609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7920" y="8064"/>
              <a:ext cx="432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01955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8BDD-531B-2C4A-90EC-40D40E1C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Exemplu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961BA-5B81-1749-94A7-A51A5B7556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1 …</a:t>
            </a:r>
          </a:p>
          <a:p>
            <a:pPr lvl="0"/>
            <a:r>
              <a:rPr lang="en-US" dirty="0"/>
              <a:t>2 repeat</a:t>
            </a:r>
            <a:endParaRPr lang="ro-RO" dirty="0"/>
          </a:p>
          <a:p>
            <a:pPr lvl="0"/>
            <a:r>
              <a:rPr lang="en-US" dirty="0"/>
              <a:t>3	if c2 then</a:t>
            </a:r>
            <a:endParaRPr lang="ro-RO" dirty="0"/>
          </a:p>
          <a:p>
            <a:pPr lvl="0"/>
            <a:r>
              <a:rPr lang="en-US" dirty="0"/>
              <a:t>4		…</a:t>
            </a:r>
            <a:endParaRPr lang="ro-RO" dirty="0"/>
          </a:p>
          <a:p>
            <a:pPr lvl="0"/>
            <a:r>
              <a:rPr lang="en-US" dirty="0"/>
              <a:t>	else</a:t>
            </a:r>
          </a:p>
          <a:p>
            <a:pPr lvl="0"/>
            <a:r>
              <a:rPr lang="en-US" dirty="0"/>
              <a:t>5		….</a:t>
            </a:r>
            <a:endParaRPr lang="ro-RO" dirty="0"/>
          </a:p>
          <a:p>
            <a:pPr lvl="0"/>
            <a:r>
              <a:rPr lang="en-US" dirty="0"/>
              <a:t>6 until c1</a:t>
            </a:r>
          </a:p>
          <a:p>
            <a:pPr lvl="0"/>
            <a:r>
              <a:rPr lang="en-US" dirty="0"/>
              <a:t>7</a:t>
            </a:r>
            <a:endParaRPr lang="ro-RO" dirty="0"/>
          </a:p>
          <a:p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7CB1B-772C-A943-AB14-E1348EEB2A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o-RO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CF027E-2270-0146-89FB-7693069C2ED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57160" y="2263934"/>
            <a:ext cx="2011680" cy="3474720"/>
            <a:chOff x="7440" y="1584"/>
            <a:chExt cx="3168" cy="547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6E98F39-D37C-F047-9792-91BB4195153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306" y="2592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B733E5C-A53F-3447-817F-1BBB9F14237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345" y="518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789162-3319-DB40-A147-E1F235A8FEC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366" y="6336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7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" name="Line 6">
              <a:extLst>
                <a:ext uri="{FF2B5EF4-FFF2-40B4-BE49-F238E27FC236}">
                  <a16:creationId xmlns:a16="http://schemas.microsoft.com/office/drawing/2014/main" id="{4DCF7777-0D16-CA4A-839B-9D62E4B82C98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9026" y="2880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Arc 7">
              <a:extLst>
                <a:ext uri="{FF2B5EF4-FFF2-40B4-BE49-F238E27FC236}">
                  <a16:creationId xmlns:a16="http://schemas.microsoft.com/office/drawing/2014/main" id="{E5F1FCF8-FDF8-444B-A332-EFC6819081A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024" y="2880"/>
              <a:ext cx="1584" cy="25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47"/>
                <a:gd name="T2" fmla="*/ 1509 w 21600"/>
                <a:gd name="T3" fmla="*/ 43147 h 43147"/>
                <a:gd name="T4" fmla="*/ 0 w 21600"/>
                <a:gd name="T5" fmla="*/ 21600 h 43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47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43"/>
                    <a:pt x="12825" y="42354"/>
                    <a:pt x="1509" y="43147"/>
                  </a:cubicBezTo>
                </a:path>
                <a:path w="21600" h="43147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43"/>
                    <a:pt x="12825" y="42354"/>
                    <a:pt x="1509" y="4314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C645A3A-7B57-3041-BC64-32C2883A011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244" y="158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2" name="Line 9">
              <a:extLst>
                <a:ext uri="{FF2B5EF4-FFF2-40B4-BE49-F238E27FC236}">
                  <a16:creationId xmlns:a16="http://schemas.microsoft.com/office/drawing/2014/main" id="{0AA94356-C3A3-0D47-AD8F-35694D1AFE3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652" y="230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997C645-C03E-C848-BF1D-0162EDB53FE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349" y="3702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8A08723-0173-8A4C-917A-469C6DCC6A6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440" y="432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68B7D7A-7B2D-6B4A-B232-4C7ED6E960E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312" y="432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" name="Line 13">
              <a:extLst>
                <a:ext uri="{FF2B5EF4-FFF2-40B4-BE49-F238E27FC236}">
                  <a16:creationId xmlns:a16="http://schemas.microsoft.com/office/drawing/2014/main" id="{C13B33BA-F2B3-AC44-AE49-3353DFEA6A0D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712" y="3312"/>
              <a:ext cx="2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14">
              <a:extLst>
                <a:ext uri="{FF2B5EF4-FFF2-40B4-BE49-F238E27FC236}">
                  <a16:creationId xmlns:a16="http://schemas.microsoft.com/office/drawing/2014/main" id="{E7FA15CB-B338-274F-B13B-BF565CB8860C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8160" y="4320"/>
              <a:ext cx="28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15">
              <a:extLst>
                <a:ext uri="{FF2B5EF4-FFF2-40B4-BE49-F238E27FC236}">
                  <a16:creationId xmlns:a16="http://schemas.microsoft.com/office/drawing/2014/main" id="{D6D26734-F839-554F-8E58-C23681027657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024" y="4320"/>
              <a:ext cx="28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16">
              <a:extLst>
                <a:ext uri="{FF2B5EF4-FFF2-40B4-BE49-F238E27FC236}">
                  <a16:creationId xmlns:a16="http://schemas.microsoft.com/office/drawing/2014/main" id="{73BE95C7-6E20-E44C-9480-13313FC35DA9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016" y="5040"/>
              <a:ext cx="432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17">
              <a:extLst>
                <a:ext uri="{FF2B5EF4-FFF2-40B4-BE49-F238E27FC236}">
                  <a16:creationId xmlns:a16="http://schemas.microsoft.com/office/drawing/2014/main" id="{6BAD263B-0054-8D49-BF17-0466434DD67A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9024" y="4896"/>
              <a:ext cx="432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Line 18">
              <a:extLst>
                <a:ext uri="{FF2B5EF4-FFF2-40B4-BE49-F238E27FC236}">
                  <a16:creationId xmlns:a16="http://schemas.microsoft.com/office/drawing/2014/main" id="{52B74FA4-09F4-094D-A46D-394BE451B2B3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745" y="590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74962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DFA2-F6C1-C342-AD36-1A4A6BA4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Exemplu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1789-9768-2748-BC27-E12ABC9F2C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26E11-8BD8-0741-B01B-6E72FDC0A3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o-RO" dirty="0"/>
              <a:t>Circuite</a:t>
            </a:r>
          </a:p>
          <a:p>
            <a:pPr lvl="1"/>
            <a:r>
              <a:rPr lang="en-US" dirty="0"/>
              <a:t>6.2.3.4.6</a:t>
            </a:r>
            <a:r>
              <a:rPr lang="ro-RO" dirty="0"/>
              <a:t> (circuit 1)</a:t>
            </a:r>
          </a:p>
          <a:p>
            <a:pPr lvl="1"/>
            <a:r>
              <a:rPr lang="en-US" dirty="0"/>
              <a:t>6.2.3.5.6</a:t>
            </a:r>
            <a:r>
              <a:rPr lang="ro-RO" dirty="0"/>
              <a:t> (circuit 2)</a:t>
            </a:r>
          </a:p>
          <a:p>
            <a:r>
              <a:rPr lang="ro-RO" dirty="0"/>
              <a:t>Cazuri de test</a:t>
            </a:r>
          </a:p>
          <a:p>
            <a:pPr lvl="1"/>
            <a:r>
              <a:rPr lang="en-US" dirty="0"/>
              <a:t>1.2.3.4.6.7 (</a:t>
            </a:r>
            <a:r>
              <a:rPr lang="en-US" dirty="0" err="1"/>
              <a:t>nici</a:t>
            </a:r>
            <a:r>
              <a:rPr lang="en-US" dirty="0"/>
              <a:t> un circuit)</a:t>
            </a:r>
            <a:endParaRPr lang="ro-RO" sz="1000" dirty="0"/>
          </a:p>
          <a:p>
            <a:pPr lvl="1"/>
            <a:r>
              <a:rPr lang="en-US" dirty="0"/>
              <a:t>1.2.3.5.6.7 (</a:t>
            </a:r>
            <a:r>
              <a:rPr lang="en-US" dirty="0" err="1"/>
              <a:t>nici</a:t>
            </a:r>
            <a:r>
              <a:rPr lang="en-US" dirty="0"/>
              <a:t> un circuit)</a:t>
            </a:r>
            <a:endParaRPr lang="ro-RO" sz="1000" dirty="0"/>
          </a:p>
          <a:p>
            <a:pPr lvl="1"/>
            <a:r>
              <a:rPr lang="en-US" dirty="0"/>
              <a:t>1.2.3.4.6.2.3.4.6.7 (circuit 1)</a:t>
            </a:r>
            <a:endParaRPr lang="ro-RO" sz="1000" dirty="0"/>
          </a:p>
          <a:p>
            <a:pPr lvl="1"/>
            <a:r>
              <a:rPr lang="en-US" dirty="0"/>
              <a:t>1.2.3.4.6.2.3.5.6.7 (circuit 2)</a:t>
            </a:r>
            <a:endParaRPr lang="ro-RO" sz="1000" dirty="0"/>
          </a:p>
          <a:p>
            <a:pPr lvl="1"/>
            <a:r>
              <a:rPr lang="en-US" dirty="0"/>
              <a:t>1.2.3.5.6.2.3.4.6.7 (circuit 1)</a:t>
            </a:r>
            <a:endParaRPr lang="ro-RO" sz="1000" dirty="0"/>
          </a:p>
          <a:p>
            <a:pPr lvl="1"/>
            <a:r>
              <a:rPr lang="en-US" dirty="0"/>
              <a:t>1.2.3.5.6.2.3.5.6.7 (circuit 2)</a:t>
            </a:r>
            <a:endParaRPr lang="ro-RO" sz="1000" dirty="0"/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F9CD75-0B6E-8846-95F7-93F23C4109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23160" y="2263934"/>
            <a:ext cx="2011680" cy="3474720"/>
            <a:chOff x="7440" y="1584"/>
            <a:chExt cx="3168" cy="547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C18C7E-2023-C140-9AEB-258CE26CE2C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306" y="2592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1C1CE48-2F5D-9B4A-B29C-AF54A4B98B6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345" y="518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2ED70B0-088E-5543-B6C0-13DC8069C7D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366" y="6336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7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" name="Line 6">
              <a:extLst>
                <a:ext uri="{FF2B5EF4-FFF2-40B4-BE49-F238E27FC236}">
                  <a16:creationId xmlns:a16="http://schemas.microsoft.com/office/drawing/2014/main" id="{0C17E609-474D-0C48-A153-E90A3928C4A7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9026" y="2880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Arc 7">
              <a:extLst>
                <a:ext uri="{FF2B5EF4-FFF2-40B4-BE49-F238E27FC236}">
                  <a16:creationId xmlns:a16="http://schemas.microsoft.com/office/drawing/2014/main" id="{D8356F30-8F68-4747-8FE0-B6DD440FB49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024" y="2880"/>
              <a:ext cx="1584" cy="25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47"/>
                <a:gd name="T2" fmla="*/ 1509 w 21600"/>
                <a:gd name="T3" fmla="*/ 43147 h 43147"/>
                <a:gd name="T4" fmla="*/ 0 w 21600"/>
                <a:gd name="T5" fmla="*/ 21600 h 43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47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43"/>
                    <a:pt x="12825" y="42354"/>
                    <a:pt x="1509" y="43147"/>
                  </a:cubicBezTo>
                </a:path>
                <a:path w="21600" h="43147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43"/>
                    <a:pt x="12825" y="42354"/>
                    <a:pt x="1509" y="4314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CF7DD26-8396-5942-9404-3072A5B08FE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244" y="158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2" name="Line 9">
              <a:extLst>
                <a:ext uri="{FF2B5EF4-FFF2-40B4-BE49-F238E27FC236}">
                  <a16:creationId xmlns:a16="http://schemas.microsoft.com/office/drawing/2014/main" id="{554D022B-75C7-2249-9E53-1677E3620F5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652" y="230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30189C-0082-FA4D-A456-C3BE962A650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349" y="3702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D9AB8B4-0306-2748-ADF3-A0BAB006239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440" y="432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CC60345-0ED2-FC47-AC40-D72F935A506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312" y="432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  <a:endParaRPr lang="ro-RO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" name="Line 13">
              <a:extLst>
                <a:ext uri="{FF2B5EF4-FFF2-40B4-BE49-F238E27FC236}">
                  <a16:creationId xmlns:a16="http://schemas.microsoft.com/office/drawing/2014/main" id="{5AB2E83A-2540-424A-94E9-D46AA49667A8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712" y="3312"/>
              <a:ext cx="2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14">
              <a:extLst>
                <a:ext uri="{FF2B5EF4-FFF2-40B4-BE49-F238E27FC236}">
                  <a16:creationId xmlns:a16="http://schemas.microsoft.com/office/drawing/2014/main" id="{8CA6A06E-0EDF-904B-8C44-6BE018C478C3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8160" y="4320"/>
              <a:ext cx="28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15">
              <a:extLst>
                <a:ext uri="{FF2B5EF4-FFF2-40B4-BE49-F238E27FC236}">
                  <a16:creationId xmlns:a16="http://schemas.microsoft.com/office/drawing/2014/main" id="{B8F5A4AE-FB64-6443-A315-287C7EA7D788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024" y="4320"/>
              <a:ext cx="28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16">
              <a:extLst>
                <a:ext uri="{FF2B5EF4-FFF2-40B4-BE49-F238E27FC236}">
                  <a16:creationId xmlns:a16="http://schemas.microsoft.com/office/drawing/2014/main" id="{0D3083EF-BD39-354B-A667-7F9FE9D57E23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016" y="5040"/>
              <a:ext cx="432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17">
              <a:extLst>
                <a:ext uri="{FF2B5EF4-FFF2-40B4-BE49-F238E27FC236}">
                  <a16:creationId xmlns:a16="http://schemas.microsoft.com/office/drawing/2014/main" id="{90FEBCD3-67A9-B143-9420-9274604EE67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9024" y="4896"/>
              <a:ext cx="432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Line 18">
              <a:extLst>
                <a:ext uri="{FF2B5EF4-FFF2-40B4-BE49-F238E27FC236}">
                  <a16:creationId xmlns:a16="http://schemas.microsoft.com/office/drawing/2014/main" id="{FF7DC8A0-F06D-2D41-8FD3-2B1CE52F8F00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745" y="590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83505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C568-B0EF-8E45-BC34-C22242D0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dirty="0" err="1"/>
              <a:t>Testare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cale</a:t>
            </a:r>
            <a:r>
              <a:rPr lang="en-US" dirty="0"/>
              <a:t>: </a:t>
            </a:r>
            <a:r>
              <a:rPr lang="en-US" dirty="0" err="1"/>
              <a:t>Tema</a:t>
            </a:r>
            <a:br>
              <a:rPr lang="ro-RO" b="1" dirty="0"/>
            </a:b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44D59-4549-9642-A561-5004ED71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/>
              <a:t>Aplicati</a:t>
            </a:r>
            <a:r>
              <a:rPr lang="ro-RO" dirty="0"/>
              <a:t> tehnica pe programul folosit </a:t>
            </a:r>
            <a:r>
              <a:rPr lang="ro-RO"/>
              <a:t>ca exemplu.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3653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4AAC-529B-C242-A02B-B3B1C469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Exemplu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F2FC3-B38B-D542-9F38-83B2FBB605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GB" dirty="0"/>
              <a:t>public class Test {</a:t>
            </a:r>
            <a:endParaRPr lang="ro-RO" dirty="0"/>
          </a:p>
          <a:p>
            <a:r>
              <a:rPr lang="en-GB" dirty="0"/>
              <a:t>    public static void main(String[] </a:t>
            </a:r>
            <a:r>
              <a:rPr lang="en-GB" dirty="0" err="1"/>
              <a:t>arg</a:t>
            </a:r>
            <a:r>
              <a:rPr lang="en-GB" dirty="0"/>
              <a:t>) {</a:t>
            </a:r>
            <a:endParaRPr lang="ro-RO" dirty="0"/>
          </a:p>
          <a:p>
            <a:r>
              <a:rPr lang="en-GB" dirty="0"/>
              <a:t> </a:t>
            </a:r>
            <a:endParaRPr lang="ro-RO" dirty="0"/>
          </a:p>
          <a:p>
            <a:r>
              <a:rPr lang="en-GB" dirty="0"/>
              <a:t>        	</a:t>
            </a:r>
            <a:r>
              <a:rPr lang="en-GB" dirty="0" err="1"/>
              <a:t>KeyboardInput</a:t>
            </a:r>
            <a:r>
              <a:rPr lang="en-GB" dirty="0"/>
              <a:t> in = new </a:t>
            </a:r>
            <a:r>
              <a:rPr lang="en-GB" dirty="0" err="1"/>
              <a:t>KeyboardInput</a:t>
            </a:r>
            <a:r>
              <a:rPr lang="en-GB" dirty="0"/>
              <a:t>();</a:t>
            </a:r>
            <a:endParaRPr lang="ro-RO" dirty="0"/>
          </a:p>
          <a:p>
            <a:r>
              <a:rPr lang="en-GB" dirty="0"/>
              <a:t>	char </a:t>
            </a:r>
            <a:r>
              <a:rPr lang="en-GB" dirty="0" err="1"/>
              <a:t>response,c</a:t>
            </a:r>
            <a:r>
              <a:rPr lang="en-GB" dirty="0"/>
              <a:t>, </a:t>
            </a:r>
            <a:r>
              <a:rPr lang="en-GB" dirty="0" err="1"/>
              <a:t>nl</a:t>
            </a:r>
            <a:r>
              <a:rPr lang="en-GB" dirty="0"/>
              <a:t>;</a:t>
            </a:r>
            <a:endParaRPr lang="ro-RO" dirty="0"/>
          </a:p>
          <a:p>
            <a:r>
              <a:rPr lang="en-GB" dirty="0"/>
              <a:t>	</a:t>
            </a:r>
            <a:r>
              <a:rPr lang="en-GB" dirty="0" err="1"/>
              <a:t>boolean</a:t>
            </a:r>
            <a:r>
              <a:rPr lang="en-GB" dirty="0"/>
              <a:t> found;</a:t>
            </a:r>
            <a:endParaRPr lang="ro-RO" dirty="0"/>
          </a:p>
          <a:p>
            <a:r>
              <a:rPr lang="en-GB" dirty="0"/>
              <a:t>	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n,i</a:t>
            </a:r>
            <a:r>
              <a:rPr lang="en-GB" dirty="0"/>
              <a:t>;</a:t>
            </a:r>
            <a:endParaRPr lang="ro-RO" dirty="0"/>
          </a:p>
          <a:p>
            <a:r>
              <a:rPr lang="en-GB" dirty="0"/>
              <a:t>	char[]a=new char[20];</a:t>
            </a:r>
            <a:endParaRPr lang="ro-RO" dirty="0"/>
          </a:p>
          <a:p>
            <a:r>
              <a:rPr lang="en-GB" dirty="0"/>
              <a:t>1        	do {</a:t>
            </a:r>
            <a:endParaRPr lang="ro-RO" dirty="0"/>
          </a:p>
          <a:p>
            <a:r>
              <a:rPr lang="en-GB" dirty="0"/>
              <a:t>2          	          </a:t>
            </a:r>
            <a:r>
              <a:rPr lang="en-GB" dirty="0" err="1"/>
              <a:t>System.out.println</a:t>
            </a:r>
            <a:r>
              <a:rPr lang="en-GB" dirty="0"/>
              <a:t>("Input an integer between 1 and 20: ");</a:t>
            </a:r>
            <a:endParaRPr lang="ro-RO" dirty="0"/>
          </a:p>
          <a:p>
            <a:r>
              <a:rPr lang="en-GB" dirty="0"/>
              <a:t>3	          n = </a:t>
            </a:r>
            <a:r>
              <a:rPr lang="en-GB" dirty="0" err="1"/>
              <a:t>in.readInteger</a:t>
            </a:r>
            <a:r>
              <a:rPr lang="en-GB" dirty="0"/>
              <a:t>();</a:t>
            </a:r>
            <a:endParaRPr lang="ro-RO" dirty="0"/>
          </a:p>
          <a:p>
            <a:r>
              <a:rPr lang="en-GB" dirty="0"/>
              <a:t>4	} while (n&lt;1||n&gt;20);</a:t>
            </a:r>
            <a:endParaRPr lang="ro-RO" dirty="0"/>
          </a:p>
          <a:p>
            <a:r>
              <a:rPr lang="en-GB" dirty="0"/>
              <a:t>5        	</a:t>
            </a:r>
            <a:r>
              <a:rPr lang="en-GB" dirty="0" err="1"/>
              <a:t>System.out.println</a:t>
            </a:r>
            <a:r>
              <a:rPr lang="en-GB" dirty="0"/>
              <a:t>("input "+n+" character(s)");</a:t>
            </a:r>
            <a:endParaRPr lang="ro-RO" dirty="0"/>
          </a:p>
          <a:p>
            <a:r>
              <a:rPr lang="en-GB" dirty="0"/>
              <a:t>6	for (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&lt;n; </a:t>
            </a:r>
            <a:r>
              <a:rPr lang="en-GB" dirty="0" err="1"/>
              <a:t>i</a:t>
            </a:r>
            <a:r>
              <a:rPr lang="en-GB" dirty="0"/>
              <a:t>++)</a:t>
            </a:r>
            <a:endParaRPr lang="ro-RO" dirty="0"/>
          </a:p>
          <a:p>
            <a:r>
              <a:rPr lang="en-GB" dirty="0"/>
              <a:t>7	          a[</a:t>
            </a:r>
            <a:r>
              <a:rPr lang="en-GB" dirty="0" err="1"/>
              <a:t>i</a:t>
            </a:r>
            <a:r>
              <a:rPr lang="en-GB" dirty="0"/>
              <a:t>] = </a:t>
            </a:r>
            <a:r>
              <a:rPr lang="en-GB" dirty="0" err="1"/>
              <a:t>in.readCharacter</a:t>
            </a:r>
            <a:r>
              <a:rPr lang="en-GB" dirty="0"/>
              <a:t>();</a:t>
            </a:r>
            <a:endParaRPr lang="ro-RO" dirty="0"/>
          </a:p>
          <a:p>
            <a:r>
              <a:rPr lang="en-GB" dirty="0"/>
              <a:t>8          	</a:t>
            </a:r>
            <a:r>
              <a:rPr lang="en-GB" dirty="0" err="1"/>
              <a:t>nl</a:t>
            </a:r>
            <a:r>
              <a:rPr lang="en-GB" dirty="0"/>
              <a:t> = </a:t>
            </a:r>
            <a:r>
              <a:rPr lang="en-GB" dirty="0" err="1"/>
              <a:t>in.readCharacter</a:t>
            </a:r>
            <a:r>
              <a:rPr lang="en-GB" dirty="0"/>
              <a:t>();</a:t>
            </a:r>
            <a:endParaRPr lang="ro-RO" dirty="0"/>
          </a:p>
          <a:p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F70ED-916A-9A41-A910-166D43D952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GB" dirty="0"/>
              <a:t>9        	do {</a:t>
            </a:r>
            <a:endParaRPr lang="ro-RO" dirty="0"/>
          </a:p>
          <a:p>
            <a:r>
              <a:rPr lang="en-GB" dirty="0"/>
              <a:t>10        	          </a:t>
            </a:r>
            <a:r>
              <a:rPr lang="en-GB" dirty="0" err="1"/>
              <a:t>System.out.println</a:t>
            </a:r>
            <a:r>
              <a:rPr lang="en-GB" dirty="0"/>
              <a:t>("Input character to search for: ");</a:t>
            </a:r>
            <a:endParaRPr lang="ro-RO" dirty="0"/>
          </a:p>
          <a:p>
            <a:r>
              <a:rPr lang="en-GB" dirty="0"/>
              <a:t>11        	          c = </a:t>
            </a:r>
            <a:r>
              <a:rPr lang="en-GB" dirty="0" err="1"/>
              <a:t>in.readCharacter</a:t>
            </a:r>
            <a:r>
              <a:rPr lang="en-GB" dirty="0"/>
              <a:t>();</a:t>
            </a:r>
            <a:endParaRPr lang="ro-RO" dirty="0"/>
          </a:p>
          <a:p>
            <a:r>
              <a:rPr lang="en-GB" dirty="0"/>
              <a:t>12         	          </a:t>
            </a:r>
            <a:r>
              <a:rPr lang="en-GB" dirty="0" err="1"/>
              <a:t>nl</a:t>
            </a:r>
            <a:r>
              <a:rPr lang="en-GB" dirty="0"/>
              <a:t> = </a:t>
            </a:r>
            <a:r>
              <a:rPr lang="en-GB" dirty="0" err="1"/>
              <a:t>in.readCharacter</a:t>
            </a:r>
            <a:r>
              <a:rPr lang="en-GB" dirty="0"/>
              <a:t>();</a:t>
            </a:r>
            <a:endParaRPr lang="ro-RO" dirty="0"/>
          </a:p>
          <a:p>
            <a:r>
              <a:rPr lang="en-GB" dirty="0"/>
              <a:t>13        	          found=false;</a:t>
            </a:r>
            <a:endParaRPr lang="ro-RO" dirty="0"/>
          </a:p>
          <a:p>
            <a:r>
              <a:rPr lang="en-GB" dirty="0"/>
              <a:t>14            	          for(</a:t>
            </a:r>
            <a:r>
              <a:rPr lang="en-GB" dirty="0" err="1"/>
              <a:t>i</a:t>
            </a:r>
            <a:r>
              <a:rPr lang="en-GB" dirty="0"/>
              <a:t>=0; !found &amp;&amp; </a:t>
            </a:r>
            <a:r>
              <a:rPr lang="en-GB" dirty="0" err="1"/>
              <a:t>i</a:t>
            </a:r>
            <a:r>
              <a:rPr lang="en-GB" dirty="0"/>
              <a:t>&lt;n; </a:t>
            </a:r>
            <a:r>
              <a:rPr lang="en-GB" dirty="0" err="1"/>
              <a:t>i</a:t>
            </a:r>
            <a:r>
              <a:rPr lang="en-GB" dirty="0"/>
              <a:t>++)</a:t>
            </a:r>
            <a:endParaRPr lang="ro-RO" dirty="0"/>
          </a:p>
          <a:p>
            <a:r>
              <a:rPr lang="en-GB" dirty="0"/>
              <a:t>15	                    if(a[</a:t>
            </a:r>
            <a:r>
              <a:rPr lang="en-GB" dirty="0" err="1"/>
              <a:t>i</a:t>
            </a:r>
            <a:r>
              <a:rPr lang="en-GB" dirty="0"/>
              <a:t>]==c)</a:t>
            </a:r>
            <a:endParaRPr lang="ro-RO" dirty="0"/>
          </a:p>
          <a:p>
            <a:r>
              <a:rPr lang="en-GB" dirty="0"/>
              <a:t>16                                                     found=true;</a:t>
            </a:r>
            <a:endParaRPr lang="ro-RO" dirty="0"/>
          </a:p>
          <a:p>
            <a:r>
              <a:rPr lang="en-GB" dirty="0"/>
              <a:t>17            	           if(found)</a:t>
            </a:r>
            <a:endParaRPr lang="ro-RO" dirty="0"/>
          </a:p>
          <a:p>
            <a:r>
              <a:rPr lang="en-GB" dirty="0"/>
              <a:t>18                	                     </a:t>
            </a:r>
            <a:r>
              <a:rPr lang="en-GB" dirty="0" err="1"/>
              <a:t>System.out.println</a:t>
            </a:r>
            <a:r>
              <a:rPr lang="en-GB" dirty="0"/>
              <a:t>("character "+c+" appears at position "+</a:t>
            </a:r>
            <a:r>
              <a:rPr lang="en-GB" dirty="0" err="1"/>
              <a:t>i</a:t>
            </a:r>
            <a:r>
              <a:rPr lang="en-GB" dirty="0"/>
              <a:t>);</a:t>
            </a:r>
            <a:endParaRPr lang="ro-RO" dirty="0"/>
          </a:p>
          <a:p>
            <a:r>
              <a:rPr lang="en-GB" dirty="0"/>
              <a:t>19            	            else</a:t>
            </a:r>
            <a:endParaRPr lang="ro-RO" dirty="0"/>
          </a:p>
          <a:p>
            <a:r>
              <a:rPr lang="en-GB" dirty="0"/>
              <a:t>20	                     </a:t>
            </a:r>
            <a:r>
              <a:rPr lang="en-GB" dirty="0" err="1"/>
              <a:t>System.out.println</a:t>
            </a:r>
            <a:r>
              <a:rPr lang="en-GB" dirty="0"/>
              <a:t>("character "+c+" does not appear in string");</a:t>
            </a:r>
            <a:endParaRPr lang="ro-RO" dirty="0"/>
          </a:p>
          <a:p>
            <a:r>
              <a:rPr lang="en-GB" dirty="0"/>
              <a:t>21       	            </a:t>
            </a:r>
            <a:r>
              <a:rPr lang="en-GB" dirty="0" err="1"/>
              <a:t>System.out.println</a:t>
            </a:r>
            <a:r>
              <a:rPr lang="en-GB" dirty="0"/>
              <a:t>("Search for another character?[y/n]: ");</a:t>
            </a:r>
            <a:endParaRPr lang="ro-RO" dirty="0"/>
          </a:p>
          <a:p>
            <a:r>
              <a:rPr lang="en-GB" dirty="0"/>
              <a:t>22     	             response=</a:t>
            </a:r>
            <a:r>
              <a:rPr lang="en-GB" dirty="0" err="1"/>
              <a:t>in.readCharacter</a:t>
            </a:r>
            <a:r>
              <a:rPr lang="en-GB" dirty="0"/>
              <a:t>();</a:t>
            </a:r>
            <a:endParaRPr lang="ro-RO" dirty="0"/>
          </a:p>
          <a:p>
            <a:r>
              <a:rPr lang="en-GB" dirty="0"/>
              <a:t>23            	              </a:t>
            </a:r>
            <a:r>
              <a:rPr lang="en-GB" dirty="0" err="1"/>
              <a:t>nl</a:t>
            </a:r>
            <a:r>
              <a:rPr lang="en-GB" dirty="0"/>
              <a:t> = </a:t>
            </a:r>
            <a:r>
              <a:rPr lang="en-GB" dirty="0" err="1"/>
              <a:t>in.readCharacter</a:t>
            </a:r>
            <a:r>
              <a:rPr lang="en-GB" dirty="0"/>
              <a:t>();</a:t>
            </a:r>
            <a:endParaRPr lang="ro-RO" dirty="0"/>
          </a:p>
          <a:p>
            <a:r>
              <a:rPr lang="en-GB" dirty="0"/>
              <a:t>24	} while ((response=='y') ||(response=='Y'));</a:t>
            </a:r>
            <a:endParaRPr lang="ro-RO" dirty="0"/>
          </a:p>
          <a:p>
            <a:r>
              <a:rPr lang="en-GB" dirty="0"/>
              <a:t>25   }</a:t>
            </a:r>
            <a:endParaRPr lang="ro-RO" dirty="0"/>
          </a:p>
          <a:p>
            <a:r>
              <a:rPr lang="en-GB" dirty="0"/>
              <a:t>}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7829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1511918A-249C-4C42-89C1-8BC38EA82BB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42317" y="0"/>
            <a:ext cx="2506698" cy="7450464"/>
            <a:chOff x="2304" y="144"/>
            <a:chExt cx="5184" cy="15408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E2F7620-FA8A-3949-A794-A5F0A1AFA30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472" y="14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C43C66A-006C-DA46-AB91-1994766FEF6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511" y="1296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66DA74E-5A81-194D-ADF6-7A2659F0633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616" y="5472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8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E32C44E-4C50-5045-8720-079802E312B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532" y="3312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50C74E2-9F65-F341-A8EB-B1A5DE036DA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577" y="446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7</a:t>
              </a:r>
              <a:endParaRPr lang="ro-RO" sz="4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16C7679-6140-B945-B122-1E8EB12D4AA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637" y="662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9 13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E9E3312-EE06-8D4F-AE46-D1710A4DBD6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691" y="7776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14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F07472D-5BB6-194E-91F3-CD255A276C6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685" y="8928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15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DCBD3C3-9979-3549-AE18-8442A8748C4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480" y="9732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16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3B9D364-1F65-7747-859B-F49721D6251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616" y="10656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17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E8C4221-74EA-B641-B347-899026BD447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752" y="1166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18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364A0F8-A6D5-9B48-A6EF-8DC20A6BCA2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768" y="1166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19 20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AD2329B-0662-C44A-A19D-B46A4C888B2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760" y="12528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21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23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B574B52-9BA3-284A-ABB0-0DCFA343F11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760" y="1368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24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DDF1D9F-ECE5-FB49-AF3E-FA2E81708DA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829" y="14832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25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09" name="Line 52">
              <a:extLst>
                <a:ext uri="{FF2B5EF4-FFF2-40B4-BE49-F238E27FC236}">
                  <a16:creationId xmlns:a16="http://schemas.microsoft.com/office/drawing/2014/main" id="{DA7E4FE2-797F-D44E-B706-5AEAEF76C40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859" y="86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Line 53">
              <a:extLst>
                <a:ext uri="{FF2B5EF4-FFF2-40B4-BE49-F238E27FC236}">
                  <a16:creationId xmlns:a16="http://schemas.microsoft.com/office/drawing/2014/main" id="{C4E3988D-E77F-0C48-A0B2-8317FADE9B2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904" y="288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1" name="Arc 55">
              <a:extLst>
                <a:ext uri="{FF2B5EF4-FFF2-40B4-BE49-F238E27FC236}">
                  <a16:creationId xmlns:a16="http://schemas.microsoft.com/office/drawing/2014/main" id="{CAFFAFF9-9230-9149-A3A8-FE5346EA1FD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192" y="432"/>
              <a:ext cx="596" cy="1152"/>
            </a:xfrm>
            <a:custGeom>
              <a:avLst/>
              <a:gdLst>
                <a:gd name="G0" fmla="+- 751 0 0"/>
                <a:gd name="G1" fmla="+- 21600 0 0"/>
                <a:gd name="G2" fmla="+- 21600 0 0"/>
                <a:gd name="T0" fmla="*/ 751 w 22351"/>
                <a:gd name="T1" fmla="*/ 0 h 43200"/>
                <a:gd name="T2" fmla="*/ 0 w 22351"/>
                <a:gd name="T3" fmla="*/ 43187 h 43200"/>
                <a:gd name="T4" fmla="*/ 751 w 2235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51" h="43200" fill="none" extrusionOk="0">
                  <a:moveTo>
                    <a:pt x="751" y="0"/>
                  </a:moveTo>
                  <a:cubicBezTo>
                    <a:pt x="12680" y="0"/>
                    <a:pt x="22351" y="9670"/>
                    <a:pt x="22351" y="21600"/>
                  </a:cubicBezTo>
                  <a:cubicBezTo>
                    <a:pt x="22351" y="33529"/>
                    <a:pt x="12680" y="43200"/>
                    <a:pt x="751" y="43200"/>
                  </a:cubicBezTo>
                  <a:cubicBezTo>
                    <a:pt x="500" y="43200"/>
                    <a:pt x="250" y="43195"/>
                    <a:pt x="0" y="43186"/>
                  </a:cubicBezTo>
                </a:path>
                <a:path w="22351" h="43200" stroke="0" extrusionOk="0">
                  <a:moveTo>
                    <a:pt x="751" y="0"/>
                  </a:moveTo>
                  <a:cubicBezTo>
                    <a:pt x="12680" y="0"/>
                    <a:pt x="22351" y="9670"/>
                    <a:pt x="22351" y="21600"/>
                  </a:cubicBezTo>
                  <a:cubicBezTo>
                    <a:pt x="22351" y="33529"/>
                    <a:pt x="12680" y="43200"/>
                    <a:pt x="751" y="43200"/>
                  </a:cubicBezTo>
                  <a:cubicBezTo>
                    <a:pt x="500" y="43200"/>
                    <a:pt x="250" y="43195"/>
                    <a:pt x="0" y="43186"/>
                  </a:cubicBezTo>
                  <a:lnTo>
                    <a:pt x="751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450"/>
            </a:p>
          </p:txBody>
        </p:sp>
        <p:cxnSp>
          <p:nvCxnSpPr>
            <p:cNvPr id="112" name="Line 56">
              <a:extLst>
                <a:ext uri="{FF2B5EF4-FFF2-40B4-BE49-F238E27FC236}">
                  <a16:creationId xmlns:a16="http://schemas.microsoft.com/office/drawing/2014/main" id="{70DC2C71-E7E1-4846-B78A-CA8D5ABC097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6192" y="432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" name="Line 57">
              <a:extLst>
                <a:ext uri="{FF2B5EF4-FFF2-40B4-BE49-F238E27FC236}">
                  <a16:creationId xmlns:a16="http://schemas.microsoft.com/office/drawing/2014/main" id="{49EE2EC4-190D-0543-AB42-BE9C6E080CB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943" y="403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" name="Arc 60">
              <a:extLst>
                <a:ext uri="{FF2B5EF4-FFF2-40B4-BE49-F238E27FC236}">
                  <a16:creationId xmlns:a16="http://schemas.microsoft.com/office/drawing/2014/main" id="{0DD91AEF-1A6C-3640-AC14-5442F957B7D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336" y="3600"/>
              <a:ext cx="576" cy="1152"/>
            </a:xfrm>
            <a:custGeom>
              <a:avLst/>
              <a:gdLst>
                <a:gd name="G0" fmla="+- 751 0 0"/>
                <a:gd name="G1" fmla="+- 21600 0 0"/>
                <a:gd name="G2" fmla="+- 21600 0 0"/>
                <a:gd name="T0" fmla="*/ 751 w 22351"/>
                <a:gd name="T1" fmla="*/ 0 h 43200"/>
                <a:gd name="T2" fmla="*/ 0 w 22351"/>
                <a:gd name="T3" fmla="*/ 43187 h 43200"/>
                <a:gd name="T4" fmla="*/ 751 w 2235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51" h="43200" fill="none" extrusionOk="0">
                  <a:moveTo>
                    <a:pt x="751" y="0"/>
                  </a:moveTo>
                  <a:cubicBezTo>
                    <a:pt x="12680" y="0"/>
                    <a:pt x="22351" y="9670"/>
                    <a:pt x="22351" y="21600"/>
                  </a:cubicBezTo>
                  <a:cubicBezTo>
                    <a:pt x="22351" y="33529"/>
                    <a:pt x="12680" y="43200"/>
                    <a:pt x="751" y="43200"/>
                  </a:cubicBezTo>
                  <a:cubicBezTo>
                    <a:pt x="500" y="43200"/>
                    <a:pt x="250" y="43195"/>
                    <a:pt x="0" y="43186"/>
                  </a:cubicBezTo>
                </a:path>
                <a:path w="22351" h="43200" stroke="0" extrusionOk="0">
                  <a:moveTo>
                    <a:pt x="751" y="0"/>
                  </a:moveTo>
                  <a:cubicBezTo>
                    <a:pt x="12680" y="0"/>
                    <a:pt x="22351" y="9670"/>
                    <a:pt x="22351" y="21600"/>
                  </a:cubicBezTo>
                  <a:cubicBezTo>
                    <a:pt x="22351" y="33529"/>
                    <a:pt x="12680" y="43200"/>
                    <a:pt x="751" y="43200"/>
                  </a:cubicBezTo>
                  <a:cubicBezTo>
                    <a:pt x="500" y="43200"/>
                    <a:pt x="250" y="43195"/>
                    <a:pt x="0" y="43186"/>
                  </a:cubicBezTo>
                  <a:lnTo>
                    <a:pt x="751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450"/>
            </a:p>
          </p:txBody>
        </p:sp>
        <p:cxnSp>
          <p:nvCxnSpPr>
            <p:cNvPr id="115" name="Line 61">
              <a:extLst>
                <a:ext uri="{FF2B5EF4-FFF2-40B4-BE49-F238E27FC236}">
                  <a16:creationId xmlns:a16="http://schemas.microsoft.com/office/drawing/2014/main" id="{B9824A5D-01F6-0E4E-97E5-E445CE9092F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6267" y="360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" name="Arc 62">
              <a:extLst>
                <a:ext uri="{FF2B5EF4-FFF2-40B4-BE49-F238E27FC236}">
                  <a16:creationId xmlns:a16="http://schemas.microsoft.com/office/drawing/2014/main" id="{C452887F-F8C5-684D-BD68-C22B74B66E7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 flipH="1">
              <a:off x="4728" y="3600"/>
              <a:ext cx="744" cy="2160"/>
            </a:xfrm>
            <a:custGeom>
              <a:avLst/>
              <a:gdLst>
                <a:gd name="G0" fmla="+- 709 0 0"/>
                <a:gd name="G1" fmla="+- 21600 0 0"/>
                <a:gd name="G2" fmla="+- 21600 0 0"/>
                <a:gd name="T0" fmla="*/ 709 w 22309"/>
                <a:gd name="T1" fmla="*/ 0 h 43200"/>
                <a:gd name="T2" fmla="*/ 0 w 22309"/>
                <a:gd name="T3" fmla="*/ 43188 h 43200"/>
                <a:gd name="T4" fmla="*/ 709 w 2230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09" h="43200" fill="none" extrusionOk="0">
                  <a:moveTo>
                    <a:pt x="709" y="0"/>
                  </a:moveTo>
                  <a:cubicBezTo>
                    <a:pt x="12638" y="0"/>
                    <a:pt x="22309" y="9670"/>
                    <a:pt x="22309" y="21600"/>
                  </a:cubicBezTo>
                  <a:cubicBezTo>
                    <a:pt x="22309" y="33529"/>
                    <a:pt x="12638" y="43200"/>
                    <a:pt x="709" y="43200"/>
                  </a:cubicBezTo>
                  <a:cubicBezTo>
                    <a:pt x="472" y="43200"/>
                    <a:pt x="236" y="43196"/>
                    <a:pt x="-1" y="43188"/>
                  </a:cubicBezTo>
                </a:path>
                <a:path w="22309" h="43200" stroke="0" extrusionOk="0">
                  <a:moveTo>
                    <a:pt x="709" y="0"/>
                  </a:moveTo>
                  <a:cubicBezTo>
                    <a:pt x="12638" y="0"/>
                    <a:pt x="22309" y="9670"/>
                    <a:pt x="22309" y="21600"/>
                  </a:cubicBezTo>
                  <a:cubicBezTo>
                    <a:pt x="22309" y="33529"/>
                    <a:pt x="12638" y="43200"/>
                    <a:pt x="709" y="43200"/>
                  </a:cubicBezTo>
                  <a:cubicBezTo>
                    <a:pt x="472" y="43200"/>
                    <a:pt x="236" y="43196"/>
                    <a:pt x="-1" y="43188"/>
                  </a:cubicBezTo>
                  <a:lnTo>
                    <a:pt x="709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450"/>
            </a:p>
          </p:txBody>
        </p:sp>
        <p:cxnSp>
          <p:nvCxnSpPr>
            <p:cNvPr id="117" name="Line 63">
              <a:extLst>
                <a:ext uri="{FF2B5EF4-FFF2-40B4-BE49-F238E27FC236}">
                  <a16:creationId xmlns:a16="http://schemas.microsoft.com/office/drawing/2014/main" id="{A5611521-8713-C54D-8EA3-05032153D1C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472" y="5760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Line 87">
              <a:extLst>
                <a:ext uri="{FF2B5EF4-FFF2-40B4-BE49-F238E27FC236}">
                  <a16:creationId xmlns:a16="http://schemas.microsoft.com/office/drawing/2014/main" id="{7265EAE1-26DB-C840-8254-91050B357068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6018" y="619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Line 88">
              <a:extLst>
                <a:ext uri="{FF2B5EF4-FFF2-40B4-BE49-F238E27FC236}">
                  <a16:creationId xmlns:a16="http://schemas.microsoft.com/office/drawing/2014/main" id="{0AE36E62-DD31-F145-B7C2-FFEE7E8B639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6048" y="734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Line 89">
              <a:extLst>
                <a:ext uri="{FF2B5EF4-FFF2-40B4-BE49-F238E27FC236}">
                  <a16:creationId xmlns:a16="http://schemas.microsoft.com/office/drawing/2014/main" id="{2172A195-EADF-1247-822F-807E82540059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6048" y="8496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1" name="Arc 91">
              <a:extLst>
                <a:ext uri="{FF2B5EF4-FFF2-40B4-BE49-F238E27FC236}">
                  <a16:creationId xmlns:a16="http://schemas.microsoft.com/office/drawing/2014/main" id="{B9DB1626-E3C5-D94A-8EF7-BF4411F1C09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 flipH="1">
              <a:off x="5184" y="8064"/>
              <a:ext cx="432" cy="115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94"/>
                <a:gd name="T2" fmla="*/ 505 w 21600"/>
                <a:gd name="T3" fmla="*/ 43194 h 43194"/>
                <a:gd name="T4" fmla="*/ 0 w 21600"/>
                <a:gd name="T5" fmla="*/ 21600 h 43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94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32"/>
                    <a:pt x="12234" y="42919"/>
                    <a:pt x="505" y="43194"/>
                  </a:cubicBezTo>
                </a:path>
                <a:path w="21600" h="43194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32"/>
                    <a:pt x="12234" y="42919"/>
                    <a:pt x="505" y="431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450"/>
            </a:p>
          </p:txBody>
        </p:sp>
        <p:cxnSp>
          <p:nvCxnSpPr>
            <p:cNvPr id="122" name="Line 92">
              <a:extLst>
                <a:ext uri="{FF2B5EF4-FFF2-40B4-BE49-F238E27FC236}">
                  <a16:creationId xmlns:a16="http://schemas.microsoft.com/office/drawing/2014/main" id="{DC2B0E08-02E2-CE4D-989C-34EA3435AFDA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541" y="8064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Line 93">
              <a:extLst>
                <a:ext uri="{FF2B5EF4-FFF2-40B4-BE49-F238E27FC236}">
                  <a16:creationId xmlns:a16="http://schemas.microsoft.com/office/drawing/2014/main" id="{7585E3E4-9095-6844-9699-7DD4F0DFE348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6336" y="9504"/>
              <a:ext cx="28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4" name="Arc 94">
              <a:extLst>
                <a:ext uri="{FF2B5EF4-FFF2-40B4-BE49-F238E27FC236}">
                  <a16:creationId xmlns:a16="http://schemas.microsoft.com/office/drawing/2014/main" id="{D306D9EF-F820-E14E-8B78-351CCC6BF6C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904" y="8136"/>
              <a:ext cx="1584" cy="1769"/>
            </a:xfrm>
            <a:custGeom>
              <a:avLst/>
              <a:gdLst>
                <a:gd name="G0" fmla="+- 0 0 0"/>
                <a:gd name="G1" fmla="+- 20293 0 0"/>
                <a:gd name="G2" fmla="+- 21600 0 0"/>
                <a:gd name="T0" fmla="*/ 7401 w 21600"/>
                <a:gd name="T1" fmla="*/ 0 h 33664"/>
                <a:gd name="T2" fmla="*/ 16964 w 21600"/>
                <a:gd name="T3" fmla="*/ 33664 h 33664"/>
                <a:gd name="T4" fmla="*/ 0 w 21600"/>
                <a:gd name="T5" fmla="*/ 20293 h 33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3664" fill="none" extrusionOk="0">
                  <a:moveTo>
                    <a:pt x="7400" y="0"/>
                  </a:moveTo>
                  <a:cubicBezTo>
                    <a:pt x="15926" y="3109"/>
                    <a:pt x="21600" y="11217"/>
                    <a:pt x="21600" y="20293"/>
                  </a:cubicBezTo>
                  <a:cubicBezTo>
                    <a:pt x="21600" y="25144"/>
                    <a:pt x="19966" y="29854"/>
                    <a:pt x="16963" y="33663"/>
                  </a:cubicBezTo>
                </a:path>
                <a:path w="21600" h="33664" stroke="0" extrusionOk="0">
                  <a:moveTo>
                    <a:pt x="7400" y="0"/>
                  </a:moveTo>
                  <a:cubicBezTo>
                    <a:pt x="15926" y="3109"/>
                    <a:pt x="21600" y="11217"/>
                    <a:pt x="21600" y="20293"/>
                  </a:cubicBezTo>
                  <a:cubicBezTo>
                    <a:pt x="21600" y="25144"/>
                    <a:pt x="19966" y="29854"/>
                    <a:pt x="16963" y="33663"/>
                  </a:cubicBezTo>
                  <a:lnTo>
                    <a:pt x="0" y="20293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450"/>
            </a:p>
          </p:txBody>
        </p:sp>
        <p:cxnSp>
          <p:nvCxnSpPr>
            <p:cNvPr id="125" name="Line 95">
              <a:extLst>
                <a:ext uri="{FF2B5EF4-FFF2-40B4-BE49-F238E27FC236}">
                  <a16:creationId xmlns:a16="http://schemas.microsoft.com/office/drawing/2014/main" id="{CDAFDACB-9B24-7F48-B389-6ED13238AED0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6450" y="8163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6" name="Arc 96">
              <a:extLst>
                <a:ext uri="{FF2B5EF4-FFF2-40B4-BE49-F238E27FC236}">
                  <a16:creationId xmlns:a16="http://schemas.microsoft.com/office/drawing/2014/main" id="{5911EFE7-3AB5-BF41-9FA8-442D25B0317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 flipH="1">
              <a:off x="4320" y="7920"/>
              <a:ext cx="1440" cy="30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939"/>
                <a:gd name="T2" fmla="*/ 3350 w 21600"/>
                <a:gd name="T3" fmla="*/ 42939 h 42939"/>
                <a:gd name="T4" fmla="*/ 0 w 21600"/>
                <a:gd name="T5" fmla="*/ 21600 h 4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939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236"/>
                    <a:pt x="13857" y="41289"/>
                    <a:pt x="3349" y="42938"/>
                  </a:cubicBezTo>
                </a:path>
                <a:path w="21600" h="42939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236"/>
                    <a:pt x="13857" y="41289"/>
                    <a:pt x="3349" y="4293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450"/>
            </a:p>
          </p:txBody>
        </p:sp>
        <p:cxnSp>
          <p:nvCxnSpPr>
            <p:cNvPr id="127" name="Line 97">
              <a:extLst>
                <a:ext uri="{FF2B5EF4-FFF2-40B4-BE49-F238E27FC236}">
                  <a16:creationId xmlns:a16="http://schemas.microsoft.com/office/drawing/2014/main" id="{539058CE-80B9-9C47-90BB-05DEA6D0100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472" y="10944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" name="Line 98">
              <a:extLst>
                <a:ext uri="{FF2B5EF4-FFF2-40B4-BE49-F238E27FC236}">
                  <a16:creationId xmlns:a16="http://schemas.microsoft.com/office/drawing/2014/main" id="{3224F113-1EEB-1244-AC77-682B897C1E8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5328" y="11376"/>
              <a:ext cx="43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" name="Line 99">
              <a:extLst>
                <a:ext uri="{FF2B5EF4-FFF2-40B4-BE49-F238E27FC236}">
                  <a16:creationId xmlns:a16="http://schemas.microsoft.com/office/drawing/2014/main" id="{ED456D9E-92F6-F543-A66F-B456A2BEA76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6336" y="11232"/>
              <a:ext cx="57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" name="Line 100">
              <a:extLst>
                <a:ext uri="{FF2B5EF4-FFF2-40B4-BE49-F238E27FC236}">
                  <a16:creationId xmlns:a16="http://schemas.microsoft.com/office/drawing/2014/main" id="{C517A04A-8195-5F4D-9B93-C0497004BD9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472" y="12240"/>
              <a:ext cx="432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" name="Line 101">
              <a:extLst>
                <a:ext uri="{FF2B5EF4-FFF2-40B4-BE49-F238E27FC236}">
                  <a16:creationId xmlns:a16="http://schemas.microsoft.com/office/drawing/2014/main" id="{00F01568-64F8-C040-90E1-02354F0B540C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6405" y="12240"/>
              <a:ext cx="43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" name="Line 103">
              <a:extLst>
                <a:ext uri="{FF2B5EF4-FFF2-40B4-BE49-F238E27FC236}">
                  <a16:creationId xmlns:a16="http://schemas.microsoft.com/office/drawing/2014/main" id="{6B594EDC-8FAD-3C4B-AD23-3B3719317EE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6192" y="13248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" name="Line 104">
              <a:extLst>
                <a:ext uri="{FF2B5EF4-FFF2-40B4-BE49-F238E27FC236}">
                  <a16:creationId xmlns:a16="http://schemas.microsoft.com/office/drawing/2014/main" id="{DAB08067-6366-294C-8758-BDFB2E7B6A2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6192" y="14400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" name="Arc 105">
              <a:extLst>
                <a:ext uri="{FF2B5EF4-FFF2-40B4-BE49-F238E27FC236}">
                  <a16:creationId xmlns:a16="http://schemas.microsoft.com/office/drawing/2014/main" id="{F281B0DD-31C3-4547-81C0-2938700E094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 flipH="1">
              <a:off x="2304" y="6912"/>
              <a:ext cx="3472" cy="7056"/>
            </a:xfrm>
            <a:custGeom>
              <a:avLst/>
              <a:gdLst>
                <a:gd name="G0" fmla="+- 1043 0 0"/>
                <a:gd name="G1" fmla="+- 21600 0 0"/>
                <a:gd name="G2" fmla="+- 21600 0 0"/>
                <a:gd name="T0" fmla="*/ 1043 w 22643"/>
                <a:gd name="T1" fmla="*/ 0 h 43200"/>
                <a:gd name="T2" fmla="*/ 0 w 22643"/>
                <a:gd name="T3" fmla="*/ 43175 h 43200"/>
                <a:gd name="T4" fmla="*/ 1043 w 2264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43" h="43200" fill="none" extrusionOk="0">
                  <a:moveTo>
                    <a:pt x="1043" y="0"/>
                  </a:moveTo>
                  <a:cubicBezTo>
                    <a:pt x="12972" y="0"/>
                    <a:pt x="22643" y="9670"/>
                    <a:pt x="22643" y="21600"/>
                  </a:cubicBezTo>
                  <a:cubicBezTo>
                    <a:pt x="22643" y="33529"/>
                    <a:pt x="12972" y="43200"/>
                    <a:pt x="1043" y="43200"/>
                  </a:cubicBezTo>
                  <a:cubicBezTo>
                    <a:pt x="695" y="43200"/>
                    <a:pt x="347" y="43191"/>
                    <a:pt x="0" y="43174"/>
                  </a:cubicBezTo>
                </a:path>
                <a:path w="22643" h="43200" stroke="0" extrusionOk="0">
                  <a:moveTo>
                    <a:pt x="1043" y="0"/>
                  </a:moveTo>
                  <a:cubicBezTo>
                    <a:pt x="12972" y="0"/>
                    <a:pt x="22643" y="9670"/>
                    <a:pt x="22643" y="21600"/>
                  </a:cubicBezTo>
                  <a:cubicBezTo>
                    <a:pt x="22643" y="33529"/>
                    <a:pt x="12972" y="43200"/>
                    <a:pt x="1043" y="43200"/>
                  </a:cubicBezTo>
                  <a:cubicBezTo>
                    <a:pt x="695" y="43200"/>
                    <a:pt x="347" y="43191"/>
                    <a:pt x="0" y="43174"/>
                  </a:cubicBezTo>
                  <a:lnTo>
                    <a:pt x="104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450"/>
            </a:p>
          </p:txBody>
        </p:sp>
        <p:cxnSp>
          <p:nvCxnSpPr>
            <p:cNvPr id="135" name="Line 106">
              <a:extLst>
                <a:ext uri="{FF2B5EF4-FFF2-40B4-BE49-F238E27FC236}">
                  <a16:creationId xmlns:a16="http://schemas.microsoft.com/office/drawing/2014/main" id="{CD69F4BA-D7FC-3449-8469-EE6174A93B3E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472" y="6912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78AEA088-ABB2-F946-A0A5-A75008EADD3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547" y="225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  <a:endParaRPr lang="ro-RO" sz="45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37" name="Line 108">
              <a:extLst>
                <a:ext uri="{FF2B5EF4-FFF2-40B4-BE49-F238E27FC236}">
                  <a16:creationId xmlns:a16="http://schemas.microsoft.com/office/drawing/2014/main" id="{C39A4A5F-76BA-DA45-84AF-F80260A3CCE8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904" y="201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6036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544D-41E1-A84F-8EED-F04005DD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Acoperiri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5413-1753-204D-8D1F-41DF99C5F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grafului</a:t>
            </a:r>
            <a:r>
              <a:rPr lang="en-US" dirty="0"/>
              <a:t> se pot </a:t>
            </a:r>
            <a:r>
              <a:rPr lang="en-US" dirty="0" err="1"/>
              <a:t>defini</a:t>
            </a:r>
            <a:r>
              <a:rPr lang="en-US" dirty="0"/>
              <a:t> diverse </a:t>
            </a:r>
            <a:r>
              <a:rPr lang="en-US" dirty="0" err="1"/>
              <a:t>acoperiri</a:t>
            </a:r>
            <a:r>
              <a:rPr lang="en-US" dirty="0"/>
              <a:t>, e.g.:</a:t>
            </a:r>
          </a:p>
          <a:p>
            <a:pPr lvl="0"/>
            <a:r>
              <a:rPr lang="en-US" dirty="0" err="1"/>
              <a:t>Acoperire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instructiune</a:t>
            </a:r>
            <a:r>
              <a:rPr lang="en-US" dirty="0"/>
              <a:t>: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instructiune</a:t>
            </a:r>
            <a:r>
              <a:rPr lang="en-US" dirty="0"/>
              <a:t> (nod al </a:t>
            </a:r>
            <a:r>
              <a:rPr lang="en-US" dirty="0" err="1"/>
              <a:t>grafului</a:t>
            </a:r>
            <a:r>
              <a:rPr lang="en-US" dirty="0"/>
              <a:t>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parcursa</a:t>
            </a:r>
            <a:r>
              <a:rPr lang="en-US" dirty="0"/>
              <a:t> </a:t>
            </a:r>
            <a:r>
              <a:rPr lang="en-US" dirty="0" err="1"/>
              <a:t>macar</a:t>
            </a:r>
            <a:r>
              <a:rPr lang="en-US" dirty="0"/>
              <a:t> o data</a:t>
            </a:r>
            <a:endParaRPr lang="ro-RO" b="1" dirty="0"/>
          </a:p>
          <a:p>
            <a:pPr lvl="0"/>
            <a:r>
              <a:rPr lang="en-US" dirty="0" err="1"/>
              <a:t>Acoperire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ramura</a:t>
            </a:r>
            <a:r>
              <a:rPr lang="en-US" dirty="0"/>
              <a:t>: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ramura</a:t>
            </a:r>
            <a:r>
              <a:rPr lang="en-US" dirty="0"/>
              <a:t> a </a:t>
            </a:r>
            <a:r>
              <a:rPr lang="en-US" dirty="0" err="1"/>
              <a:t>grafului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parcursa</a:t>
            </a:r>
            <a:r>
              <a:rPr lang="en-US" dirty="0"/>
              <a:t> </a:t>
            </a:r>
            <a:r>
              <a:rPr lang="en-US" dirty="0" err="1"/>
              <a:t>macar</a:t>
            </a:r>
            <a:r>
              <a:rPr lang="en-US" dirty="0"/>
              <a:t> o data</a:t>
            </a:r>
            <a:endParaRPr lang="ro-RO" b="1" dirty="0"/>
          </a:p>
          <a:p>
            <a:pPr lvl="0"/>
            <a:r>
              <a:rPr lang="en-US" dirty="0" err="1"/>
              <a:t>Acoperire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cale</a:t>
            </a:r>
            <a:r>
              <a:rPr lang="en-US" dirty="0"/>
              <a:t>: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cale</a:t>
            </a:r>
            <a:r>
              <a:rPr lang="en-US" dirty="0"/>
              <a:t> din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parcursa</a:t>
            </a:r>
            <a:r>
              <a:rPr lang="en-US" dirty="0"/>
              <a:t> </a:t>
            </a:r>
            <a:r>
              <a:rPr lang="en-US" dirty="0" err="1"/>
              <a:t>macar</a:t>
            </a:r>
            <a:r>
              <a:rPr lang="en-US" dirty="0"/>
              <a:t> o data ?</a:t>
            </a:r>
            <a:endParaRPr lang="ro-RO" b="1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026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746B-FBAD-324A-9505-B9FD6866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dirty="0"/>
              <a:t>Statement coverage (</a:t>
            </a:r>
            <a:r>
              <a:rPr lang="en-US" dirty="0" err="1"/>
              <a:t>acoperire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instructiune</a:t>
            </a:r>
            <a:r>
              <a:rPr lang="en-US" dirty="0"/>
              <a:t>)</a:t>
            </a:r>
            <a:br>
              <a:rPr lang="ro-RO" b="1" dirty="0"/>
            </a:b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2C07-8C08-5E41-AF2F-A70CBA262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instructiune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acoperita</a:t>
            </a:r>
            <a:r>
              <a:rPr lang="en-US" dirty="0"/>
              <a:t> = </a:t>
            </a:r>
            <a:r>
              <a:rPr lang="en-US" dirty="0" err="1"/>
              <a:t>fiecare</a:t>
            </a:r>
            <a:r>
              <a:rPr lang="en-US" dirty="0"/>
              <a:t> nod din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acoperit</a:t>
            </a:r>
            <a:endParaRPr lang="en-US" dirty="0"/>
          </a:p>
          <a:p>
            <a:r>
              <a:rPr lang="en-US" dirty="0"/>
              <a:t>De </a:t>
            </a:r>
            <a:r>
              <a:rPr lang="en-US" dirty="0" err="1"/>
              <a:t>obicei</a:t>
            </a:r>
            <a:r>
              <a:rPr lang="en-US" dirty="0"/>
              <a:t> ca </a:t>
            </a:r>
            <a:r>
              <a:rPr lang="en-US" dirty="0" err="1"/>
              <a:t>nivelul</a:t>
            </a:r>
            <a:r>
              <a:rPr lang="en-US" dirty="0"/>
              <a:t> minim de </a:t>
            </a:r>
            <a:r>
              <a:rPr lang="en-US" dirty="0" err="1"/>
              <a:t>acoperire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atinge</a:t>
            </a:r>
            <a:r>
              <a:rPr lang="en-US" dirty="0"/>
              <a:t> </a:t>
            </a: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structurala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obtine</a:t>
            </a:r>
            <a:r>
              <a:rPr lang="en-US" dirty="0"/>
              <a:t> o </a:t>
            </a:r>
            <a:r>
              <a:rPr lang="en-US" dirty="0" err="1"/>
              <a:t>acoperire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instructiune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ne </a:t>
            </a:r>
            <a:r>
              <a:rPr lang="en-US" dirty="0" err="1"/>
              <a:t>concentram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acelor</a:t>
            </a:r>
            <a:r>
              <a:rPr lang="en-US" dirty="0"/>
              <a:t> </a:t>
            </a:r>
            <a:r>
              <a:rPr lang="en-US" dirty="0" err="1"/>
              <a:t>instructiuni</a:t>
            </a:r>
            <a:r>
              <a:rPr lang="en-US" dirty="0"/>
              <a:t> care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controlate</a:t>
            </a:r>
            <a:r>
              <a:rPr lang="en-US" dirty="0"/>
              <a:t> de </a:t>
            </a:r>
            <a:r>
              <a:rPr lang="en-US" dirty="0" err="1"/>
              <a:t>conditii</a:t>
            </a:r>
            <a:r>
              <a:rPr lang="en-US" dirty="0"/>
              <a:t> (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corespund</a:t>
            </a:r>
            <a:r>
              <a:rPr lang="en-US" dirty="0"/>
              <a:t> </a:t>
            </a:r>
            <a:r>
              <a:rPr lang="en-US" dirty="0" err="1"/>
              <a:t>ramificatiilor</a:t>
            </a:r>
            <a:r>
              <a:rPr lang="en-US" dirty="0"/>
              <a:t> din </a:t>
            </a:r>
            <a:r>
              <a:rPr lang="en-US" dirty="0" err="1"/>
              <a:t>graf</a:t>
            </a:r>
            <a:r>
              <a:rPr lang="en-US" dirty="0"/>
              <a:t>)</a:t>
            </a:r>
            <a:endParaRPr lang="ro-RO" dirty="0"/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6666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746B-FBAD-324A-9505-B9FD6866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Statement coverage - </a:t>
            </a:r>
            <a:r>
              <a:rPr lang="en-US" dirty="0" err="1"/>
              <a:t>exemplu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2C07-8C08-5E41-AF2F-A70CBA262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(n, x, c, s) = (1, a, a, y)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0901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821F799B34C34D9933ADDBB79858AF" ma:contentTypeVersion="3" ma:contentTypeDescription="Create a new document." ma:contentTypeScope="" ma:versionID="565611d0f06244aeb4310d9458005885">
  <xsd:schema xmlns:xsd="http://www.w3.org/2001/XMLSchema" xmlns:xs="http://www.w3.org/2001/XMLSchema" xmlns:p="http://schemas.microsoft.com/office/2006/metadata/properties" xmlns:ns2="fa43966c-1a07-4d35-a1db-bbba2fc31211" targetNamespace="http://schemas.microsoft.com/office/2006/metadata/properties" ma:root="true" ma:fieldsID="0a3b0941b80155bc6c0b3f46a31866a6" ns2:_="">
    <xsd:import namespace="fa43966c-1a07-4d35-a1db-bbba2fc312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43966c-1a07-4d35-a1db-bbba2fc312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F0E41D-7F20-4A95-A138-0AE24A8254CE}"/>
</file>

<file path=customXml/itemProps2.xml><?xml version="1.0" encoding="utf-8"?>
<ds:datastoreItem xmlns:ds="http://schemas.openxmlformats.org/officeDocument/2006/customXml" ds:itemID="{336053E1-CC49-49AB-88CC-62835D8CC545}"/>
</file>

<file path=customXml/itemProps3.xml><?xml version="1.0" encoding="utf-8"?>
<ds:datastoreItem xmlns:ds="http://schemas.openxmlformats.org/officeDocument/2006/customXml" ds:itemID="{66339FB3-1A62-4B62-8DBD-204CE51735CA}"/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2008</Words>
  <Application>Microsoft Macintosh PowerPoint</Application>
  <PresentationFormat>Widescreen</PresentationFormat>
  <Paragraphs>439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Symbol</vt:lpstr>
      <vt:lpstr>Times New Roman</vt:lpstr>
      <vt:lpstr>Office Theme</vt:lpstr>
      <vt:lpstr>Testare structurala </vt:lpstr>
      <vt:lpstr>Testare structurala </vt:lpstr>
      <vt:lpstr> Transformarea programului intr-un graf orientat </vt:lpstr>
      <vt:lpstr> Transformarea programului intr-un graf orientat(2) </vt:lpstr>
      <vt:lpstr>Exemplu</vt:lpstr>
      <vt:lpstr>PowerPoint Presentation</vt:lpstr>
      <vt:lpstr>Acoperiri</vt:lpstr>
      <vt:lpstr> Statement coverage (acoperire la nivel de instructiune) </vt:lpstr>
      <vt:lpstr>Statement coverage - exemplu</vt:lpstr>
      <vt:lpstr>Statement coverage - exemplu</vt:lpstr>
      <vt:lpstr>Statement coverage - slabiciuni</vt:lpstr>
      <vt:lpstr>Decision coverage (acoperire la nivel de decizie)</vt:lpstr>
      <vt:lpstr>Observatie</vt:lpstr>
      <vt:lpstr>Decision coverage - exemplu</vt:lpstr>
      <vt:lpstr>Decision coverage - limitare</vt:lpstr>
      <vt:lpstr> Condition coverage (acoperire la nivel de conditie) </vt:lpstr>
      <vt:lpstr> Condition coverage - exemplu </vt:lpstr>
      <vt:lpstr>Condition coverage – exemplu (2)</vt:lpstr>
      <vt:lpstr>Condition coverage – slabiciuni</vt:lpstr>
      <vt:lpstr>Condition/decision coverage (acoperire la nivel de conditie/decizie)</vt:lpstr>
      <vt:lpstr>Condition/decision coverage - exemplu</vt:lpstr>
      <vt:lpstr>Multiple condition coverage (acoperire la nivel de conditii multiple)</vt:lpstr>
      <vt:lpstr>Modified condition/decision (MC/DC) coverage </vt:lpstr>
      <vt:lpstr>Modified condition/decision coverage (2) </vt:lpstr>
      <vt:lpstr>MC/DC coverage - avantaje</vt:lpstr>
      <vt:lpstr>MC/DC coverage - AND</vt:lpstr>
      <vt:lpstr>MC/DC coverage - OR</vt:lpstr>
      <vt:lpstr>MC/DC coverage - XOR</vt:lpstr>
      <vt:lpstr>MC/DC coverage - exemplu: C = C1  C2  C3</vt:lpstr>
      <vt:lpstr>MC/DC coverage - exemplu: C = C1  C2  C3</vt:lpstr>
      <vt:lpstr>Testarea circuitelor independente</vt:lpstr>
      <vt:lpstr>Complexitate Ciclomatica</vt:lpstr>
      <vt:lpstr>Complexitate Ciclomatica (2)</vt:lpstr>
      <vt:lpstr>Complexitate Ciclomatica (2)</vt:lpstr>
      <vt:lpstr>PowerPoint Presentation</vt:lpstr>
      <vt:lpstr>Circuite independente: exemplu</vt:lpstr>
      <vt:lpstr>Circuite independente: exemplu (2)</vt:lpstr>
      <vt:lpstr>Avantaje si dezavantaje</vt:lpstr>
      <vt:lpstr> Testare la nivel de cale </vt:lpstr>
      <vt:lpstr> Testare la nivel de cale (2) </vt:lpstr>
      <vt:lpstr>Exemplu 1</vt:lpstr>
      <vt:lpstr>Exemplu 1</vt:lpstr>
      <vt:lpstr>Exemplu 2</vt:lpstr>
      <vt:lpstr>Exemplu 2</vt:lpstr>
      <vt:lpstr> Testare la nivel de cale: Tema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Florentin Ipate</dc:creator>
  <cp:lastModifiedBy>Florentin Ipate</cp:lastModifiedBy>
  <cp:revision>46</cp:revision>
  <dcterms:created xsi:type="dcterms:W3CDTF">2019-02-15T08:08:00Z</dcterms:created>
  <dcterms:modified xsi:type="dcterms:W3CDTF">2019-03-07T07:48:20Z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0x010100DC821F799B34C34D9933ADDBB79858AF</vt:lpwstr>
  </property>
</Properties>
</file>