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85" r:id="rId7"/>
    <p:sldId id="302" r:id="rId8"/>
    <p:sldId id="303" r:id="rId9"/>
    <p:sldId id="301" r:id="rId10"/>
    <p:sldId id="266" r:id="rId11"/>
    <p:sldId id="286" r:id="rId12"/>
    <p:sldId id="288" r:id="rId13"/>
    <p:sldId id="268" r:id="rId14"/>
    <p:sldId id="291" r:id="rId15"/>
    <p:sldId id="293" r:id="rId16"/>
    <p:sldId id="304" r:id="rId17"/>
    <p:sldId id="270" r:id="rId18"/>
    <p:sldId id="271" r:id="rId19"/>
    <p:sldId id="263" r:id="rId20"/>
    <p:sldId id="272" r:id="rId21"/>
    <p:sldId id="274" r:id="rId22"/>
    <p:sldId id="275" r:id="rId23"/>
    <p:sldId id="277" r:id="rId24"/>
    <p:sldId id="305" r:id="rId25"/>
    <p:sldId id="276" r:id="rId26"/>
    <p:sldId id="259" r:id="rId27"/>
    <p:sldId id="278" r:id="rId28"/>
    <p:sldId id="279" r:id="rId29"/>
    <p:sldId id="265" r:id="rId30"/>
    <p:sldId id="280" r:id="rId31"/>
    <p:sldId id="281" r:id="rId32"/>
    <p:sldId id="262" r:id="rId33"/>
    <p:sldId id="282" r:id="rId34"/>
    <p:sldId id="283" r:id="rId35"/>
    <p:sldId id="287" r:id="rId36"/>
    <p:sldId id="294" r:id="rId37"/>
    <p:sldId id="300" r:id="rId38"/>
    <p:sldId id="298" r:id="rId39"/>
    <p:sldId id="295" r:id="rId40"/>
    <p:sldId id="299" r:id="rId41"/>
    <p:sldId id="297" r:id="rId42"/>
    <p:sldId id="296" r:id="rId43"/>
    <p:sldId id="273" r:id="rId4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21.02.2022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05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71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95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28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638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039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489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81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23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4671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432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1533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667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8865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756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5430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6319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73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388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19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6749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0642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2304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642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393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394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189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5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016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657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796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eips.ethereum.org/" TargetMode="External"/><Relationship Id="rId3" Type="http://schemas.openxmlformats.org/officeDocument/2006/relationships/hyperlink" Target="https://ethereum.github.io/yellowpaper/paper.pdf" TargetMode="External"/><Relationship Id="rId7" Type="http://schemas.openxmlformats.org/officeDocument/2006/relationships/hyperlink" Target="https://ethereum.org/en/developers/docs/evm/" TargetMode="External"/><Relationship Id="rId12" Type="http://schemas.openxmlformats.org/officeDocument/2006/relationships/hyperlink" Target="https://commons.wikimedia.org/wiki/File:Bitcoin_Block_Data.pn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xdocs.pm/hex_prefix/HexPrefix.html" TargetMode="External"/><Relationship Id="rId11" Type="http://schemas.openxmlformats.org/officeDocument/2006/relationships/hyperlink" Target="https://commons.wikimedia.org/wiki/File:Hash_Tree.svg" TargetMode="External"/><Relationship Id="rId5" Type="http://schemas.openxmlformats.org/officeDocument/2006/relationships/hyperlink" Target="https://eth.wiki/en/fundamentals/patricia-tree" TargetMode="External"/><Relationship Id="rId10" Type="http://schemas.openxmlformats.org/officeDocument/2006/relationships/hyperlink" Target="https://eth.wiki/en/concepts/ethash/ethash" TargetMode="External"/><Relationship Id="rId4" Type="http://schemas.openxmlformats.org/officeDocument/2006/relationships/hyperlink" Target="https://blog.ethereum.org/2015/11/15/merkling-in-ethereum/" TargetMode="External"/><Relationship Id="rId9" Type="http://schemas.openxmlformats.org/officeDocument/2006/relationships/hyperlink" Target="https://docs.soliditylang.org/en/latest/introduction-to-smart-contracts.html?highlight=memory#storage-memory-and-the-stac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ETHEREUM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2 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" r="8708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ETHEREUM </a:t>
            </a:r>
            <a:r>
              <a:rPr lang="ro-RO" sz="4000" dirty="0"/>
              <a:t>STATE MACHINE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 err="1"/>
              <a:t>Ethereum</a:t>
            </a:r>
            <a:r>
              <a:rPr lang="ro-RO" dirty="0"/>
              <a:t> state </a:t>
            </a:r>
            <a:r>
              <a:rPr lang="ro-RO" dirty="0" err="1"/>
              <a:t>machine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Ethereum – </a:t>
            </a:r>
            <a:r>
              <a:rPr lang="en-US" b="1" dirty="0"/>
              <a:t>transaction-based state machine</a:t>
            </a:r>
          </a:p>
          <a:p>
            <a:r>
              <a:rPr lang="en-US" dirty="0"/>
              <a:t>Turning complete (pseudo-complete due to gas limits)</a:t>
            </a:r>
          </a:p>
          <a:p>
            <a:endParaRPr lang="en-US" dirty="0"/>
          </a:p>
          <a:p>
            <a:r>
              <a:rPr lang="en-US" dirty="0"/>
              <a:t>State transition function: Y(S,T) = S’</a:t>
            </a:r>
          </a:p>
          <a:p>
            <a:pPr lvl="1"/>
            <a:r>
              <a:rPr lang="en-US" dirty="0"/>
              <a:t>State is a modified Merkle Patricia Tree storing hashes of all accounts.</a:t>
            </a:r>
          </a:p>
          <a:p>
            <a:pPr marL="457200" lvl="1" indent="0">
              <a:buNone/>
            </a:pPr>
            <a:endParaRPr lang="en-US" dirty="0"/>
          </a:p>
          <a:p>
            <a:pPr rtl="0"/>
            <a:r>
              <a:rPr lang="en-US" dirty="0"/>
              <a:t>EVM code execution – stack machine </a:t>
            </a:r>
          </a:p>
          <a:p>
            <a:pPr lvl="1"/>
            <a:r>
              <a:rPr lang="en-US" sz="1800" dirty="0"/>
              <a:t>OP CODES: ADD, SUB etc. ADDRESS, BALANCE, BLOCKHASH</a:t>
            </a:r>
          </a:p>
          <a:p>
            <a:pPr lvl="1"/>
            <a:r>
              <a:rPr lang="en-US" sz="1800" dirty="0"/>
              <a:t>Each operation has a gas cost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9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- STORAGE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Any contract data must be assigned to a location (</a:t>
            </a:r>
            <a:r>
              <a:rPr lang="en-US" dirty="0">
                <a:solidFill>
                  <a:srgbClr val="FF0000"/>
                </a:solidFill>
              </a:rPr>
              <a:t>storage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Each account has a data area called storage.</a:t>
            </a:r>
          </a:p>
          <a:p>
            <a:r>
              <a:rPr lang="en-US" dirty="0"/>
              <a:t>A contract can only read or write to its own storage.</a:t>
            </a:r>
          </a:p>
          <a:p>
            <a:r>
              <a:rPr lang="en-US" dirty="0"/>
              <a:t>Key-value store. Maps 256-bit words to 256-bit words.</a:t>
            </a:r>
          </a:p>
          <a:p>
            <a:r>
              <a:rPr lang="en-US" dirty="0"/>
              <a:t>Values stored in storage are stored </a:t>
            </a:r>
            <a:r>
              <a:rPr lang="en-US" dirty="0" err="1"/>
              <a:t>permanentaly</a:t>
            </a:r>
            <a:r>
              <a:rPr lang="en-US" dirty="0"/>
              <a:t> on the blockchain.</a:t>
            </a:r>
          </a:p>
          <a:p>
            <a:r>
              <a:rPr lang="en-US" dirty="0"/>
              <a:t>Modify storage is costly and should be avoided.</a:t>
            </a:r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– </a:t>
            </a:r>
            <a:r>
              <a:rPr lang="en-US" dirty="0"/>
              <a:t>MEMORY AND STACK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-- Values only stored for the lifetime of a contract function’s execution.</a:t>
            </a:r>
          </a:p>
          <a:p>
            <a:pPr rtl="0"/>
            <a:r>
              <a:rPr lang="en-US" dirty="0"/>
              <a:t>Cheaper, not permanently stored.</a:t>
            </a:r>
          </a:p>
          <a:p>
            <a:r>
              <a:rPr lang="en-US" dirty="0"/>
              <a:t>Writes can be either 8 bits or 256 bits wide.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rtl="0"/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/>
              <a:t>maximum size of 1024 elements and contains words of 256 bits</a:t>
            </a:r>
          </a:p>
          <a:p>
            <a:r>
              <a:rPr lang="en-US" dirty="0"/>
              <a:t>Swap between top 16 elements and top, copy from top 16 elements, operation with topmost two elements. </a:t>
            </a:r>
          </a:p>
          <a:p>
            <a:r>
              <a:rPr lang="en-US" sz="2000" dirty="0"/>
              <a:t>Each operation has a gas cost</a:t>
            </a:r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MERKLE-PATRICIA TRIE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8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TRIE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MERKLE TREE </a:t>
            </a:r>
            <a:r>
              <a:rPr lang="en-US" dirty="0"/>
              <a:t>or hash trees are named after Ralph Merkle, 1979.</a:t>
            </a:r>
          </a:p>
          <a:p>
            <a:r>
              <a:rPr lang="en-US" dirty="0"/>
              <a:t>Every leaf node is labelled with the cryptographic hash of a data block.</a:t>
            </a:r>
          </a:p>
          <a:p>
            <a:r>
              <a:rPr lang="en-US" dirty="0"/>
              <a:t>Every non-leaf node is labelled with the cryptographic hash of the labels of its child nodes.</a:t>
            </a:r>
          </a:p>
          <a:p>
            <a:r>
              <a:rPr lang="en-US" dirty="0"/>
              <a:t>Allows efficient and secure verification of large data</a:t>
            </a:r>
          </a:p>
          <a:p>
            <a:r>
              <a:rPr lang="en-US" dirty="0"/>
              <a:t>Example of </a:t>
            </a:r>
            <a:r>
              <a:rPr lang="en-US" b="1" dirty="0"/>
              <a:t>commitment scheme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60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</a:t>
            </a:r>
            <a:r>
              <a:rPr lang="en-US" dirty="0"/>
              <a:t>TRIE</a:t>
            </a:r>
            <a:r>
              <a:rPr lang="en-US" sz="2800" dirty="0"/>
              <a:t> – hash trees</a:t>
            </a:r>
            <a:endParaRPr lang="ro-RO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F725FC8-1EA1-4F89-A7DB-6DE0F7B18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28167E-08A1-442C-B018-E3E4E00AA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4BD6DB-2781-4049-95B5-0DF169ED3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6ADA8AE-C644-4CBF-9CAA-09062883A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9F6F3FC-58A8-4118-A38D-91B2B8C6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59" y="1173162"/>
            <a:ext cx="876056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PATRICIA</a:t>
            </a:r>
            <a:r>
              <a:rPr lang="en-US" dirty="0"/>
              <a:t> derived from the Latin word patrician, meaning "noble".</a:t>
            </a:r>
          </a:p>
          <a:p>
            <a:pPr marL="0" indent="0">
              <a:buNone/>
            </a:pPr>
            <a:r>
              <a:rPr lang="en-US" dirty="0"/>
              <a:t>Practical Algorithm to Retrieve Information Coded in Alphanumeric, </a:t>
            </a:r>
            <a:r>
              <a:rPr lang="en-US" dirty="0" err="1"/>
              <a:t>D.R.Morrison</a:t>
            </a:r>
            <a:r>
              <a:rPr lang="en-US" dirty="0"/>
              <a:t> (1968)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</a:t>
            </a:r>
            <a:r>
              <a:rPr lang="en-US" dirty="0"/>
              <a:t>TRIE</a:t>
            </a:r>
            <a:endParaRPr lang="ro-RO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930CA27-852A-4712-AFC8-232FC50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3" y="2667000"/>
            <a:ext cx="70008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7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PATRICIA optimized </a:t>
            </a:r>
            <a:r>
              <a:rPr lang="en-US" dirty="0" err="1"/>
              <a:t>trie</a:t>
            </a:r>
            <a:r>
              <a:rPr lang="en-US" dirty="0"/>
              <a:t> - each node that is the only child is merged with its parent.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</a:t>
            </a:r>
            <a:r>
              <a:rPr lang="en-US" dirty="0"/>
              <a:t>TRIE</a:t>
            </a:r>
            <a:endParaRPr lang="ro-RO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8579E30-66C8-40BD-A4F6-D3C529AC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7162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Hashing in the sense of MERKLE tree, a child node is referred by its cryptographic hash.</a:t>
            </a:r>
          </a:p>
          <a:p>
            <a:r>
              <a:rPr lang="en-US" dirty="0"/>
              <a:t>Groups common prefixes in the sense of PATRICIA tries, branches only when branching is necessary.</a:t>
            </a:r>
          </a:p>
          <a:p>
            <a:r>
              <a:rPr lang="en-US" dirty="0"/>
              <a:t>Allows 16 branches.</a:t>
            </a:r>
          </a:p>
          <a:p>
            <a:r>
              <a:rPr lang="en-US" dirty="0"/>
              <a:t>Three types of nodes:</a:t>
            </a:r>
          </a:p>
          <a:p>
            <a:pPr lvl="1"/>
            <a:r>
              <a:rPr lang="en-US" dirty="0"/>
              <a:t>Branch node	[i</a:t>
            </a:r>
            <a:r>
              <a:rPr lang="en-US" baseline="-25000" dirty="0"/>
              <a:t>0</a:t>
            </a:r>
            <a:r>
              <a:rPr lang="en-US" dirty="0"/>
              <a:t>,i</a:t>
            </a:r>
            <a:r>
              <a:rPr lang="en-US" baseline="-25000" dirty="0"/>
              <a:t>1</a:t>
            </a:r>
            <a:r>
              <a:rPr lang="en-US" dirty="0"/>
              <a:t>, …, i</a:t>
            </a:r>
            <a:r>
              <a:rPr lang="en-US" baseline="-25000" dirty="0"/>
              <a:t>15</a:t>
            </a:r>
            <a:r>
              <a:rPr lang="en-US" dirty="0"/>
              <a:t>, value] 	The 𝑖−position contains a link to a child node.</a:t>
            </a:r>
          </a:p>
          <a:p>
            <a:pPr marL="457200" lvl="1" indent="0">
              <a:buNone/>
            </a:pPr>
            <a:r>
              <a:rPr lang="en-US" dirty="0"/>
              <a:t>					The 17</a:t>
            </a:r>
            <a:r>
              <a:rPr lang="en-US" baseline="30000" dirty="0"/>
              <a:t>th</a:t>
            </a:r>
            <a:r>
              <a:rPr lang="en-US" dirty="0"/>
              <a:t> item is used in the case of terminal nodes</a:t>
            </a:r>
          </a:p>
          <a:p>
            <a:pPr lvl="1"/>
            <a:r>
              <a:rPr lang="en-US" dirty="0"/>
              <a:t>Extension		[path, value]	Compression, stores common path for multiple keys,</a:t>
            </a:r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i="1" dirty="0"/>
              <a:t>value </a:t>
            </a:r>
            <a:r>
              <a:rPr lang="en-US" dirty="0"/>
              <a:t>links to a child node.</a:t>
            </a:r>
            <a:endParaRPr lang="en-US" i="1" dirty="0"/>
          </a:p>
          <a:p>
            <a:pPr lvl="1"/>
            <a:r>
              <a:rPr lang="en-US" dirty="0"/>
              <a:t>Leaf		[path, value]	Compression, terminal node.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59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Ethereum -- transaction-based state machine</a:t>
            </a:r>
          </a:p>
          <a:p>
            <a:r>
              <a:rPr lang="en-US" dirty="0"/>
              <a:t>Merkle-Patricia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Block structure, Transactions</a:t>
            </a:r>
          </a:p>
          <a:p>
            <a:pPr rtl="0"/>
            <a:r>
              <a:rPr lang="en-US" dirty="0"/>
              <a:t>Ethereum accounts</a:t>
            </a:r>
          </a:p>
          <a:p>
            <a:pPr lvl="1"/>
            <a:r>
              <a:rPr lang="en-US" dirty="0"/>
              <a:t>Smart contracts</a:t>
            </a:r>
          </a:p>
          <a:p>
            <a:pPr rtl="0"/>
            <a:r>
              <a:rPr lang="en-US" dirty="0"/>
              <a:t>EVM and code execution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4E955BD-71F7-4BC9-B8A2-B97DA59B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53" y="2391508"/>
            <a:ext cx="8334375" cy="44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solidFill>
                  <a:srgbClr val="FF0000"/>
                </a:solidFill>
              </a:rPr>
              <a:t>MARKLE  </a:t>
            </a:r>
            <a:r>
              <a:rPr lang="en-US" sz="1800" dirty="0"/>
              <a:t>PATRICIA TREE - Groups common prefixes in the sense of PATRICIA tries.</a:t>
            </a:r>
          </a:p>
          <a:p>
            <a:r>
              <a:rPr lang="en-US" sz="1800" dirty="0"/>
              <a:t>use key-vale storages, </a:t>
            </a:r>
            <a:r>
              <a:rPr lang="en-US" sz="1800" dirty="0" err="1"/>
              <a:t>RocksDB</a:t>
            </a:r>
            <a:r>
              <a:rPr lang="en-US" sz="1800" dirty="0"/>
              <a:t> (Parity) </a:t>
            </a:r>
            <a:r>
              <a:rPr lang="en-US" sz="1800" dirty="0" err="1"/>
              <a:t>LevelDB</a:t>
            </a:r>
            <a:r>
              <a:rPr lang="en-US" sz="1800" dirty="0"/>
              <a:t> (Geth)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60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4E955BD-71F7-4BC9-B8A2-B97DA59B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53" y="2391508"/>
            <a:ext cx="8334375" cy="44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solidFill>
                  <a:srgbClr val="FF0000"/>
                </a:solidFill>
              </a:rPr>
              <a:t>MARKLE  </a:t>
            </a:r>
            <a:r>
              <a:rPr lang="en-US" sz="1800" dirty="0"/>
              <a:t>PATRICIA TRIE - Groups common prefixes in the sense of PATRICIA tries.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Assignment: key-vale storages,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r>
              <a:rPr lang="en-US" sz="1800" b="1" dirty="0">
                <a:solidFill>
                  <a:srgbClr val="FF0000"/>
                </a:solidFill>
              </a:rPr>
              <a:t> (Parity) </a:t>
            </a:r>
            <a:r>
              <a:rPr lang="en-US" sz="1800" b="1" dirty="0" err="1">
                <a:solidFill>
                  <a:srgbClr val="FF0000"/>
                </a:solidFill>
              </a:rPr>
              <a:t>LevelDB</a:t>
            </a:r>
            <a:r>
              <a:rPr lang="en-US" sz="1800" b="1" dirty="0">
                <a:solidFill>
                  <a:srgbClr val="FF0000"/>
                </a:solidFill>
              </a:rPr>
              <a:t> (Geth) for blockchain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6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CFAF99A-C6FD-4B8F-91CF-A72C3C0D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324225"/>
            <a:ext cx="9906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rgbClr val="FF0000"/>
                </a:solidFill>
              </a:rPr>
              <a:t>MARKLE</a:t>
            </a:r>
            <a:r>
              <a:rPr lang="en-US" dirty="0"/>
              <a:t> PATRICIA TREE - a child node is referred by its </a:t>
            </a:r>
            <a:r>
              <a:rPr lang="en-US" b="1" dirty="0">
                <a:solidFill>
                  <a:srgbClr val="FF0000"/>
                </a:solidFill>
              </a:rPr>
              <a:t>cryptographic hash</a:t>
            </a:r>
            <a:r>
              <a:rPr lang="en-US" dirty="0"/>
              <a:t>.</a:t>
            </a:r>
          </a:p>
          <a:p>
            <a:r>
              <a:rPr lang="en-US" dirty="0"/>
              <a:t>RLP function, serializes a set of input arrays into one array. </a:t>
            </a:r>
          </a:p>
          <a:p>
            <a:r>
              <a:rPr lang="en-US" dirty="0"/>
              <a:t>HP encodes node structures into compressed byte arrays.</a:t>
            </a:r>
          </a:p>
          <a:p>
            <a:r>
              <a:rPr lang="en-US" dirty="0"/>
              <a:t>hash = </a:t>
            </a:r>
            <a:r>
              <a:rPr lang="en-US" dirty="0" err="1"/>
              <a:t>keccak</a:t>
            </a:r>
            <a:r>
              <a:rPr lang="en-US" dirty="0"/>
              <a:t> implementation of SHA3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53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  </a:t>
            </a:r>
            <a:r>
              <a:rPr lang="en-US" sz="2800" b="1" dirty="0">
                <a:solidFill>
                  <a:srgbClr val="FFC000"/>
                </a:solidFill>
              </a:rPr>
              <a:t>Hex Prefix </a:t>
            </a:r>
            <a:r>
              <a:rPr lang="en-US" sz="2800" dirty="0"/>
              <a:t>encoding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4899" y="1600200"/>
                <a:ext cx="9980681" cy="4571999"/>
              </a:xfrm>
            </p:spPr>
            <p:txBody>
              <a:bodyPr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&amp;0,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:r>
                  <a:rPr lang="en-US" sz="1600" dirty="0">
                    <a:latin typeface="Cambria Math" panose="02040503050406030204" pitchFamily="18" charset="0"/>
                  </a:rPr>
                  <a:t>HP encodes a path stream so that two (4-bit) nibbles compose one (8-bit) byte.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rtl="0"/>
                <a:endParaRPr lang="ro-RO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4899" y="1600200"/>
                <a:ext cx="9980681" cy="4571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61474367"/>
                  </p:ext>
                </p:extLst>
              </p:nvPr>
            </p:nvGraphicFramePr>
            <p:xfrm>
              <a:off x="1104899" y="3429000"/>
              <a:ext cx="10614135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866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2756904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757516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  <a:gridCol w="1249960">
                      <a:extLst>
                        <a:ext uri="{9D8B030D-6E8A-4147-A177-3AD203B41FA5}">
                          <a16:colId xmlns:a16="http://schemas.microsoft.com/office/drawing/2014/main" val="3834902967"/>
                        </a:ext>
                      </a:extLst>
                    </a:gridCol>
                    <a:gridCol w="14410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54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t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x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prefix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X[0] or 0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noProof="0" dirty="0"/>
                            <a:t>  extension</a:t>
                          </a:r>
                          <a:endParaRPr lang="ro-RO" noProof="0" dirty="0"/>
                        </a:p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i="0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ro-RO" noProof="0" dirty="0">
                              <a:highlight>
                                <a:srgbClr val="FFFF00"/>
                              </a:highlight>
                            </a:rPr>
                            <a:t>0xa, 0xb, </a:t>
                          </a:r>
                          <a:r>
                            <a:rPr lang="ro-RO" noProof="0" dirty="0">
                              <a:highlight>
                                <a:srgbClr val="00FFFF"/>
                              </a:highlight>
                            </a:rPr>
                            <a:t>0xc, 0xd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FFFF00"/>
                              </a:highlight>
                            </a:rPr>
                            <a:t>1010 1011</a:t>
                          </a:r>
                          <a:endParaRPr lang="ro-RO" noProof="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00FFFF"/>
                              </a:highlight>
                            </a:rPr>
                            <a:t>1100 1101</a:t>
                          </a:r>
                          <a:endParaRPr lang="ro-RO" noProof="0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noProof="0" dirty="0"/>
                            <a:t>, leaf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129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61474367"/>
                  </p:ext>
                </p:extLst>
              </p:nvPr>
            </p:nvGraphicFramePr>
            <p:xfrm>
              <a:off x="1104899" y="3429000"/>
              <a:ext cx="10614135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866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2756904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757516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  <a:gridCol w="1249960">
                      <a:extLst>
                        <a:ext uri="{9D8B030D-6E8A-4147-A177-3AD203B41FA5}">
                          <a16:colId xmlns:a16="http://schemas.microsoft.com/office/drawing/2014/main" val="3834902967"/>
                        </a:ext>
                      </a:extLst>
                    </a:gridCol>
                    <a:gridCol w="14410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54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t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7681" t="-1333" r="-928261" b="-4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x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prefix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X[0] or 0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noProof="0" dirty="0"/>
                            <a:t>  extension</a:t>
                          </a:r>
                          <a:endParaRPr lang="ro-RO" noProof="0" dirty="0"/>
                        </a:p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i="0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ro-RO" noProof="0" dirty="0">
                              <a:highlight>
                                <a:srgbClr val="FFFF00"/>
                              </a:highlight>
                            </a:rPr>
                            <a:t>0xa, 0xb, </a:t>
                          </a:r>
                          <a:r>
                            <a:rPr lang="ro-RO" noProof="0" dirty="0">
                              <a:highlight>
                                <a:srgbClr val="00FFFF"/>
                              </a:highlight>
                            </a:rPr>
                            <a:t>0xc, 0xd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FFFF00"/>
                              </a:highlight>
                            </a:rPr>
                            <a:t>1010 1011</a:t>
                          </a:r>
                          <a:endParaRPr lang="ro-RO" noProof="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00FFFF"/>
                              </a:highlight>
                            </a:rPr>
                            <a:t>1100 1101</a:t>
                          </a:r>
                          <a:endParaRPr lang="ro-RO" noProof="0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noProof="0" dirty="0"/>
                            <a:t>, leaf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1294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  </a:t>
            </a:r>
            <a:r>
              <a:rPr lang="en-US" b="1" dirty="0">
                <a:solidFill>
                  <a:srgbClr val="FFC000"/>
                </a:solidFill>
              </a:rPr>
              <a:t>Recursive Length Prefix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4571999"/>
          </a:xfrm>
        </p:spPr>
        <p:txBody>
          <a:bodyPr rtlCol="0">
            <a:normAutofit/>
          </a:bodyPr>
          <a:lstStyle/>
          <a:p>
            <a:r>
              <a:rPr lang="en-US" dirty="0"/>
              <a:t>RLP function, serializes (flattens) a set of input arrays into one byte array. </a:t>
            </a:r>
          </a:p>
          <a:p>
            <a:r>
              <a:rPr lang="en-US" dirty="0"/>
              <a:t>F</a:t>
            </a:r>
            <a:r>
              <a:rPr lang="en-US" b="0" i="0" dirty="0"/>
              <a:t>lattened byte array is persisted into a key-value storage. </a:t>
            </a:r>
          </a:p>
          <a:p>
            <a:pPr algn="just"/>
            <a:r>
              <a:rPr lang="en-US" b="1" dirty="0">
                <a:solidFill>
                  <a:srgbClr val="FFC000"/>
                </a:solidFill>
              </a:rPr>
              <a:t>Length Prefix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dirty="0"/>
              <a:t>Every sub-sequence is prefix by a byte encoding its length and a bit-mask to determine the sub-subsequence type: array or string.</a:t>
            </a:r>
          </a:p>
          <a:p>
            <a:pPr algn="just"/>
            <a:r>
              <a:rPr lang="en-US" b="1" dirty="0">
                <a:solidFill>
                  <a:srgbClr val="FFC000"/>
                </a:solidFill>
              </a:rPr>
              <a:t>Recursive </a:t>
            </a:r>
            <a:r>
              <a:rPr lang="en-US" dirty="0"/>
              <a:t>Every flattened sequence is prefixed by total length of all its sub-sequences.</a:t>
            </a:r>
          </a:p>
          <a:p>
            <a:endParaRPr lang="ro-RO" dirty="0"/>
          </a:p>
          <a:p>
            <a:pPr rt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6352208"/>
                  </p:ext>
                </p:extLst>
              </p:nvPr>
            </p:nvGraphicFramePr>
            <p:xfrm>
              <a:off x="1104898" y="4130357"/>
              <a:ext cx="1040393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538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3626069">
                      <a:extLst>
                        <a:ext uri="{9D8B030D-6E8A-4147-A177-3AD203B41FA5}">
                          <a16:colId xmlns:a16="http://schemas.microsoft.com/office/drawing/2014/main" val="2637850876"/>
                        </a:ext>
                      </a:extLst>
                    </a:gridCol>
                    <a:gridCol w="4035972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1072057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noProof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o-RO" i="1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rtl="0">
                            <a:buFont typeface="+mj-lt"/>
                            <a:buNone/>
                          </a:pPr>
                          <a:r>
                            <a:rPr lang="ro-RO" noProof="0" dirty="0"/>
                            <a:t>RLP(𝒙)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Euphemia"/>
                              <a:ea typeface="+mn-ea"/>
                              <a:cs typeface="+mn-cs"/>
                            </a:rPr>
                            <a:t>RLP(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Euphemia"/>
                              <a:ea typeface="+mn-ea"/>
                              <a:cs typeface="+mn-cs"/>
                            </a:rPr>
                            <a:t>)</a:t>
                          </a:r>
                          <a:endParaRPr kumimoji="0" lang="ro-RO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Euphemia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RLP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1800" b="1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ro-RO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Euphemia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XYZ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128 + ‖𝒙‖ , X, Y, Z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0011 </a:t>
                          </a:r>
                          <a:r>
                            <a:rPr lang="en-US" sz="1600" noProof="0" dirty="0"/>
                            <a:t> X Y Z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4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AB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l-PL" i="0" noProof="0" dirty="0">
                              <a:solidFill>
                                <a:schemeClr val="tx1"/>
                              </a:solidFill>
                            </a:rPr>
                            <a:t>128 + ‖𝒙‖ , </a:t>
                          </a:r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A, B</a:t>
                          </a:r>
                          <a:endParaRPr lang="pl-PL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0010 </a:t>
                          </a:r>
                          <a:r>
                            <a:rPr lang="en-US" sz="1600" noProof="0" dirty="0"/>
                            <a:t> A B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3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[XYZ, AB]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400" b="0" noProof="0" dirty="0">
                              <a:solidFill>
                                <a:schemeClr val="tx1"/>
                              </a:solidFill>
                            </a:rPr>
                            <a:t>192 </a:t>
                          </a:r>
                          <a:r>
                            <a:rPr lang="en-US" sz="1400" b="1" noProof="0" dirty="0">
                              <a:solidFill>
                                <a:srgbClr val="7030A0"/>
                              </a:solidFill>
                            </a:rPr>
                            <a:t>+ </a:t>
                          </a:r>
                          <a:r>
                            <a:rPr lang="pl-PL" sz="1400" b="1" i="0" noProof="0" dirty="0">
                              <a:solidFill>
                                <a:srgbClr val="7030A0"/>
                              </a:solidFill>
                            </a:rPr>
                            <a:t>‖</a:t>
                          </a:r>
                          <a:r>
                            <a:rPr lang="en-US" sz="1400" b="1" i="0" noProof="0" dirty="0">
                              <a:solidFill>
                                <a:srgbClr val="7030A0"/>
                              </a:solidFill>
                            </a:rPr>
                            <a:t>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i="0" noProof="0" dirty="0">
                              <a:solidFill>
                                <a:srgbClr val="7030A0"/>
                              </a:solidFill>
                            </a:rPr>
                            <a:t>), 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i="0" noProof="0" dirty="0">
                              <a:solidFill>
                                <a:srgbClr val="7030A0"/>
                              </a:solidFill>
                            </a:rPr>
                            <a:t>)</a:t>
                          </a:r>
                          <a:r>
                            <a:rPr lang="pl-PL" sz="1400" b="1" i="0" noProof="0" dirty="0">
                              <a:solidFill>
                                <a:srgbClr val="7030A0"/>
                              </a:solidFill>
                            </a:rPr>
                            <a:t>‖</a:t>
                          </a:r>
                          <a:r>
                            <a:rPr lang="en-US" sz="1400" i="0" noProof="0" dirty="0">
                              <a:solidFill>
                                <a:schemeClr val="tx1"/>
                              </a:solidFill>
                            </a:rPr>
                            <a:t>, 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i="0" noProof="0" dirty="0">
                              <a:solidFill>
                                <a:schemeClr val="tx1"/>
                              </a:solidFill>
                            </a:rPr>
                            <a:t>), 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i="0" noProof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o-RO" sz="14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noProof="0" dirty="0"/>
                            <a:t>1100</a:t>
                          </a:r>
                          <a:r>
                            <a:rPr lang="en-US" sz="1600" b="1" noProof="0" dirty="0">
                              <a:solidFill>
                                <a:srgbClr val="7030A0"/>
                              </a:solidFill>
                            </a:rPr>
                            <a:t>0111</a:t>
                          </a:r>
                          <a:r>
                            <a:rPr lang="en-US" sz="1600" noProof="0" dirty="0"/>
                            <a:t> 10000011 X Y Z 10000010 A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noProof="0" dirty="0">
                              <a:solidFill>
                                <a:schemeClr val="tx1"/>
                              </a:solidFill>
                            </a:rPr>
                            <a:t>8 </a:t>
                          </a:r>
                          <a:endParaRPr lang="ro-RO" b="1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6352208"/>
                  </p:ext>
                </p:extLst>
              </p:nvPr>
            </p:nvGraphicFramePr>
            <p:xfrm>
              <a:off x="1104898" y="4130357"/>
              <a:ext cx="1040393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538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3626069">
                      <a:extLst>
                        <a:ext uri="{9D8B030D-6E8A-4147-A177-3AD203B41FA5}">
                          <a16:colId xmlns:a16="http://schemas.microsoft.com/office/drawing/2014/main" val="2637850876"/>
                        </a:ext>
                      </a:extLst>
                    </a:gridCol>
                    <a:gridCol w="4035972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1072057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1333" r="-830435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5556" t="-1333" r="-1597778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rtl="0">
                            <a:buFont typeface="+mj-lt"/>
                            <a:buNone/>
                          </a:pPr>
                          <a:r>
                            <a:rPr lang="ro-RO" noProof="0" dirty="0"/>
                            <a:t>RLP(𝒙)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420" t="-1333" r="-27341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0455" t="-1333" r="-284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XYZ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128 + ‖𝒙‖ , X, Y, Z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0011 </a:t>
                          </a:r>
                          <a:r>
                            <a:rPr lang="en-US" sz="1600" noProof="0" dirty="0"/>
                            <a:t> X Y Z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4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AB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l-PL" i="0" noProof="0" dirty="0">
                              <a:solidFill>
                                <a:schemeClr val="tx1"/>
                              </a:solidFill>
                            </a:rPr>
                            <a:t>128 + ‖𝒙‖ , </a:t>
                          </a:r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A, B</a:t>
                          </a:r>
                          <a:endParaRPr lang="pl-PL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0010 </a:t>
                          </a:r>
                          <a:r>
                            <a:rPr lang="en-US" sz="1600" noProof="0" dirty="0"/>
                            <a:t> A B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3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[XYZ, AB]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218" t="-302667" r="-141681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noProof="0" dirty="0"/>
                            <a:t>1100</a:t>
                          </a:r>
                          <a:r>
                            <a:rPr lang="en-US" sz="1600" b="1" noProof="0" dirty="0">
                              <a:solidFill>
                                <a:srgbClr val="7030A0"/>
                              </a:solidFill>
                            </a:rPr>
                            <a:t>0111</a:t>
                          </a:r>
                          <a:r>
                            <a:rPr lang="en-US" sz="1600" noProof="0" dirty="0"/>
                            <a:t> 10000011 X Y Z 10000010 A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noProof="0" dirty="0">
                              <a:solidFill>
                                <a:schemeClr val="tx1"/>
                              </a:solidFill>
                            </a:rPr>
                            <a:t>8 </a:t>
                          </a:r>
                          <a:endParaRPr lang="ro-RO" b="1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9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ETHEREUM BLOCK STRUCTURE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82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/>
              <a:t>ETHEREUM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Transactions, usually representing funds transfers, are grouped in blocks.</a:t>
            </a:r>
          </a:p>
          <a:p>
            <a:pPr rtl="0"/>
            <a:r>
              <a:rPr lang="en-US" dirty="0"/>
              <a:t>Blocks are linked via cryptographic hashes.</a:t>
            </a:r>
          </a:p>
          <a:p>
            <a:pPr rtl="0"/>
            <a:r>
              <a:rPr lang="en-US" dirty="0"/>
              <a:t>Block </a:t>
            </a:r>
            <a:r>
              <a:rPr lang="en-US" b="1" dirty="0"/>
              <a:t>header </a:t>
            </a:r>
            <a:r>
              <a:rPr lang="en-US" dirty="0"/>
              <a:t>stores the </a:t>
            </a:r>
            <a:r>
              <a:rPr lang="en-US" b="1" i="1" dirty="0">
                <a:solidFill>
                  <a:srgbClr val="FF0000"/>
                </a:solidFill>
              </a:rPr>
              <a:t>hash of the previous block </a:t>
            </a:r>
            <a:r>
              <a:rPr lang="en-US" dirty="0"/>
              <a:t>in the chain.</a:t>
            </a:r>
          </a:p>
          <a:p>
            <a:pPr rtl="0"/>
            <a:r>
              <a:rPr lang="en-US" dirty="0"/>
              <a:t>Miners wrap transactions into blocks and compete to append a new block into the chain via </a:t>
            </a:r>
            <a:r>
              <a:rPr lang="en-US" dirty="0" err="1"/>
              <a:t>PoW</a:t>
            </a:r>
            <a:r>
              <a:rPr lang="en-US" dirty="0"/>
              <a:t> protocol. 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1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OMMERS/UNCLES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60D707E-6DCA-482B-8E39-7A3451B87B96}"/>
              </a:ext>
            </a:extLst>
          </p:cNvPr>
          <p:cNvSpPr/>
          <p:nvPr/>
        </p:nvSpPr>
        <p:spPr>
          <a:xfrm>
            <a:off x="1336338" y="4703379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/>
              <a:t>ETHEREUM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dirty="0"/>
              <a:t>If more blocks are produced at the same time, blocks that are not included in the mainline become </a:t>
            </a:r>
            <a:r>
              <a:rPr lang="en-US" dirty="0" err="1"/>
              <a:t>ommers</a:t>
            </a:r>
            <a:r>
              <a:rPr lang="en-US" dirty="0"/>
              <a:t>, with a smaller reward for miners.</a:t>
            </a:r>
          </a:p>
          <a:p>
            <a:pPr algn="just" rtl="0"/>
            <a:r>
              <a:rPr lang="en-US" dirty="0"/>
              <a:t>A new block is added in the mainchain approximately every 15s. Only a number of 6 consecutive </a:t>
            </a:r>
            <a:r>
              <a:rPr lang="en-US" dirty="0" err="1"/>
              <a:t>ommers</a:t>
            </a:r>
            <a:r>
              <a:rPr lang="en-US" dirty="0"/>
              <a:t> is rewarded, after one minute a half the miner will be notice about the consensus and be incentivized to join the mainline.</a:t>
            </a:r>
          </a:p>
          <a:p>
            <a:pPr algn="just" rtl="0"/>
            <a:r>
              <a:rPr lang="en-US" dirty="0"/>
              <a:t>Modified GHOST protocol (see next lecture).</a:t>
            </a:r>
          </a:p>
          <a:p>
            <a:pPr marL="0" indent="0" algn="just" rtl="0">
              <a:buNone/>
            </a:pPr>
            <a:r>
              <a:rPr lang="en-US" dirty="0"/>
              <a:t>	Longest chain rule/heaviest chain rule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1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OMMERS/UNCLES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60D707E-6DCA-482B-8E39-7A3451B87B96}"/>
              </a:ext>
            </a:extLst>
          </p:cNvPr>
          <p:cNvSpPr/>
          <p:nvPr/>
        </p:nvSpPr>
        <p:spPr>
          <a:xfrm>
            <a:off x="1336338" y="4703379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962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/>
              <a:t>ETHEREUM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b="1" dirty="0"/>
              <a:t>Transactions</a:t>
            </a:r>
            <a:r>
              <a:rPr lang="en-US" dirty="0"/>
              <a:t> are stored in MERKLE PATRICIA TRIE structures.</a:t>
            </a:r>
          </a:p>
          <a:p>
            <a:pPr algn="just" rtl="0"/>
            <a:r>
              <a:rPr lang="en-US" dirty="0"/>
              <a:t>In Ethereum state of the accounts (world state) is also stored, reflecting balances as a result of transactions execution. </a:t>
            </a:r>
          </a:p>
          <a:p>
            <a:pPr algn="just" rtl="0"/>
            <a:r>
              <a:rPr lang="en-US" b="1" dirty="0"/>
              <a:t>World state </a:t>
            </a:r>
            <a:r>
              <a:rPr lang="en-US" dirty="0"/>
              <a:t>is also stored in a MERKLE PATRICIA TRIE.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1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OMMERS/UNCLES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60D707E-6DCA-482B-8E39-7A3451B87B96}"/>
              </a:ext>
            </a:extLst>
          </p:cNvPr>
          <p:cNvSpPr/>
          <p:nvPr/>
        </p:nvSpPr>
        <p:spPr>
          <a:xfrm>
            <a:off x="1336338" y="4703379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155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BLOCK STRUCTURE -</a:t>
            </a:r>
            <a:r>
              <a:rPr lang="en-US" dirty="0"/>
              <a:t>BLOCK HEADER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 fontScale="55000" lnSpcReduction="20000"/>
          </a:bodyPr>
          <a:lstStyle/>
          <a:p>
            <a:r>
              <a:rPr lang="ro-RO" sz="2700" b="1" dirty="0" err="1"/>
              <a:t>parentHash</a:t>
            </a:r>
            <a:r>
              <a:rPr lang="en-US" sz="2700" dirty="0"/>
              <a:t>		Keccak 256 bit hash of the parent block	</a:t>
            </a:r>
          </a:p>
          <a:p>
            <a:pPr>
              <a:spcBef>
                <a:spcPts val="1300"/>
              </a:spcBef>
            </a:pPr>
            <a:r>
              <a:rPr lang="en-US" sz="2700" b="1" dirty="0">
                <a:solidFill>
                  <a:srgbClr val="0070C0"/>
                </a:solidFill>
              </a:rPr>
              <a:t>n</a:t>
            </a:r>
            <a:r>
              <a:rPr lang="en-US" sz="2700" b="1" i="0" u="none" strike="noStrike" baseline="0" dirty="0">
                <a:solidFill>
                  <a:srgbClr val="0070C0"/>
                </a:solidFill>
              </a:rPr>
              <a:t>once</a:t>
            </a:r>
            <a:r>
              <a:rPr lang="en-US" sz="2700" dirty="0">
                <a:solidFill>
                  <a:srgbClr val="0070C0"/>
                </a:solidFill>
              </a:rPr>
              <a:t>	</a:t>
            </a:r>
            <a:r>
              <a:rPr lang="en-US" sz="2700" dirty="0"/>
              <a:t>		64 bit value found by miner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mixHash</a:t>
            </a:r>
            <a:r>
              <a:rPr lang="en-US" sz="2700" b="0" i="0" u="none" strike="noStrike" baseline="0" dirty="0"/>
              <a:t>		hash confirming mining	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>
                <a:solidFill>
                  <a:srgbClr val="0070C0"/>
                </a:solidFill>
              </a:rPr>
              <a:t>difficulty</a:t>
            </a:r>
            <a:r>
              <a:rPr lang="en-US" sz="2700" b="0" i="0" u="none" strike="noStrike" baseline="0" dirty="0"/>
              <a:t>		</a:t>
            </a:r>
            <a:r>
              <a:rPr lang="ro-RO" sz="2700" dirty="0"/>
              <a:t>scalar </a:t>
            </a:r>
            <a:r>
              <a:rPr lang="ro-RO" sz="2700" dirty="0" err="1"/>
              <a:t>value</a:t>
            </a:r>
            <a:r>
              <a:rPr lang="en-US" sz="2700" dirty="0"/>
              <a:t> measuring mining effort</a:t>
            </a:r>
          </a:p>
          <a:p>
            <a:pPr>
              <a:spcBef>
                <a:spcPts val="1300"/>
              </a:spcBef>
            </a:pPr>
            <a:r>
              <a:rPr lang="ro-RO" sz="2700" b="1" dirty="0" err="1"/>
              <a:t>ommersHas</a:t>
            </a:r>
            <a:r>
              <a:rPr lang="en-US" sz="2700" b="1" dirty="0"/>
              <a:t>h</a:t>
            </a:r>
            <a:r>
              <a:rPr lang="en-US" sz="2700" dirty="0"/>
              <a:t>		</a:t>
            </a:r>
            <a:r>
              <a:rPr lang="en-US" sz="2700" b="0" i="0" u="none" strike="noStrike" baseline="0" dirty="0"/>
              <a:t>Keccak 256 bit hash of list of </a:t>
            </a:r>
            <a:r>
              <a:rPr lang="en-US" sz="2700" b="0" i="0" u="none" strike="noStrike" baseline="0" dirty="0" err="1"/>
              <a:t>ommers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dirty="0"/>
              <a:t>B</a:t>
            </a:r>
            <a:r>
              <a:rPr lang="en-US" sz="2700" b="1" i="0" u="none" strike="noStrike" baseline="0" dirty="0"/>
              <a:t>eneficiary</a:t>
            </a:r>
            <a:r>
              <a:rPr lang="en-US" sz="2700" b="0" i="0" u="none" strike="noStrike" baseline="0" dirty="0"/>
              <a:t>		address of</a:t>
            </a:r>
            <a:r>
              <a:rPr lang="en-US" sz="2700" dirty="0"/>
              <a:t> miner receiving reward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stateRoot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World State </a:t>
            </a:r>
            <a:r>
              <a:rPr lang="en-US" sz="270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receiptsRoot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Transaction Receipt </a:t>
            </a:r>
            <a:r>
              <a:rPr lang="en-US" sz="2700" dirty="0" err="1"/>
              <a:t>Trie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transactionsRoot</a:t>
            </a:r>
            <a:r>
              <a:rPr lang="en-US" sz="2700" b="0" i="0" u="none" strike="noStrike" baseline="0" dirty="0"/>
              <a:t>		Keccak 256 bit hash of a root of the Transaction </a:t>
            </a:r>
            <a:r>
              <a:rPr lang="en-US" sz="2700" b="0" i="0" u="none" strike="noStrike" baseline="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logsBloom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Bloom filter relating logs hashes with the logs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dirty="0"/>
              <a:t>n</a:t>
            </a:r>
            <a:r>
              <a:rPr lang="en-US" sz="2700" b="1" i="0" u="none" strike="noStrike" baseline="0" dirty="0"/>
              <a:t>umber</a:t>
            </a:r>
            <a:r>
              <a:rPr lang="en-US" sz="2700" b="0" i="0" u="none" strike="noStrike" baseline="0" dirty="0"/>
              <a:t>			ordinal number of this block. every new block gets a number increased by one.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gasLimit</a:t>
            </a:r>
            <a:r>
              <a:rPr lang="en-US" sz="2700" b="0" i="0" u="none" strike="noStrike" baseline="0" dirty="0"/>
              <a:t>		accumulated gas limit required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gasUsed</a:t>
            </a:r>
            <a:r>
              <a:rPr lang="en-US" sz="2700" dirty="0"/>
              <a:t>	</a:t>
            </a:r>
            <a:r>
              <a:rPr lang="en-US" sz="2700" b="0" i="0" u="none" strike="noStrike" baseline="0" dirty="0"/>
              <a:t>	accumulated real consumed gas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extraData</a:t>
            </a:r>
            <a:r>
              <a:rPr lang="en-US" sz="2700" b="0" i="0" u="none" strike="noStrike" baseline="0" dirty="0"/>
              <a:t>		32 bytes additional data	</a:t>
            </a:r>
          </a:p>
          <a:p>
            <a:pPr>
              <a:spcBef>
                <a:spcPts val="1300"/>
              </a:spcBef>
            </a:pPr>
            <a:r>
              <a:rPr lang="en-US" sz="2700" b="1" dirty="0">
                <a:solidFill>
                  <a:srgbClr val="0070C0"/>
                </a:solidFill>
              </a:rPr>
              <a:t>timestamp</a:t>
            </a:r>
            <a:r>
              <a:rPr lang="en-US" sz="2700" dirty="0"/>
              <a:t> 		scalar value equal to the reasonable output of Unix’s time() at this block’s inception</a:t>
            </a:r>
          </a:p>
          <a:p>
            <a:endParaRPr lang="ro-RO" sz="2000" dirty="0"/>
          </a:p>
          <a:p>
            <a:pPr rtl="0"/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B729E590-79A1-4B97-AD0A-083598DD79F1}"/>
              </a:ext>
            </a:extLst>
          </p:cNvPr>
          <p:cNvSpPr txBox="1"/>
          <p:nvPr/>
        </p:nvSpPr>
        <p:spPr>
          <a:xfrm>
            <a:off x="9007365" y="1839310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PoW</a:t>
            </a:r>
            <a:r>
              <a:rPr lang="en-US" b="1" dirty="0">
                <a:solidFill>
                  <a:srgbClr val="0070C0"/>
                </a:solidFill>
              </a:rPr>
              <a:t> consensus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MERKLE PROOFS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57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BLOCK STRUCTURE -</a:t>
            </a:r>
            <a:r>
              <a:rPr lang="en-US" dirty="0"/>
              <a:t>BLOCK HEADER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 fontScale="55000" lnSpcReduction="20000"/>
          </a:bodyPr>
          <a:lstStyle/>
          <a:p>
            <a:r>
              <a:rPr lang="ro-RO" sz="2700" b="1" dirty="0" err="1"/>
              <a:t>parentHash</a:t>
            </a:r>
            <a:r>
              <a:rPr lang="en-US" sz="2700" dirty="0"/>
              <a:t>		Keccak 256 bit hash of the parent block	</a:t>
            </a:r>
          </a:p>
          <a:p>
            <a:pPr>
              <a:spcBef>
                <a:spcPts val="1300"/>
              </a:spcBef>
            </a:pPr>
            <a:r>
              <a:rPr lang="en-US" sz="2700" b="1" dirty="0"/>
              <a:t>n</a:t>
            </a:r>
            <a:r>
              <a:rPr lang="en-US" sz="2700" b="1" i="0" u="none" strike="noStrike" baseline="0" dirty="0"/>
              <a:t>once	</a:t>
            </a:r>
            <a:r>
              <a:rPr lang="en-US" sz="2700" dirty="0"/>
              <a:t>		64 bit value found by miner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mixHash</a:t>
            </a:r>
            <a:r>
              <a:rPr lang="en-US" sz="2700" b="0" i="0" u="none" strike="noStrike" baseline="0" dirty="0"/>
              <a:t>		hash confirming mining	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/>
              <a:t>difficulty</a:t>
            </a:r>
            <a:r>
              <a:rPr lang="en-US" sz="2700" b="0" i="0" u="none" strike="noStrike" baseline="0" dirty="0"/>
              <a:t>		</a:t>
            </a:r>
            <a:r>
              <a:rPr lang="ro-RO" sz="2700" dirty="0"/>
              <a:t>scalar </a:t>
            </a:r>
            <a:r>
              <a:rPr lang="ro-RO" sz="2700" dirty="0" err="1"/>
              <a:t>value</a:t>
            </a:r>
            <a:r>
              <a:rPr lang="en-US" sz="2700" dirty="0"/>
              <a:t> measuring mining effort</a:t>
            </a:r>
          </a:p>
          <a:p>
            <a:pPr>
              <a:spcBef>
                <a:spcPts val="1300"/>
              </a:spcBef>
            </a:pPr>
            <a:r>
              <a:rPr lang="ro-RO" sz="2700" b="1" dirty="0" err="1"/>
              <a:t>ommersHas</a:t>
            </a:r>
            <a:r>
              <a:rPr lang="en-US" sz="2700" b="1" dirty="0"/>
              <a:t>h</a:t>
            </a:r>
            <a:r>
              <a:rPr lang="en-US" sz="2700" dirty="0"/>
              <a:t>		</a:t>
            </a:r>
            <a:r>
              <a:rPr lang="en-US" sz="2700" b="0" i="0" u="none" strike="noStrike" baseline="0" dirty="0"/>
              <a:t>Keccak 256 bit hash of list of </a:t>
            </a:r>
            <a:r>
              <a:rPr lang="en-US" sz="2700" b="0" i="0" u="none" strike="noStrike" baseline="0" dirty="0" err="1"/>
              <a:t>ommers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dirty="0"/>
              <a:t>b</a:t>
            </a:r>
            <a:r>
              <a:rPr lang="en-US" sz="2700" b="1" i="0" u="none" strike="noStrike" baseline="0" dirty="0"/>
              <a:t>eneficiary</a:t>
            </a:r>
            <a:r>
              <a:rPr lang="en-US" sz="2700" b="0" i="0" u="none" strike="noStrike" baseline="0" dirty="0"/>
              <a:t>		address of</a:t>
            </a:r>
            <a:r>
              <a:rPr lang="en-US" sz="2700" dirty="0"/>
              <a:t> miner receiving reward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stateRoot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World State </a:t>
            </a:r>
            <a:r>
              <a:rPr lang="en-US" sz="270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receiptsRoot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Transaction Receipt </a:t>
            </a:r>
            <a:r>
              <a:rPr lang="en-US" sz="2700" dirty="0" err="1"/>
              <a:t>Trie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transactionsRoot</a:t>
            </a:r>
            <a:r>
              <a:rPr lang="en-US" sz="2700" b="0" i="0" u="none" strike="noStrike" baseline="0" dirty="0"/>
              <a:t>		Keccak 256 bit hash of a root of the Transaction </a:t>
            </a:r>
            <a:r>
              <a:rPr lang="en-US" sz="2700" b="0" i="0" u="none" strike="noStrike" baseline="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logsBloom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Bloom filter relating logs hashes with the logs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dirty="0"/>
              <a:t>n</a:t>
            </a:r>
            <a:r>
              <a:rPr lang="en-US" sz="2700" b="1" i="0" u="none" strike="noStrike" baseline="0" dirty="0"/>
              <a:t>umber</a:t>
            </a:r>
            <a:r>
              <a:rPr lang="en-US" sz="2700" b="0" i="0" u="none" strike="noStrike" baseline="0" dirty="0"/>
              <a:t>			ordinal number of this block. every new block gets a number increased by one.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gasLimit</a:t>
            </a:r>
            <a:r>
              <a:rPr lang="en-US" sz="2700" b="0" i="0" u="none" strike="noStrike" baseline="0" dirty="0"/>
              <a:t>		accumulated gas limit required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gasUsed</a:t>
            </a:r>
            <a:r>
              <a:rPr lang="en-US" sz="2700" b="0" i="0" u="none" strike="noStrike" baseline="0" dirty="0"/>
              <a:t>		accumulated real consumed gas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extraData</a:t>
            </a:r>
            <a:r>
              <a:rPr lang="en-US" sz="2700" b="0" i="0" u="none" strike="noStrike" baseline="0" dirty="0"/>
              <a:t>		32 bytes additional data	</a:t>
            </a:r>
          </a:p>
          <a:p>
            <a:pPr>
              <a:spcBef>
                <a:spcPts val="1300"/>
              </a:spcBef>
            </a:pPr>
            <a:r>
              <a:rPr lang="en-US" sz="2700" b="1" dirty="0"/>
              <a:t>timestamp</a:t>
            </a:r>
            <a:r>
              <a:rPr lang="en-US" sz="2700" dirty="0"/>
              <a:t> 		scalar value equal to the reasonable output of Unix’s time() at this block’s inception</a:t>
            </a:r>
          </a:p>
          <a:p>
            <a:endParaRPr lang="ro-RO" sz="2000" dirty="0"/>
          </a:p>
          <a:p>
            <a:pPr rtl="0"/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E9B3187-9580-441F-B9CF-FB9E9568A2EF}"/>
              </a:ext>
            </a:extLst>
          </p:cNvPr>
          <p:cNvSpPr txBox="1"/>
          <p:nvPr/>
        </p:nvSpPr>
        <p:spPr>
          <a:xfrm>
            <a:off x="8986345" y="3170761"/>
            <a:ext cx="217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Merkle Patricia </a:t>
            </a:r>
            <a:r>
              <a:rPr lang="en-US" b="1" dirty="0" err="1">
                <a:solidFill>
                  <a:srgbClr val="0070C0"/>
                </a:solidFill>
              </a:rPr>
              <a:t>Trie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A060B607-B42A-413D-8DED-FD15D4FD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" y="0"/>
            <a:ext cx="120729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4DD8370-D667-4309-98E8-F70C33A7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" y="0"/>
            <a:ext cx="8150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B31D251E-1E7E-44E3-AE64-2CB2E31F7091}"/>
              </a:ext>
            </a:extLst>
          </p:cNvPr>
          <p:cNvSpPr txBox="1"/>
          <p:nvPr/>
        </p:nvSpPr>
        <p:spPr>
          <a:xfrm>
            <a:off x="8050924" y="3930869"/>
            <a:ext cx="3614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Receipts – effect of transactions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log hash </a:t>
            </a:r>
          </a:p>
          <a:p>
            <a:r>
              <a:rPr lang="en-US" dirty="0"/>
              <a:t>bloom filter –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40590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4000" dirty="0" err="1"/>
              <a:t>Ethereum</a:t>
            </a:r>
            <a:r>
              <a:rPr lang="ro-RO" sz="4000" dirty="0"/>
              <a:t> </a:t>
            </a:r>
            <a:r>
              <a:rPr lang="en-US" sz="4000" dirty="0"/>
              <a:t>Transactions and </a:t>
            </a:r>
            <a:r>
              <a:rPr lang="ro-RO" sz="4000" dirty="0"/>
              <a:t>gas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811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TRANSACTION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/>
          </a:bodyPr>
          <a:lstStyle/>
          <a:p>
            <a:r>
              <a:rPr lang="en-US" dirty="0"/>
              <a:t>A transaction is initiated by an externally-owned account</a:t>
            </a:r>
          </a:p>
          <a:p>
            <a:r>
              <a:rPr lang="en-US" dirty="0"/>
              <a:t>The result of the transaction is changing word state.</a:t>
            </a:r>
          </a:p>
          <a:p>
            <a:r>
              <a:rPr lang="en-US" dirty="0"/>
              <a:t>Lifecycle:</a:t>
            </a:r>
          </a:p>
          <a:p>
            <a:pPr lvl="1"/>
            <a:r>
              <a:rPr lang="en-US" dirty="0"/>
              <a:t>Generate transaction hash</a:t>
            </a:r>
          </a:p>
          <a:p>
            <a:pPr lvl="1"/>
            <a:r>
              <a:rPr lang="en-US" dirty="0"/>
              <a:t>Broadcast to the network, include transaction in transaction pool</a:t>
            </a:r>
          </a:p>
          <a:p>
            <a:pPr lvl="1"/>
            <a:r>
              <a:rPr lang="en-US" dirty="0"/>
              <a:t>Miner include transaction in a block</a:t>
            </a:r>
          </a:p>
          <a:p>
            <a:pPr lvl="1"/>
            <a:r>
              <a:rPr lang="en-US" dirty="0"/>
              <a:t>Transaction receive confirmations 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pPr rtl="0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3BB82E-FEEE-49F7-8C31-B1097E04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66" y="2790825"/>
            <a:ext cx="8439150" cy="4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TRANSACTION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 fontScale="92500" lnSpcReduction="10000"/>
          </a:bodyPr>
          <a:lstStyle/>
          <a:p>
            <a:r>
              <a:rPr lang="en-US" dirty="0"/>
              <a:t>Two types of transactions: </a:t>
            </a:r>
            <a:r>
              <a:rPr lang="en-US" b="1" dirty="0"/>
              <a:t>contract creation </a:t>
            </a:r>
            <a:r>
              <a:rPr lang="en-US" dirty="0"/>
              <a:t>(resulting in a new contract account containing compiled smart contract bytecode) and </a:t>
            </a:r>
            <a:r>
              <a:rPr lang="en-US" b="1" dirty="0"/>
              <a:t>message calls</a:t>
            </a:r>
          </a:p>
          <a:p>
            <a:endParaRPr lang="en-US" b="1" dirty="0"/>
          </a:p>
          <a:p>
            <a:r>
              <a:rPr lang="en-US" b="1" dirty="0"/>
              <a:t>Nonce	</a:t>
            </a:r>
            <a:r>
              <a:rPr lang="en-US" dirty="0"/>
              <a:t>	scalar value equal to the number of transactions sent by the sender	</a:t>
            </a:r>
          </a:p>
          <a:p>
            <a:pPr>
              <a:spcBef>
                <a:spcPts val="1300"/>
              </a:spcBef>
            </a:pPr>
            <a:r>
              <a:rPr lang="en-US" b="1" dirty="0" err="1">
                <a:solidFill>
                  <a:srgbClr val="0070C0"/>
                </a:solidFill>
              </a:rPr>
              <a:t>gasPrice</a:t>
            </a: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/>
              <a:t>scalar value equal to the number of Wei(10</a:t>
            </a:r>
            <a:r>
              <a:rPr lang="en-US" baseline="30000" dirty="0"/>
              <a:t>-18</a:t>
            </a:r>
            <a:r>
              <a:rPr lang="en-US" dirty="0"/>
              <a:t>) to be paid per unit of gas.</a:t>
            </a:r>
          </a:p>
          <a:p>
            <a:pPr>
              <a:spcBef>
                <a:spcPts val="1300"/>
              </a:spcBef>
            </a:pPr>
            <a:r>
              <a:rPr lang="en-US" b="1" dirty="0" err="1">
                <a:solidFill>
                  <a:srgbClr val="0070C0"/>
                </a:solidFill>
              </a:rPr>
              <a:t>gasLimit</a:t>
            </a: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0" i="0" u="none" strike="noStrike" baseline="0" dirty="0"/>
              <a:t>	scalar value equal to the maximum amount of gas that should be used in executing the 			transaction	</a:t>
            </a:r>
          </a:p>
          <a:p>
            <a:pPr>
              <a:spcBef>
                <a:spcPts val="1300"/>
              </a:spcBef>
            </a:pPr>
            <a:r>
              <a:rPr lang="en-US" b="1" dirty="0"/>
              <a:t>to</a:t>
            </a:r>
            <a:r>
              <a:rPr lang="en-US" dirty="0"/>
              <a:t>			160-bit address of the message call’s recipient or null</a:t>
            </a:r>
          </a:p>
          <a:p>
            <a:pPr>
              <a:spcBef>
                <a:spcPts val="1300"/>
              </a:spcBef>
            </a:pPr>
            <a:r>
              <a:rPr lang="en-US" b="1" i="0" u="none" strike="noStrike" baseline="0" dirty="0"/>
              <a:t>value	</a:t>
            </a:r>
            <a:r>
              <a:rPr lang="en-US" b="0" i="0" u="none" strike="noStrike" baseline="0" dirty="0"/>
              <a:t>		number of Wei to be transferred.</a:t>
            </a:r>
          </a:p>
          <a:p>
            <a:pPr>
              <a:spcBef>
                <a:spcPts val="1300"/>
              </a:spcBef>
            </a:pPr>
            <a:r>
              <a:rPr lang="en-US" b="1" i="0" u="none" strike="noStrike" baseline="0" dirty="0" err="1"/>
              <a:t>init</a:t>
            </a:r>
            <a:r>
              <a:rPr lang="en-US" b="0" i="0" u="none" strike="noStrike" baseline="0" dirty="0"/>
              <a:t>			unlimited size byte array, EVM code.</a:t>
            </a:r>
            <a:endParaRPr lang="en-US" dirty="0"/>
          </a:p>
          <a:p>
            <a:pPr>
              <a:spcBef>
                <a:spcPts val="1300"/>
              </a:spcBef>
            </a:pPr>
            <a:r>
              <a:rPr lang="en-US" b="1" dirty="0"/>
              <a:t>data</a:t>
            </a:r>
            <a:r>
              <a:rPr lang="en-US" b="0" i="0" u="none" strike="noStrike" baseline="0" dirty="0"/>
              <a:t>			unlimited size byte array, </a:t>
            </a:r>
            <a:r>
              <a:rPr lang="en-US" dirty="0"/>
              <a:t>input data.</a:t>
            </a:r>
          </a:p>
          <a:p>
            <a:pPr>
              <a:spcBef>
                <a:spcPts val="1300"/>
              </a:spcBef>
            </a:pPr>
            <a:r>
              <a:rPr lang="en-US" b="1" dirty="0"/>
              <a:t>s</a:t>
            </a:r>
            <a:r>
              <a:rPr lang="en-US" b="1" i="0" u="none" strike="noStrike" baseline="0" dirty="0"/>
              <a:t>ignature		confirms that sender has authorize transaction</a:t>
            </a:r>
          </a:p>
          <a:p>
            <a:endParaRPr lang="en-US" sz="2000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- GAS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Measures the amount of computational effort required to execute operations.</a:t>
            </a:r>
          </a:p>
          <a:p>
            <a:pPr lvl="1"/>
            <a:r>
              <a:rPr lang="en-US" dirty="0"/>
              <a:t>“Fuel” for Ethereum network – not currency! </a:t>
            </a:r>
          </a:p>
          <a:p>
            <a:r>
              <a:rPr lang="en-US" dirty="0"/>
              <a:t>Each operation costs a specific amount of gas.</a:t>
            </a:r>
          </a:p>
          <a:p>
            <a:r>
              <a:rPr lang="en-US" dirty="0"/>
              <a:t>For each transaction sender specify a “gas limit”, maximum amount he is willing to pay for the transaction to be processed.</a:t>
            </a:r>
          </a:p>
          <a:p>
            <a:r>
              <a:rPr lang="en-US" dirty="0"/>
              <a:t>Gas limit is implicitly purchased from the sender’s account balance. </a:t>
            </a:r>
          </a:p>
          <a:p>
            <a:r>
              <a:rPr lang="en-US" dirty="0"/>
              <a:t>The transaction is considered invalid if the account balance cannot support paying gas limit.</a:t>
            </a:r>
          </a:p>
          <a:p>
            <a:r>
              <a:rPr lang="en-US" dirty="0"/>
              <a:t>Gas can be partially return to the sender. </a:t>
            </a:r>
          </a:p>
          <a:p>
            <a:r>
              <a:rPr lang="en-US" dirty="0"/>
              <a:t>If transaction runs out of gas, then it’s reverted back to its original state.</a:t>
            </a:r>
          </a:p>
          <a:p>
            <a:r>
              <a:rPr lang="en-US" dirty="0"/>
              <a:t>“Block gas limit” determines that amount of gas that can be spent per block. 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TRANSACTION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/>
          </a:bodyPr>
          <a:lstStyle/>
          <a:p>
            <a:r>
              <a:rPr lang="en-US" b="1" dirty="0"/>
              <a:t>Transaction validity</a:t>
            </a:r>
          </a:p>
          <a:p>
            <a:endParaRPr lang="en-US" b="1" dirty="0"/>
          </a:p>
          <a:p>
            <a:r>
              <a:rPr lang="en-US" dirty="0"/>
              <a:t>Transaction is well formed RLP, no additional bytes. 	</a:t>
            </a:r>
          </a:p>
          <a:p>
            <a:pPr>
              <a:spcBef>
                <a:spcPts val="1300"/>
              </a:spcBef>
            </a:pPr>
            <a:r>
              <a:rPr lang="en-US" dirty="0"/>
              <a:t>Transaction signature is valid.</a:t>
            </a:r>
          </a:p>
          <a:p>
            <a:pPr>
              <a:spcBef>
                <a:spcPts val="1300"/>
              </a:spcBef>
            </a:pPr>
            <a:r>
              <a:rPr lang="en-US" dirty="0"/>
              <a:t>Transaction none is valid, equivalent to the sender’s current nonce.</a:t>
            </a:r>
            <a:r>
              <a:rPr lang="en-US" b="0" i="0" u="none" strike="noStrike" baseline="0" dirty="0"/>
              <a:t>	</a:t>
            </a:r>
          </a:p>
          <a:p>
            <a:pPr>
              <a:spcBef>
                <a:spcPts val="1300"/>
              </a:spcBef>
            </a:pPr>
            <a:r>
              <a:rPr lang="en-US" dirty="0"/>
              <a:t>Gas limit is smaller than gas used by the transaction</a:t>
            </a:r>
            <a:r>
              <a:rPr lang="en-US" b="0" i="0" u="none" strike="noStrike" baseline="0" dirty="0"/>
              <a:t>.</a:t>
            </a:r>
          </a:p>
          <a:p>
            <a:pPr>
              <a:spcBef>
                <a:spcPts val="1300"/>
              </a:spcBef>
            </a:pPr>
            <a:r>
              <a:rPr lang="en-US" dirty="0"/>
              <a:t>The sender account balance contains at least the cost required to pay transaction</a:t>
            </a:r>
            <a:r>
              <a:rPr lang="en-US" b="0" i="0" u="none" strike="noStrike" baseline="0" dirty="0"/>
              <a:t>.</a:t>
            </a:r>
            <a:endParaRPr lang="en-US" dirty="0"/>
          </a:p>
          <a:p>
            <a:pPr marL="0" indent="0">
              <a:spcBef>
                <a:spcPts val="1300"/>
              </a:spcBef>
              <a:buNone/>
            </a:pPr>
            <a:endParaRPr lang="en-US" b="0" i="0" u="none" strike="noStrike" baseline="0" dirty="0"/>
          </a:p>
          <a:p>
            <a:r>
              <a:rPr lang="en-US" sz="2000" dirty="0"/>
              <a:t>Gas limit * gas cost</a:t>
            </a:r>
          </a:p>
          <a:p>
            <a:r>
              <a:rPr lang="en-US" dirty="0"/>
              <a:t>Gas limit * Base fee + tip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- GAS EIP 1559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Before EIP 1559 Gas cost set by </a:t>
            </a:r>
            <a:r>
              <a:rPr lang="en-US" b="1" dirty="0">
                <a:solidFill>
                  <a:srgbClr val="FF0000"/>
                </a:solidFill>
              </a:rPr>
              <a:t>first price auction system</a:t>
            </a:r>
          </a:p>
          <a:p>
            <a:r>
              <a:rPr lang="en-US" dirty="0"/>
              <a:t>Everyone submit bid, miners select transactions with the highest fee.</a:t>
            </a:r>
          </a:p>
          <a:p>
            <a:r>
              <a:rPr lang="en-US" dirty="0"/>
              <a:t>Often users pay more than 5x than necessary.</a:t>
            </a:r>
          </a:p>
          <a:p>
            <a:endParaRPr lang="en-US" dirty="0"/>
          </a:p>
          <a:p>
            <a:r>
              <a:rPr lang="en-US" dirty="0"/>
              <a:t>Before EIP 1559 block size had fixed-size</a:t>
            </a:r>
          </a:p>
          <a:p>
            <a:r>
              <a:rPr lang="en-US" dirty="0"/>
              <a:t>After EIP 1559 block size is variable and will increase or decrease depending on the network demand up until the block limit (30 million gas)</a:t>
            </a:r>
          </a:p>
          <a:p>
            <a:endParaRPr lang="en-US" dirty="0"/>
          </a:p>
          <a:p>
            <a:r>
              <a:rPr lang="en-US" dirty="0"/>
              <a:t>After EIP 1559 block has a </a:t>
            </a:r>
            <a:r>
              <a:rPr lang="en-US" b="1" dirty="0">
                <a:solidFill>
                  <a:srgbClr val="FF0000"/>
                </a:solidFill>
              </a:rPr>
              <a:t>base fee</a:t>
            </a:r>
            <a:r>
              <a:rPr lang="en-US" dirty="0"/>
              <a:t> determined by the blocks before. If block size is greater than block limit increase fee, if is less then the block size, decrease fee. </a:t>
            </a:r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– GAS EIP 1559 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Ethereum Improvement Proposals</a:t>
            </a:r>
            <a:r>
              <a:rPr lang="en-US" dirty="0"/>
              <a:t> (EIP) describe standards for the Ethereum platform </a:t>
            </a:r>
          </a:p>
          <a:p>
            <a:pPr lvl="1"/>
            <a:r>
              <a:rPr lang="en-US" dirty="0"/>
              <a:t>Core improvements requiring consensus fork, miner </a:t>
            </a:r>
            <a:r>
              <a:rPr lang="en-US" dirty="0" err="1"/>
              <a:t>startegy</a:t>
            </a:r>
            <a:r>
              <a:rPr lang="en-US" dirty="0"/>
              <a:t> changes.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ERC – contract standards (ERC-20, ERC-721) Ethereum Request for comment.</a:t>
            </a:r>
          </a:p>
          <a:p>
            <a:r>
              <a:rPr lang="en-US" dirty="0"/>
              <a:t>(London Upgrade) August 5th, 2021</a:t>
            </a:r>
          </a:p>
          <a:p>
            <a:pPr lvl="1"/>
            <a:r>
              <a:rPr lang="en-US" dirty="0"/>
              <a:t>Better transaction fee estimation, predictable transaction fees</a:t>
            </a:r>
          </a:p>
          <a:p>
            <a:pPr lvl="1"/>
            <a:r>
              <a:rPr lang="en-US" dirty="0"/>
              <a:t>Quicker transaction inclusion</a:t>
            </a:r>
          </a:p>
          <a:p>
            <a:pPr lvl="1"/>
            <a:r>
              <a:rPr lang="en-US" dirty="0"/>
              <a:t>counteract the release of ETH by burning a percentage of transaction fee.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Replace first auction system with </a:t>
            </a:r>
            <a:r>
              <a:rPr lang="en-US" b="1" dirty="0"/>
              <a:t>base fee</a:t>
            </a:r>
            <a:r>
              <a:rPr lang="en-US" dirty="0"/>
              <a:t>.</a:t>
            </a:r>
          </a:p>
          <a:p>
            <a:r>
              <a:rPr lang="en-US" b="1" i="0" dirty="0" err="1">
                <a:solidFill>
                  <a:srgbClr val="4C4C4C"/>
                </a:solidFill>
                <a:effectLst/>
                <a:latin typeface="SFMono-Regular"/>
              </a:rPr>
              <a:t>maxPriorityFeePerGas</a:t>
            </a:r>
            <a:r>
              <a:rPr lang="en-US" b="0" i="0" dirty="0">
                <a:solidFill>
                  <a:srgbClr val="4C4C4C"/>
                </a:solidFill>
                <a:effectLst/>
                <a:latin typeface="SFMono-Regular"/>
              </a:rPr>
              <a:t> amount of gas paid as 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TRIE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MERKLE TREE </a:t>
            </a:r>
            <a:r>
              <a:rPr lang="en-US" dirty="0"/>
              <a:t>or hash trees are named after Ralph Merkle, 1979.</a:t>
            </a:r>
          </a:p>
          <a:p>
            <a:r>
              <a:rPr lang="en-US" dirty="0"/>
              <a:t>Every leaf node is labelled with the cryptographic hash of a data block.</a:t>
            </a:r>
          </a:p>
          <a:p>
            <a:r>
              <a:rPr lang="en-US" dirty="0"/>
              <a:t>Every non-leaf node is labelled with the cryptographic hash of the labels of its child nodes.</a:t>
            </a:r>
          </a:p>
          <a:p>
            <a:r>
              <a:rPr lang="en-US" dirty="0"/>
              <a:t>Allows efficient and secure verification of large data</a:t>
            </a:r>
          </a:p>
          <a:p>
            <a:r>
              <a:rPr lang="en-US" dirty="0"/>
              <a:t>Example of </a:t>
            </a:r>
            <a:r>
              <a:rPr lang="en-US" b="1" dirty="0"/>
              <a:t>commitment scheme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Assignment</a:t>
            </a:r>
            <a:r>
              <a:rPr lang="en-US" i="1" dirty="0" err="1">
                <a:solidFill>
                  <a:srgbClr val="FF0000"/>
                </a:solidFill>
              </a:rPr>
              <a:t>Commitments</a:t>
            </a:r>
            <a:r>
              <a:rPr lang="en-US" i="1" dirty="0">
                <a:solidFill>
                  <a:srgbClr val="FF0000"/>
                </a:solidFill>
              </a:rPr>
              <a:t> schemes and zero knowledge proofs in Ethereum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Bibliography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Ethereum yellow paper </a:t>
            </a:r>
            <a:r>
              <a:rPr lang="en-US" dirty="0">
                <a:hlinkClick r:id="rId3"/>
              </a:rPr>
              <a:t>https://ethereum.github.io/yellowpaper/paper.pdf</a:t>
            </a:r>
            <a:endParaRPr lang="en-US" dirty="0"/>
          </a:p>
          <a:p>
            <a:pPr rtl="0"/>
            <a:r>
              <a:rPr lang="en-US" dirty="0" err="1"/>
              <a:t>Merkling</a:t>
            </a:r>
            <a:r>
              <a:rPr lang="en-US" dirty="0"/>
              <a:t> in Ethereum,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https://blog.ethereum.org/2015/11/15/merkling-in-ethereum/</a:t>
            </a:r>
            <a:endParaRPr lang="en-US" dirty="0"/>
          </a:p>
          <a:p>
            <a:pPr rtl="0"/>
            <a:r>
              <a:rPr lang="en-US" dirty="0"/>
              <a:t>Ethereum P</a:t>
            </a:r>
            <a:r>
              <a:rPr lang="en-US" dirty="0">
                <a:hlinkClick r:id="rId5"/>
              </a:rPr>
              <a:t>a</a:t>
            </a:r>
            <a:r>
              <a:rPr lang="en-US" dirty="0"/>
              <a:t>tricia-tree </a:t>
            </a:r>
            <a:r>
              <a:rPr lang="en-US" dirty="0">
                <a:hlinkClick r:id="rId5"/>
              </a:rPr>
              <a:t>https://eth.wiki/en/fundamentals/patricia-tree</a:t>
            </a:r>
            <a:endParaRPr lang="en-US" dirty="0"/>
          </a:p>
          <a:p>
            <a:pPr rtl="0"/>
            <a:r>
              <a:rPr lang="en-US" dirty="0"/>
              <a:t>HP implementation and examples </a:t>
            </a:r>
            <a:r>
              <a:rPr lang="en-US" dirty="0">
                <a:hlinkClick r:id="rId6"/>
              </a:rPr>
              <a:t>https://hexdocs.pm/hex_prefix/HexPrefix.html</a:t>
            </a:r>
            <a:endParaRPr lang="en-US" dirty="0"/>
          </a:p>
          <a:p>
            <a:r>
              <a:rPr lang="en-US" dirty="0"/>
              <a:t>Ethereum EVM </a:t>
            </a:r>
            <a:r>
              <a:rPr lang="en-US" dirty="0">
                <a:hlinkClick r:id="rId7"/>
              </a:rPr>
              <a:t>https://ethereum.org/en/developers/docs/evm/</a:t>
            </a:r>
            <a:endParaRPr lang="en-US" dirty="0"/>
          </a:p>
          <a:p>
            <a:r>
              <a:rPr lang="en-US" dirty="0"/>
              <a:t>EIP standards </a:t>
            </a:r>
            <a:r>
              <a:rPr lang="en-US" dirty="0">
                <a:hlinkClick r:id="rId8"/>
              </a:rPr>
              <a:t>https://eips.ethereum.org/</a:t>
            </a:r>
            <a:endParaRPr lang="en-US" dirty="0"/>
          </a:p>
          <a:p>
            <a:r>
              <a:rPr lang="en-US" dirty="0"/>
              <a:t>EVM memory </a:t>
            </a:r>
            <a:r>
              <a:rPr lang="en-US" dirty="0">
                <a:hlinkClick r:id="rId9"/>
              </a:rPr>
              <a:t>https://docs.soliditylang.org/en/latest/introduction-to-smart-contracts.html?highlight=memory#storage-memory-and-the-stack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rtl="0"/>
            <a:r>
              <a:rPr lang="en-US" dirty="0">
                <a:hlinkClick r:id="rId10"/>
              </a:rPr>
              <a:t>https://eth.wiki/en/concepts/ethash/ethash</a:t>
            </a:r>
            <a:endParaRPr lang="en-US" dirty="0"/>
          </a:p>
          <a:p>
            <a:pPr rtl="0"/>
            <a:r>
              <a:rPr lang="en-US" dirty="0">
                <a:hlinkClick r:id="rId11"/>
              </a:rPr>
              <a:t>https://commons.wikimedia.org/wiki/File:Hash_Tree.svg</a:t>
            </a:r>
            <a:endParaRPr lang="en-US" dirty="0"/>
          </a:p>
          <a:p>
            <a:pPr rtl="0"/>
            <a:r>
              <a:rPr lang="en-US" dirty="0">
                <a:hlinkClick r:id="rId12"/>
              </a:rPr>
              <a:t>https://commons.wikimedia.org/wiki/File:Bitcoin_Block_Data.png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rdboard box - Openclipart">
            <a:extLst>
              <a:ext uri="{FF2B5EF4-FFF2-40B4-BE49-F238E27FC236}">
                <a16:creationId xmlns:a16="http://schemas.microsoft.com/office/drawing/2014/main" id="{09987874-24B2-49DF-8907-2EFBE554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6" y="4377994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3583E6CA-7F94-41F8-961D-8E3065830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62" y="658274"/>
            <a:ext cx="2847975" cy="2533650"/>
          </a:xfrm>
          <a:prstGeom prst="rect">
            <a:avLst/>
          </a:prstGeom>
        </p:spPr>
      </p:pic>
      <p:pic>
        <p:nvPicPr>
          <p:cNvPr id="13" name="Grafic 12" descr="Lock with solid fill">
            <a:extLst>
              <a:ext uri="{FF2B5EF4-FFF2-40B4-BE49-F238E27FC236}">
                <a16:creationId xmlns:a16="http://schemas.microsoft.com/office/drawing/2014/main" id="{27309655-EA2C-4D5C-BFEB-F59CE30BE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9148" y="404412"/>
            <a:ext cx="914400" cy="914400"/>
          </a:xfrm>
          <a:prstGeom prst="rect">
            <a:avLst/>
          </a:prstGeom>
        </p:spPr>
      </p:pic>
      <p:pic>
        <p:nvPicPr>
          <p:cNvPr id="17" name="Grafic 16" descr="Lock with solid fill">
            <a:extLst>
              <a:ext uri="{FF2B5EF4-FFF2-40B4-BE49-F238E27FC236}">
                <a16:creationId xmlns:a16="http://schemas.microsoft.com/office/drawing/2014/main" id="{2A27085D-C2E9-4217-BD0F-AFBA98085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9148" y="4164716"/>
            <a:ext cx="914400" cy="914400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DC7F303A-8FC2-480C-A48F-329EFDF00E0D}"/>
              </a:ext>
            </a:extLst>
          </p:cNvPr>
          <p:cNvSpPr/>
          <p:nvPr/>
        </p:nvSpPr>
        <p:spPr>
          <a:xfrm>
            <a:off x="949339" y="3062616"/>
            <a:ext cx="196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ALICE</a:t>
            </a:r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Dreptunghi 20">
            <a:extLst>
              <a:ext uri="{FF2B5EF4-FFF2-40B4-BE49-F238E27FC236}">
                <a16:creationId xmlns:a16="http://schemas.microsoft.com/office/drawing/2014/main" id="{F9536294-1D69-4ABC-907D-20CB14AC943B}"/>
              </a:ext>
            </a:extLst>
          </p:cNvPr>
          <p:cNvSpPr/>
          <p:nvPr/>
        </p:nvSpPr>
        <p:spPr>
          <a:xfrm>
            <a:off x="9687988" y="3062616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</a:t>
            </a:r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drept cu săgeată 21">
            <a:extLst>
              <a:ext uri="{FF2B5EF4-FFF2-40B4-BE49-F238E27FC236}">
                <a16:creationId xmlns:a16="http://schemas.microsoft.com/office/drawing/2014/main" id="{EC5FFA8D-D415-4DF0-BB1F-39C1E5D5A25C}"/>
              </a:ext>
            </a:extLst>
          </p:cNvPr>
          <p:cNvCxnSpPr/>
          <p:nvPr/>
        </p:nvCxnSpPr>
        <p:spPr>
          <a:xfrm>
            <a:off x="3102303" y="2022891"/>
            <a:ext cx="32429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tăText 22">
            <a:extLst>
              <a:ext uri="{FF2B5EF4-FFF2-40B4-BE49-F238E27FC236}">
                <a16:creationId xmlns:a16="http://schemas.microsoft.com/office/drawing/2014/main" id="{9953522C-8F93-42A3-B099-D29FDD122D5C}"/>
              </a:ext>
            </a:extLst>
          </p:cNvPr>
          <p:cNvSpPr txBox="1"/>
          <p:nvPr/>
        </p:nvSpPr>
        <p:spPr>
          <a:xfrm>
            <a:off x="3218613" y="1555767"/>
            <a:ext cx="301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(binding property)</a:t>
            </a:r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860CD7A5-71D2-4DF5-B057-8FC5510F563D}"/>
              </a:ext>
            </a:extLst>
          </p:cNvPr>
          <p:cNvCxnSpPr/>
          <p:nvPr/>
        </p:nvCxnSpPr>
        <p:spPr>
          <a:xfrm>
            <a:off x="3075741" y="5484877"/>
            <a:ext cx="32429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tăText 27">
            <a:extLst>
              <a:ext uri="{FF2B5EF4-FFF2-40B4-BE49-F238E27FC236}">
                <a16:creationId xmlns:a16="http://schemas.microsoft.com/office/drawing/2014/main" id="{960A7A5D-22AA-4E09-B7F1-6B3FB82394B7}"/>
              </a:ext>
            </a:extLst>
          </p:cNvPr>
          <p:cNvSpPr txBox="1"/>
          <p:nvPr/>
        </p:nvSpPr>
        <p:spPr>
          <a:xfrm>
            <a:off x="3192051" y="5017753"/>
            <a:ext cx="27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REVEAL (hiding property)</a:t>
            </a:r>
          </a:p>
        </p:txBody>
      </p:sp>
      <p:pic>
        <p:nvPicPr>
          <p:cNvPr id="25" name="Grafic 24" descr="Key with solid fill">
            <a:extLst>
              <a:ext uri="{FF2B5EF4-FFF2-40B4-BE49-F238E27FC236}">
                <a16:creationId xmlns:a16="http://schemas.microsoft.com/office/drawing/2014/main" id="{5DBD2AF0-4105-420E-A19F-12714258B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5895" y="50791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 – hash trees</a:t>
            </a:r>
            <a:endParaRPr lang="ro-RO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F725FC8-1EA1-4F89-A7DB-6DE0F7B18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28167E-08A1-442C-B018-E3E4E00AA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4BD6DB-2781-4049-95B5-0DF169ED3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6ADA8AE-C644-4CBF-9CAA-09062883A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9F6F3FC-58A8-4118-A38D-91B2B8C6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59" y="1173162"/>
            <a:ext cx="876056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MERKLE PROOFS BITCOIN -- </a:t>
            </a:r>
            <a:r>
              <a:rPr lang="en-US" dirty="0" err="1"/>
              <a:t>LightClients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Light clients download only block headers.</a:t>
            </a:r>
          </a:p>
          <a:p>
            <a:pPr rtl="0"/>
            <a:r>
              <a:rPr lang="en-US" dirty="0"/>
              <a:t>80-bytes chunks of data for each block that contain: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Previous block hash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Timestamp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Mining difficulty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PoW</a:t>
            </a:r>
            <a:r>
              <a:rPr lang="en-US" dirty="0"/>
              <a:t> None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Root hash for Merkle tree of transactions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0545AFA-5C5C-40A1-98E9-A4EC12DB6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1848" y="2831182"/>
            <a:ext cx="5445252" cy="21100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4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MERKLE PROOFS BITCOIN -- </a:t>
            </a:r>
            <a:r>
              <a:rPr lang="en-US" dirty="0" err="1"/>
              <a:t>LightClients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298934" cy="4572000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en-US" dirty="0"/>
              <a:t>Light clients can be used to determine the status of a transaction: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Ask for a Merkle proof showing that a transaction is in one of the Merkle trees.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A Merkle proof consists of a chunk, the root hash of the Merkle tree, and the “branch” consisting of all of the hashes on the path from the chunk to the root.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Bitcoin proof not enough to know current state (balance, asset current holder etc.). One must authenticate all transactions.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6" name="Substituent imagine 5">
            <a:extLst>
              <a:ext uri="{FF2B5EF4-FFF2-40B4-BE49-F238E27FC236}">
                <a16:creationId xmlns:a16="http://schemas.microsoft.com/office/drawing/2014/main" id="{9DD23482-D00D-4003-9D40-595A39C4A7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552A82-E72C-4B3A-9274-D5B4915B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4671" y="1733549"/>
            <a:ext cx="693419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MERKLE PROOFS ETHEREUM -- </a:t>
            </a:r>
            <a:r>
              <a:rPr lang="en-US" dirty="0" err="1"/>
              <a:t>LightClients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298934" cy="4572000"/>
          </a:xfrm>
        </p:spPr>
        <p:txBody>
          <a:bodyPr rtlCol="0">
            <a:normAutofit lnSpcReduction="10000"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Is the transaction included in a block (</a:t>
            </a:r>
            <a:r>
              <a:rPr lang="en-US" b="1" dirty="0" err="1">
                <a:solidFill>
                  <a:srgbClr val="00B050"/>
                </a:solidFill>
              </a:rPr>
              <a:t>tx</a:t>
            </a:r>
            <a:r>
              <a:rPr lang="en-US" b="1" dirty="0">
                <a:solidFill>
                  <a:srgbClr val="00B050"/>
                </a:solidFill>
              </a:rPr>
              <a:t> root)?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Does account X exists?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What is the current balance of the account X?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All events of type X?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What will be the outcome of a certain transaction, effect on balances?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Transaction tree immutable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State-tree updates: new accounts, update balance, update storage for smart contracts etc.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3C7AAC60-E9EE-409D-98B0-20BAAE66F75C}"/>
              </a:ext>
            </a:extLst>
          </p:cNvPr>
          <p:cNvSpPr/>
          <p:nvPr/>
        </p:nvSpPr>
        <p:spPr>
          <a:xfrm>
            <a:off x="4891596" y="1723379"/>
            <a:ext cx="5885895" cy="253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2"/>
                </a:solidFill>
              </a:rPr>
              <a:t>Block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8B7A6785-5D9E-43FA-B90E-48DEE5C155B8}"/>
              </a:ext>
            </a:extLst>
          </p:cNvPr>
          <p:cNvSpPr/>
          <p:nvPr/>
        </p:nvSpPr>
        <p:spPr>
          <a:xfrm>
            <a:off x="5108649" y="3431022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state root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C950172-5577-4543-99A8-14941A456EBE}"/>
              </a:ext>
            </a:extLst>
          </p:cNvPr>
          <p:cNvSpPr/>
          <p:nvPr/>
        </p:nvSpPr>
        <p:spPr>
          <a:xfrm>
            <a:off x="7028178" y="3429000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tx</a:t>
            </a:r>
            <a:r>
              <a:rPr lang="en-US" dirty="0">
                <a:solidFill>
                  <a:schemeClr val="tx2"/>
                </a:solidFill>
              </a:rPr>
              <a:t> root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62E6F38-F893-4B12-95B1-3DB49A327855}"/>
              </a:ext>
            </a:extLst>
          </p:cNvPr>
          <p:cNvSpPr/>
          <p:nvPr/>
        </p:nvSpPr>
        <p:spPr>
          <a:xfrm>
            <a:off x="8947706" y="3417903"/>
            <a:ext cx="1692427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receipt root</a:t>
            </a: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207B81EA-0591-4C1E-994A-8FD817E15A27}"/>
              </a:ext>
            </a:extLst>
          </p:cNvPr>
          <p:cNvSpPr/>
          <p:nvPr/>
        </p:nvSpPr>
        <p:spPr>
          <a:xfrm>
            <a:off x="5108649" y="2266276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Prev_hash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074602CD-2565-4CBA-8213-C63F3266E79A}"/>
              </a:ext>
            </a:extLst>
          </p:cNvPr>
          <p:cNvSpPr/>
          <p:nvPr/>
        </p:nvSpPr>
        <p:spPr>
          <a:xfrm>
            <a:off x="7018128" y="2266276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5062C76B-E743-4589-8248-EF0636F89EC5}"/>
              </a:ext>
            </a:extLst>
          </p:cNvPr>
          <p:cNvSpPr/>
          <p:nvPr/>
        </p:nvSpPr>
        <p:spPr>
          <a:xfrm>
            <a:off x="8947707" y="2266276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3481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7" ma:contentTypeDescription="Create a new document." ma:contentTypeScope="" ma:versionID="c2fc389951dfd49ade7143325889266b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4adc3a160bf32bd45318457e5db8bb52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F02FF4-C949-4FB2-A038-CE546744F1A9}"/>
</file>

<file path=customXml/itemProps2.xml><?xml version="1.0" encoding="utf-8"?>
<ds:datastoreItem xmlns:ds="http://schemas.openxmlformats.org/officeDocument/2006/customXml" ds:itemID="{754AA77D-FD78-4BE9-BC10-EDC497939CE0}"/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103212</TotalTime>
  <Words>2569</Words>
  <Application>Microsoft Office PowerPoint</Application>
  <PresentationFormat>Ecran lat</PresentationFormat>
  <Paragraphs>373</Paragraphs>
  <Slides>40</Slides>
  <Notes>38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40</vt:i4>
      </vt:variant>
    </vt:vector>
  </HeadingPairs>
  <TitlesOfParts>
    <vt:vector size="47" baseType="lpstr">
      <vt:lpstr>Arial</vt:lpstr>
      <vt:lpstr>Cambria Math</vt:lpstr>
      <vt:lpstr>Euphemia</vt:lpstr>
      <vt:lpstr>Plantagenet Cherokee</vt:lpstr>
      <vt:lpstr>SFMono-Regular</vt:lpstr>
      <vt:lpstr>Wingdings</vt:lpstr>
      <vt:lpstr>Literatură academică 16x9</vt:lpstr>
      <vt:lpstr>ETHEREUM</vt:lpstr>
      <vt:lpstr>Course overview</vt:lpstr>
      <vt:lpstr>MERKLE PROOFS</vt:lpstr>
      <vt:lpstr>MERKLE-PATRICIA TRIE</vt:lpstr>
      <vt:lpstr>Prezentare PowerPoint</vt:lpstr>
      <vt:lpstr>MERKLE-PATRICIA TREEs – hash trees</vt:lpstr>
      <vt:lpstr>MERKLE PROOFS BITCOIN -- LightClients</vt:lpstr>
      <vt:lpstr>MERKLE PROOFS BITCOIN -- LightClients</vt:lpstr>
      <vt:lpstr>MERKLE PROOFS ETHEREUM -- LightClients</vt:lpstr>
      <vt:lpstr>ETHEREUM STATE MACHINE</vt:lpstr>
      <vt:lpstr>Ethereum state machine</vt:lpstr>
      <vt:lpstr>EVM - STORAGE</vt:lpstr>
      <vt:lpstr>EVM – MEMORY AND STACK</vt:lpstr>
      <vt:lpstr>MERKLE-PATRICIA TRIE</vt:lpstr>
      <vt:lpstr>MERKLE-PATRICIA TRIE</vt:lpstr>
      <vt:lpstr>MERKLE-PATRICIA TRIE – hash trees</vt:lpstr>
      <vt:lpstr>MERKLE-PATRICIA TRIE</vt:lpstr>
      <vt:lpstr>MERKLE-PATRICIA TRIE</vt:lpstr>
      <vt:lpstr>MERKLE-PATRICIA TREEs</vt:lpstr>
      <vt:lpstr>MERKLE-PATRICIA TREEs</vt:lpstr>
      <vt:lpstr>MERKLE-PATRICIA TREEs</vt:lpstr>
      <vt:lpstr>MERKLE-PATRICIA TREEs</vt:lpstr>
      <vt:lpstr>MERKLE-PATRICIA TREEs  Hex Prefix encoding</vt:lpstr>
      <vt:lpstr>MERKLE-PATRICIA TREEs  Recursive Length Prefix </vt:lpstr>
      <vt:lpstr>ETHEREUM BLOCK STRUCTURE</vt:lpstr>
      <vt:lpstr>ETHEREUM BLOCK STRUCTURE</vt:lpstr>
      <vt:lpstr>ETHEREUM BLOCK STRUCTURE</vt:lpstr>
      <vt:lpstr>ETHEREUM BLOCK STRUCTURE</vt:lpstr>
      <vt:lpstr>ETHEREUM BLOCK STRUCTURE -BLOCK HEADER</vt:lpstr>
      <vt:lpstr>ETHEREUM BLOCK STRUCTURE -BLOCK HEADER</vt:lpstr>
      <vt:lpstr>Prezentare PowerPoint</vt:lpstr>
      <vt:lpstr>Prezentare PowerPoint</vt:lpstr>
      <vt:lpstr>Ethereum Transactions and gas</vt:lpstr>
      <vt:lpstr>ETHEREUM TRANSACTION</vt:lpstr>
      <vt:lpstr>ETHEREUM TRANSACTION</vt:lpstr>
      <vt:lpstr>EVM - GAS</vt:lpstr>
      <vt:lpstr>ETHEREUM TRANSACTION</vt:lpstr>
      <vt:lpstr>EVM - GAS EIP 1559</vt:lpstr>
      <vt:lpstr>EVM – GAS EIP 1559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138</cp:revision>
  <dcterms:created xsi:type="dcterms:W3CDTF">2021-11-10T12:02:23Z</dcterms:created>
  <dcterms:modified xsi:type="dcterms:W3CDTF">2022-02-22T08:00:25Z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