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2" r:id="rId7"/>
    <p:sldId id="273" r:id="rId8"/>
    <p:sldId id="279" r:id="rId9"/>
    <p:sldId id="280" r:id="rId10"/>
    <p:sldId id="281" r:id="rId11"/>
    <p:sldId id="282" r:id="rId12"/>
    <p:sldId id="283" r:id="rId13"/>
    <p:sldId id="274" r:id="rId14"/>
    <p:sldId id="278" r:id="rId15"/>
    <p:sldId id="284" r:id="rId16"/>
    <p:sldId id="287" r:id="rId17"/>
    <p:sldId id="285" r:id="rId18"/>
    <p:sldId id="286" r:id="rId19"/>
    <p:sldId id="288" r:id="rId20"/>
    <p:sldId id="289" r:id="rId21"/>
    <p:sldId id="271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28.02.2022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632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42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7022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7851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0802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902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926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521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882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45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3670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4247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980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52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97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552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102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658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64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619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28.02.2022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GHOST protocol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Blockchain technologies, </a:t>
            </a:r>
            <a:r>
              <a:rPr lang="en-US" b="1" dirty="0"/>
              <a:t>lecture 3</a:t>
            </a:r>
            <a:endParaRPr lang="ro-RO" b="1" dirty="0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FORKS AND TRANSACTION ordering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044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816745" y="2909656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2886721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2886721" y="470664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703321" y="1784700"/>
            <a:ext cx="1335512" cy="12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1703321" y="3796232"/>
            <a:ext cx="1183400" cy="14297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1F024E86-0B5A-4825-B129-BCED7ABD5ED0}"/>
              </a:ext>
            </a:extLst>
          </p:cNvPr>
          <p:cNvSpPr txBox="1"/>
          <p:nvPr/>
        </p:nvSpPr>
        <p:spPr>
          <a:xfrm>
            <a:off x="6498741" y="1678075"/>
            <a:ext cx="56130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Fork: Two blocks are simultaneously added with the</a:t>
            </a:r>
          </a:p>
          <a:p>
            <a:r>
              <a:rPr lang="en-US" dirty="0"/>
              <a:t>same previous block hash.</a:t>
            </a:r>
          </a:p>
          <a:p>
            <a:endParaRPr lang="en-US" dirty="0"/>
          </a:p>
          <a:p>
            <a:r>
              <a:rPr lang="en-US" dirty="0"/>
              <a:t>Bitcoin: block time 10min, Ethereum 15sec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Fork probability higher in Ethereum.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Fork: dispute correct </a:t>
            </a:r>
            <a:r>
              <a:rPr lang="en-US" b="1" dirty="0">
                <a:solidFill>
                  <a:srgbClr val="FF0000"/>
                </a:solidFill>
              </a:rPr>
              <a:t>order </a:t>
            </a:r>
            <a:r>
              <a:rPr lang="en-US" b="1" dirty="0">
                <a:solidFill>
                  <a:schemeClr val="tx2"/>
                </a:solidFill>
              </a:rPr>
              <a:t>of </a:t>
            </a:r>
            <a:r>
              <a:rPr lang="en-US" b="1" dirty="0">
                <a:solidFill>
                  <a:srgbClr val="FF0000"/>
                </a:solidFill>
              </a:rPr>
              <a:t>valid </a:t>
            </a:r>
            <a:r>
              <a:rPr lang="en-US" b="1" dirty="0">
                <a:solidFill>
                  <a:schemeClr val="tx2"/>
                </a:solidFill>
              </a:rPr>
              <a:t>transactions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816745" y="2909656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2886721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2886721" y="470664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5106138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7325555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9544972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925409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144826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364243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703321" y="1784700"/>
            <a:ext cx="1335512" cy="12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1703321" y="3796232"/>
            <a:ext cx="1183400" cy="14297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0CEF9041-E843-42C4-9575-0D4FB1F3FDCC}"/>
              </a:ext>
            </a:extLst>
          </p:cNvPr>
          <p:cNvSpPr txBox="1"/>
          <p:nvPr/>
        </p:nvSpPr>
        <p:spPr>
          <a:xfrm>
            <a:off x="6498741" y="2456156"/>
            <a:ext cx="56058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Longest chain</a:t>
            </a:r>
            <a:r>
              <a:rPr lang="en-US" dirty="0"/>
              <a:t>: majority, more mining power</a:t>
            </a:r>
          </a:p>
          <a:p>
            <a:endParaRPr lang="en-US" dirty="0"/>
          </a:p>
          <a:p>
            <a:r>
              <a:rPr lang="en-US" dirty="0"/>
              <a:t>Node will adopt the chain that took the most </a:t>
            </a:r>
          </a:p>
          <a:p>
            <a:r>
              <a:rPr lang="en-US" dirty="0"/>
              <a:t>energy to build.</a:t>
            </a:r>
          </a:p>
          <a:p>
            <a:endParaRPr lang="en-US" dirty="0"/>
          </a:p>
          <a:p>
            <a:r>
              <a:rPr lang="en-US" dirty="0"/>
              <a:t>Nodes express acceptance of the block by working </a:t>
            </a:r>
          </a:p>
          <a:p>
            <a:r>
              <a:rPr lang="en-US" dirty="0"/>
              <a:t>on creating the next block in the chain, using </a:t>
            </a:r>
          </a:p>
          <a:p>
            <a:r>
              <a:rPr lang="en-US" dirty="0"/>
              <a:t>the hash of the accepted block. </a:t>
            </a:r>
          </a:p>
          <a:p>
            <a:endParaRPr lang="en-US" dirty="0"/>
          </a:p>
          <a:p>
            <a:r>
              <a:rPr lang="en-US" dirty="0"/>
              <a:t>If branch B becomes longer, the nodes that were </a:t>
            </a:r>
          </a:p>
          <a:p>
            <a:r>
              <a:rPr lang="en-US" dirty="0"/>
              <a:t>working on F will switch to the longer branch. </a:t>
            </a:r>
          </a:p>
        </p:txBody>
      </p:sp>
    </p:spTree>
    <p:extLst>
      <p:ext uri="{BB962C8B-B14F-4D97-AF65-F5344CB8AC3E}">
        <p14:creationId xmlns:p14="http://schemas.microsoft.com/office/powerpoint/2010/main" val="10830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816745" y="2909656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2886721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2886721" y="470664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5106138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7325555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9544972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925409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144826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364243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703321" y="1784700"/>
            <a:ext cx="1335512" cy="12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1703321" y="3796232"/>
            <a:ext cx="1183400" cy="14297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0CEF9041-E843-42C4-9575-0D4FB1F3FDCC}"/>
              </a:ext>
            </a:extLst>
          </p:cNvPr>
          <p:cNvSpPr txBox="1"/>
          <p:nvPr/>
        </p:nvSpPr>
        <p:spPr>
          <a:xfrm>
            <a:off x="6498741" y="2456156"/>
            <a:ext cx="4960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Longest chain</a:t>
            </a:r>
            <a:r>
              <a:rPr lang="en-US" dirty="0"/>
              <a:t>: majority, more mining power</a:t>
            </a:r>
          </a:p>
          <a:p>
            <a:endParaRPr lang="en-US" dirty="0"/>
          </a:p>
          <a:p>
            <a:r>
              <a:rPr lang="en-US" dirty="0"/>
              <a:t>Node will adopt the chain that took the most </a:t>
            </a:r>
          </a:p>
          <a:p>
            <a:r>
              <a:rPr lang="en-US" dirty="0"/>
              <a:t>energy to build.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Stale block</a:t>
            </a:r>
            <a:r>
              <a:rPr lang="en-US" dirty="0"/>
              <a:t> or orphaned block</a:t>
            </a:r>
          </a:p>
        </p:txBody>
      </p:sp>
    </p:spTree>
    <p:extLst>
      <p:ext uri="{BB962C8B-B14F-4D97-AF65-F5344CB8AC3E}">
        <p14:creationId xmlns:p14="http://schemas.microsoft.com/office/powerpoint/2010/main" val="20380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816745" y="2909656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2886721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2886721" y="470664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5106138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7325555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9544972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925409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144826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364243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703321" y="1784700"/>
            <a:ext cx="1335512" cy="12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1703321" y="3796232"/>
            <a:ext cx="1183400" cy="14297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0CEF9041-E843-42C4-9575-0D4FB1F3FDCC}"/>
              </a:ext>
            </a:extLst>
          </p:cNvPr>
          <p:cNvSpPr txBox="1"/>
          <p:nvPr/>
        </p:nvSpPr>
        <p:spPr>
          <a:xfrm>
            <a:off x="6498741" y="2456156"/>
            <a:ext cx="49607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Longest chain</a:t>
            </a:r>
            <a:r>
              <a:rPr lang="en-US" dirty="0"/>
              <a:t>: majority, more mining power</a:t>
            </a:r>
          </a:p>
          <a:p>
            <a:endParaRPr lang="en-US" dirty="0"/>
          </a:p>
          <a:p>
            <a:r>
              <a:rPr lang="en-US" dirty="0"/>
              <a:t>Node will adopt the chain that took the most </a:t>
            </a:r>
          </a:p>
          <a:p>
            <a:r>
              <a:rPr lang="en-US" dirty="0"/>
              <a:t>energy to build.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Stale block</a:t>
            </a:r>
            <a:r>
              <a:rPr lang="en-US" dirty="0"/>
              <a:t> or orphaned block</a:t>
            </a:r>
          </a:p>
          <a:p>
            <a:endParaRPr lang="en-US" dirty="0"/>
          </a:p>
          <a:p>
            <a:r>
              <a:rPr lang="en-US" dirty="0"/>
              <a:t>Miners of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does not get rewarded.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816745" y="2909656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2886721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2886721" y="470664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5106138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7325555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9544972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925409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144826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364243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703321" y="1784700"/>
            <a:ext cx="1335512" cy="12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1703321" y="3796232"/>
            <a:ext cx="1183400" cy="14297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0CEF9041-E843-42C4-9575-0D4FB1F3FDCC}"/>
              </a:ext>
            </a:extLst>
          </p:cNvPr>
          <p:cNvSpPr txBox="1"/>
          <p:nvPr/>
        </p:nvSpPr>
        <p:spPr>
          <a:xfrm>
            <a:off x="6498741" y="2456156"/>
            <a:ext cx="4840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Transaction included in F are not lost.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tx</a:t>
            </a:r>
            <a:r>
              <a:rPr lang="en-US" dirty="0">
                <a:solidFill>
                  <a:schemeClr val="tx2"/>
                </a:solidFill>
              </a:rPr>
              <a:t>: Alice send 5 UTXO to Bob in F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If F is not included in the accepted chain</a:t>
            </a:r>
          </a:p>
          <a:p>
            <a:r>
              <a:rPr lang="en-US" dirty="0">
                <a:solidFill>
                  <a:schemeClr val="tx2"/>
                </a:solidFill>
              </a:rPr>
              <a:t>transactions are return in </a:t>
            </a:r>
            <a:r>
              <a:rPr lang="en-US" dirty="0" err="1">
                <a:solidFill>
                  <a:schemeClr val="tx2"/>
                </a:solidFill>
              </a:rPr>
              <a:t>mempool</a:t>
            </a:r>
            <a:r>
              <a:rPr lang="en-US" dirty="0">
                <a:solidFill>
                  <a:schemeClr val="tx2"/>
                </a:solidFill>
              </a:rPr>
              <a:t> and</a:t>
            </a:r>
          </a:p>
          <a:p>
            <a:r>
              <a:rPr lang="en-US" dirty="0">
                <a:solidFill>
                  <a:schemeClr val="tx2"/>
                </a:solidFill>
              </a:rPr>
              <a:t>included in other block.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Alice wallet: keys proving Alice has the right </a:t>
            </a:r>
          </a:p>
          <a:p>
            <a:r>
              <a:rPr lang="en-US" dirty="0">
                <a:solidFill>
                  <a:schemeClr val="tx2"/>
                </a:solidFill>
              </a:rPr>
              <a:t>to spend 5UTXO.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816745" y="2909656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2886721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2886721" y="470664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5106138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7325555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9544972" y="898124"/>
            <a:ext cx="1038688" cy="103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925409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144826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364243" y="1417468"/>
            <a:ext cx="118072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703321" y="1784700"/>
            <a:ext cx="1335512" cy="1277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1703321" y="3796232"/>
            <a:ext cx="1183400" cy="14297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0CEF9041-E843-42C4-9575-0D4FB1F3FDCC}"/>
              </a:ext>
            </a:extLst>
          </p:cNvPr>
          <p:cNvSpPr txBox="1"/>
          <p:nvPr/>
        </p:nvSpPr>
        <p:spPr>
          <a:xfrm>
            <a:off x="6498741" y="2456156"/>
            <a:ext cx="3909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51% attack.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Tx in F: Alice sends 5 UTXO to Bob.</a:t>
            </a:r>
          </a:p>
          <a:p>
            <a:r>
              <a:rPr lang="en-US" dirty="0" err="1">
                <a:solidFill>
                  <a:schemeClr val="tx2"/>
                </a:solidFill>
              </a:rPr>
              <a:t>tx</a:t>
            </a:r>
            <a:r>
              <a:rPr lang="en-US" dirty="0">
                <a:solidFill>
                  <a:schemeClr val="tx2"/>
                </a:solidFill>
              </a:rPr>
              <a:t> in B: Alice sends 5UTXO to Alice.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double spending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2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Ghost protocol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25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GHOST – Greedy Heaviest Observer </a:t>
            </a:r>
            <a:r>
              <a:rPr lang="en-US" dirty="0" err="1"/>
              <a:t>SubTree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To increase security miners that did not win are also part of total computing power. </a:t>
            </a:r>
          </a:p>
          <a:p>
            <a:pPr rtl="0"/>
            <a:r>
              <a:rPr lang="en-US" dirty="0"/>
              <a:t>Power is divided between a larger set of nodes.</a:t>
            </a:r>
          </a:p>
          <a:p>
            <a:r>
              <a:rPr lang="en-US" dirty="0"/>
              <a:t>GHOST partially rewards orphaned blocks (uncles) and incorporates them into the main chain.</a:t>
            </a:r>
          </a:p>
          <a:p>
            <a:r>
              <a:rPr lang="en-US" dirty="0"/>
              <a:t>GHOST chose the branch with the highest cumulated difficulty. </a:t>
            </a:r>
          </a:p>
          <a:p>
            <a:pPr rtl="0"/>
            <a:r>
              <a:rPr lang="en-US" dirty="0"/>
              <a:t>Step to the creation of </a:t>
            </a:r>
            <a:r>
              <a:rPr lang="en-US" dirty="0" err="1"/>
              <a:t>PoS</a:t>
            </a:r>
            <a:endParaRPr lang="en-US" dirty="0"/>
          </a:p>
          <a:p>
            <a:pPr lvl="1"/>
            <a:r>
              <a:rPr lang="en-US" sz="2000" dirty="0"/>
              <a:t>The creator of a new block is chosen from a pool of users that stake assets.</a:t>
            </a:r>
          </a:p>
          <a:p>
            <a:pPr lvl="1"/>
            <a:r>
              <a:rPr lang="en-US" sz="2000" dirty="0"/>
              <a:t>51% attack possible if attackers own 51% of total assets.</a:t>
            </a:r>
          </a:p>
          <a:p>
            <a:pPr lvl="1"/>
            <a:r>
              <a:rPr lang="en-US" sz="2000" dirty="0"/>
              <a:t>Rewards and </a:t>
            </a:r>
            <a:r>
              <a:rPr lang="en-US" sz="2000" i="1" dirty="0"/>
              <a:t>penalties</a:t>
            </a:r>
            <a:r>
              <a:rPr lang="en-US" sz="2000" dirty="0"/>
              <a:t> motivates good behavior.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294231" y="148279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1369420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1369419" y="2439660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3588837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5808254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8027671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019719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239136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458553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849296" y="938441"/>
            <a:ext cx="615358" cy="6261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849296" y="1959663"/>
            <a:ext cx="520123" cy="759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tăText 17">
                <a:extLst>
                  <a:ext uri="{FF2B5EF4-FFF2-40B4-BE49-F238E27FC236}">
                    <a16:creationId xmlns:a16="http://schemas.microsoft.com/office/drawing/2014/main" id="{0CEF9041-E843-42C4-9575-0D4FB1F3FDCC}"/>
                  </a:ext>
                </a:extLst>
              </p:cNvPr>
              <p:cNvSpPr txBox="1"/>
              <p:nvPr/>
            </p:nvSpPr>
            <p:spPr>
              <a:xfrm>
                <a:off x="6845026" y="3563197"/>
                <a:ext cx="5098319" cy="2926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nr_desc(B)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if children (B)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return 1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else return 1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desc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B = </a:t>
                </a:r>
                <a:r>
                  <a:rPr lang="en-US" dirty="0" err="1">
                    <a:solidFill>
                      <a:schemeClr val="tx2"/>
                    </a:solidFill>
                  </a:rPr>
                  <a:t>genesis_block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CH=B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while (children(B)  &lt;&gt;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B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𝑐h𝑖𝑙𝑑𝑟𝑒𝑛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desc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CH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CH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nary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CasetăText 17">
                <a:extLst>
                  <a:ext uri="{FF2B5EF4-FFF2-40B4-BE49-F238E27FC236}">
                    <a16:creationId xmlns:a16="http://schemas.microsoft.com/office/drawing/2014/main" id="{0CEF9041-E843-42C4-9575-0D4FB1F3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026" y="3563197"/>
                <a:ext cx="5098319" cy="2926250"/>
              </a:xfrm>
              <a:prstGeom prst="rect">
                <a:avLst/>
              </a:prstGeom>
              <a:blipFill>
                <a:blip r:embed="rId3"/>
                <a:stretch>
                  <a:fillRect l="-1077" t="-1458" b="-1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B38D5BA-7D77-49A8-B7E4-37019EF106BD}"/>
              </a:ext>
            </a:extLst>
          </p:cNvPr>
          <p:cNvSpPr/>
          <p:nvPr/>
        </p:nvSpPr>
        <p:spPr>
          <a:xfrm>
            <a:off x="3588837" y="2439660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64C01230-7992-47A5-A6F1-EB5C7EC21BF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019719" y="2719006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EE04C8A-B389-44E5-9132-372152CE1A14}"/>
              </a:ext>
            </a:extLst>
          </p:cNvPr>
          <p:cNvSpPr/>
          <p:nvPr/>
        </p:nvSpPr>
        <p:spPr>
          <a:xfrm>
            <a:off x="3588837" y="3579714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</a:t>
            </a:r>
          </a:p>
        </p:txBody>
      </p: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1ED98482-D3EF-4C8F-89F2-EB1575FB81A6}"/>
              </a:ext>
            </a:extLst>
          </p:cNvPr>
          <p:cNvCxnSpPr>
            <a:cxnSpLocks/>
            <a:stCxn id="4" idx="5"/>
            <a:endCxn id="25" idx="2"/>
          </p:cNvCxnSpPr>
          <p:nvPr/>
        </p:nvCxnSpPr>
        <p:spPr>
          <a:xfrm>
            <a:off x="1924484" y="2916533"/>
            <a:ext cx="1664353" cy="942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B787609-B49B-4967-9185-B0056A719E9B}"/>
              </a:ext>
            </a:extLst>
          </p:cNvPr>
          <p:cNvSpPr/>
          <p:nvPr/>
        </p:nvSpPr>
        <p:spPr>
          <a:xfrm>
            <a:off x="5808254" y="2439660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J</a:t>
            </a:r>
          </a:p>
        </p:txBody>
      </p: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B4CD6F87-7A69-46E5-8C2F-56254A95C88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239136" y="2719006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AFB8744-CD62-430E-9BBE-F93482B971E4}"/>
              </a:ext>
            </a:extLst>
          </p:cNvPr>
          <p:cNvSpPr/>
          <p:nvPr/>
        </p:nvSpPr>
        <p:spPr>
          <a:xfrm>
            <a:off x="3588837" y="1299606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p:cxnSp>
        <p:nvCxnSpPr>
          <p:cNvPr id="31" name="Conector drept 30">
            <a:extLst>
              <a:ext uri="{FF2B5EF4-FFF2-40B4-BE49-F238E27FC236}">
                <a16:creationId xmlns:a16="http://schemas.microsoft.com/office/drawing/2014/main" id="{E7F1EA46-4A21-4A66-BEA5-F2B54AA3D053}"/>
              </a:ext>
            </a:extLst>
          </p:cNvPr>
          <p:cNvCxnSpPr>
            <a:cxnSpLocks/>
            <a:stCxn id="4" idx="7"/>
            <a:endCxn id="30" idx="2"/>
          </p:cNvCxnSpPr>
          <p:nvPr/>
        </p:nvCxnSpPr>
        <p:spPr>
          <a:xfrm flipV="1">
            <a:off x="1924484" y="1578952"/>
            <a:ext cx="1664353" cy="942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Transaction pool and scaling</a:t>
            </a:r>
          </a:p>
          <a:p>
            <a:pPr rtl="0"/>
            <a:r>
              <a:rPr lang="en-US" dirty="0"/>
              <a:t>Forks and transaction ordering</a:t>
            </a:r>
          </a:p>
          <a:p>
            <a:pPr rtl="0"/>
            <a:r>
              <a:rPr lang="en-US" dirty="0"/>
              <a:t>Longest chain rule</a:t>
            </a:r>
            <a:endParaRPr lang="ro-RO" dirty="0"/>
          </a:p>
          <a:p>
            <a:pPr rtl="0"/>
            <a:r>
              <a:rPr lang="en-US" dirty="0"/>
              <a:t>GHOST protocol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294231" y="148279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1369420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1369419" y="243966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3588837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5808254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8027671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019719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239136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458553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849296" y="938441"/>
            <a:ext cx="615358" cy="6261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849296" y="1959663"/>
            <a:ext cx="520123" cy="759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tăText 17">
                <a:extLst>
                  <a:ext uri="{FF2B5EF4-FFF2-40B4-BE49-F238E27FC236}">
                    <a16:creationId xmlns:a16="http://schemas.microsoft.com/office/drawing/2014/main" id="{0CEF9041-E843-42C4-9575-0D4FB1F3FDCC}"/>
                  </a:ext>
                </a:extLst>
              </p:cNvPr>
              <p:cNvSpPr txBox="1"/>
              <p:nvPr/>
            </p:nvSpPr>
            <p:spPr>
              <a:xfrm>
                <a:off x="6845026" y="3563197"/>
                <a:ext cx="5098319" cy="2926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nr_desc(B)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if children (B)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return 1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else return 1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desc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B = </a:t>
                </a:r>
                <a:r>
                  <a:rPr lang="en-US" dirty="0" err="1">
                    <a:solidFill>
                      <a:schemeClr val="tx2"/>
                    </a:solidFill>
                  </a:rPr>
                  <a:t>genesis_block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CH=B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while (children(B)  &lt;&gt;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B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𝑐h𝑖𝑙𝑑𝑟𝑒𝑛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desc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CH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CH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nary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CasetăText 17">
                <a:extLst>
                  <a:ext uri="{FF2B5EF4-FFF2-40B4-BE49-F238E27FC236}">
                    <a16:creationId xmlns:a16="http://schemas.microsoft.com/office/drawing/2014/main" id="{0CEF9041-E843-42C4-9575-0D4FB1F3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026" y="3563197"/>
                <a:ext cx="5098319" cy="2926250"/>
              </a:xfrm>
              <a:prstGeom prst="rect">
                <a:avLst/>
              </a:prstGeom>
              <a:blipFill>
                <a:blip r:embed="rId3"/>
                <a:stretch>
                  <a:fillRect l="-1077" t="-1458" b="-1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B38D5BA-7D77-49A8-B7E4-37019EF106BD}"/>
              </a:ext>
            </a:extLst>
          </p:cNvPr>
          <p:cNvSpPr/>
          <p:nvPr/>
        </p:nvSpPr>
        <p:spPr>
          <a:xfrm>
            <a:off x="3588837" y="2439660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64C01230-7992-47A5-A6F1-EB5C7EC21BF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019719" y="2719006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EE04C8A-B389-44E5-9132-372152CE1A14}"/>
              </a:ext>
            </a:extLst>
          </p:cNvPr>
          <p:cNvSpPr/>
          <p:nvPr/>
        </p:nvSpPr>
        <p:spPr>
          <a:xfrm>
            <a:off x="3588837" y="3579714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</a:t>
            </a:r>
          </a:p>
        </p:txBody>
      </p: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1ED98482-D3EF-4C8F-89F2-EB1575FB81A6}"/>
              </a:ext>
            </a:extLst>
          </p:cNvPr>
          <p:cNvCxnSpPr>
            <a:cxnSpLocks/>
            <a:stCxn id="4" idx="5"/>
            <a:endCxn id="25" idx="2"/>
          </p:cNvCxnSpPr>
          <p:nvPr/>
        </p:nvCxnSpPr>
        <p:spPr>
          <a:xfrm>
            <a:off x="1924484" y="2916533"/>
            <a:ext cx="1664353" cy="942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B787609-B49B-4967-9185-B0056A719E9B}"/>
              </a:ext>
            </a:extLst>
          </p:cNvPr>
          <p:cNvSpPr/>
          <p:nvPr/>
        </p:nvSpPr>
        <p:spPr>
          <a:xfrm>
            <a:off x="5808254" y="2439660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J</a:t>
            </a:r>
          </a:p>
        </p:txBody>
      </p: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B4CD6F87-7A69-46E5-8C2F-56254A95C88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239136" y="2719006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AFB8744-CD62-430E-9BBE-F93482B971E4}"/>
              </a:ext>
            </a:extLst>
          </p:cNvPr>
          <p:cNvSpPr/>
          <p:nvPr/>
        </p:nvSpPr>
        <p:spPr>
          <a:xfrm>
            <a:off x="3588837" y="1299606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p:cxnSp>
        <p:nvCxnSpPr>
          <p:cNvPr id="31" name="Conector drept 30">
            <a:extLst>
              <a:ext uri="{FF2B5EF4-FFF2-40B4-BE49-F238E27FC236}">
                <a16:creationId xmlns:a16="http://schemas.microsoft.com/office/drawing/2014/main" id="{E7F1EA46-4A21-4A66-BEA5-F2B54AA3D053}"/>
              </a:ext>
            </a:extLst>
          </p:cNvPr>
          <p:cNvCxnSpPr>
            <a:cxnSpLocks/>
            <a:stCxn id="4" idx="7"/>
            <a:endCxn id="30" idx="2"/>
          </p:cNvCxnSpPr>
          <p:nvPr/>
        </p:nvCxnSpPr>
        <p:spPr>
          <a:xfrm flipV="1">
            <a:off x="1924484" y="1578952"/>
            <a:ext cx="1664353" cy="942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294231" y="148279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1369420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1369419" y="243966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3588837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5808254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8027671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019719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239136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458553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849296" y="938441"/>
            <a:ext cx="615358" cy="6261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849296" y="1959663"/>
            <a:ext cx="520123" cy="759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tăText 17">
                <a:extLst>
                  <a:ext uri="{FF2B5EF4-FFF2-40B4-BE49-F238E27FC236}">
                    <a16:creationId xmlns:a16="http://schemas.microsoft.com/office/drawing/2014/main" id="{0CEF9041-E843-42C4-9575-0D4FB1F3FDCC}"/>
                  </a:ext>
                </a:extLst>
              </p:cNvPr>
              <p:cNvSpPr txBox="1"/>
              <p:nvPr/>
            </p:nvSpPr>
            <p:spPr>
              <a:xfrm>
                <a:off x="6845026" y="3563197"/>
                <a:ext cx="5098319" cy="2926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nr_desc(B)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if children (B)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return 1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else return 1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desc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B = </a:t>
                </a:r>
                <a:r>
                  <a:rPr lang="en-US" dirty="0" err="1">
                    <a:solidFill>
                      <a:schemeClr val="tx2"/>
                    </a:solidFill>
                  </a:rPr>
                  <a:t>genesis_block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CH=B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while (children(B)  &lt;&gt;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B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𝑐h𝑖𝑙𝑑𝑟𝑒𝑛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desc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CH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CH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nary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CasetăText 17">
                <a:extLst>
                  <a:ext uri="{FF2B5EF4-FFF2-40B4-BE49-F238E27FC236}">
                    <a16:creationId xmlns:a16="http://schemas.microsoft.com/office/drawing/2014/main" id="{0CEF9041-E843-42C4-9575-0D4FB1F3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026" y="3563197"/>
                <a:ext cx="5098319" cy="2926250"/>
              </a:xfrm>
              <a:prstGeom prst="rect">
                <a:avLst/>
              </a:prstGeom>
              <a:blipFill>
                <a:blip r:embed="rId3"/>
                <a:stretch>
                  <a:fillRect l="-1077" t="-1458" b="-1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B38D5BA-7D77-49A8-B7E4-37019EF106BD}"/>
              </a:ext>
            </a:extLst>
          </p:cNvPr>
          <p:cNvSpPr/>
          <p:nvPr/>
        </p:nvSpPr>
        <p:spPr>
          <a:xfrm>
            <a:off x="3588837" y="243966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64C01230-7992-47A5-A6F1-EB5C7EC21BF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019719" y="2719006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EE04C8A-B389-44E5-9132-372152CE1A14}"/>
              </a:ext>
            </a:extLst>
          </p:cNvPr>
          <p:cNvSpPr/>
          <p:nvPr/>
        </p:nvSpPr>
        <p:spPr>
          <a:xfrm>
            <a:off x="3588837" y="3579714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</a:t>
            </a:r>
          </a:p>
        </p:txBody>
      </p: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1ED98482-D3EF-4C8F-89F2-EB1575FB81A6}"/>
              </a:ext>
            </a:extLst>
          </p:cNvPr>
          <p:cNvCxnSpPr>
            <a:cxnSpLocks/>
            <a:stCxn id="4" idx="5"/>
            <a:endCxn id="25" idx="2"/>
          </p:cNvCxnSpPr>
          <p:nvPr/>
        </p:nvCxnSpPr>
        <p:spPr>
          <a:xfrm>
            <a:off x="1924484" y="2916533"/>
            <a:ext cx="1664353" cy="942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B787609-B49B-4967-9185-B0056A719E9B}"/>
              </a:ext>
            </a:extLst>
          </p:cNvPr>
          <p:cNvSpPr/>
          <p:nvPr/>
        </p:nvSpPr>
        <p:spPr>
          <a:xfrm>
            <a:off x="5808254" y="2439660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J</a:t>
            </a:r>
          </a:p>
        </p:txBody>
      </p: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B4CD6F87-7A69-46E5-8C2F-56254A95C88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239136" y="2719006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AFB8744-CD62-430E-9BBE-F93482B971E4}"/>
              </a:ext>
            </a:extLst>
          </p:cNvPr>
          <p:cNvSpPr/>
          <p:nvPr/>
        </p:nvSpPr>
        <p:spPr>
          <a:xfrm>
            <a:off x="3588837" y="1299606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p:cxnSp>
        <p:nvCxnSpPr>
          <p:cNvPr id="31" name="Conector drept 30">
            <a:extLst>
              <a:ext uri="{FF2B5EF4-FFF2-40B4-BE49-F238E27FC236}">
                <a16:creationId xmlns:a16="http://schemas.microsoft.com/office/drawing/2014/main" id="{E7F1EA46-4A21-4A66-BEA5-F2B54AA3D053}"/>
              </a:ext>
            </a:extLst>
          </p:cNvPr>
          <p:cNvCxnSpPr>
            <a:cxnSpLocks/>
            <a:stCxn id="4" idx="7"/>
            <a:endCxn id="30" idx="2"/>
          </p:cNvCxnSpPr>
          <p:nvPr/>
        </p:nvCxnSpPr>
        <p:spPr>
          <a:xfrm flipV="1">
            <a:off x="1924484" y="1578952"/>
            <a:ext cx="1664353" cy="942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C8B4D1D-A901-49FD-891A-5117AF9F2A99}"/>
              </a:ext>
            </a:extLst>
          </p:cNvPr>
          <p:cNvSpPr/>
          <p:nvPr/>
        </p:nvSpPr>
        <p:spPr>
          <a:xfrm>
            <a:off x="294231" y="148279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52A935-08E3-4473-8646-2372F28D4F26}"/>
              </a:ext>
            </a:extLst>
          </p:cNvPr>
          <p:cNvSpPr/>
          <p:nvPr/>
        </p:nvSpPr>
        <p:spPr>
          <a:xfrm>
            <a:off x="1369420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C856-A68A-4CA2-BECA-25453E9F3AC4}"/>
              </a:ext>
            </a:extLst>
          </p:cNvPr>
          <p:cNvSpPr/>
          <p:nvPr/>
        </p:nvSpPr>
        <p:spPr>
          <a:xfrm>
            <a:off x="1369419" y="243966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6CD526-1A94-402B-9AED-EE29BD723E33}"/>
              </a:ext>
            </a:extLst>
          </p:cNvPr>
          <p:cNvSpPr/>
          <p:nvPr/>
        </p:nvSpPr>
        <p:spPr>
          <a:xfrm>
            <a:off x="3588837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0CB13-D4AD-4BFD-B406-27414A436E37}"/>
              </a:ext>
            </a:extLst>
          </p:cNvPr>
          <p:cNvSpPr/>
          <p:nvPr/>
        </p:nvSpPr>
        <p:spPr>
          <a:xfrm>
            <a:off x="5808254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C8357-9D6C-4EA1-8895-729AB3EA96C7}"/>
              </a:ext>
            </a:extLst>
          </p:cNvPr>
          <p:cNvSpPr/>
          <p:nvPr/>
        </p:nvSpPr>
        <p:spPr>
          <a:xfrm>
            <a:off x="8027671" y="461568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3985EE44-CFED-4416-8832-EDEE049979D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019719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13">
            <a:extLst>
              <a:ext uri="{FF2B5EF4-FFF2-40B4-BE49-F238E27FC236}">
                <a16:creationId xmlns:a16="http://schemas.microsoft.com/office/drawing/2014/main" id="{414F731D-1648-4C9D-AA7E-377978F1311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239136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58ED786D-12F2-46B5-802D-CDF9020ED59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458553" y="740914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3742E30F-DDBD-4DB4-969A-0D2B99EF59F1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849296" y="938441"/>
            <a:ext cx="615358" cy="6261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26">
            <a:extLst>
              <a:ext uri="{FF2B5EF4-FFF2-40B4-BE49-F238E27FC236}">
                <a16:creationId xmlns:a16="http://schemas.microsoft.com/office/drawing/2014/main" id="{F56BC616-9329-48AE-BCE6-0411BFE150BD}"/>
              </a:ext>
            </a:extLst>
          </p:cNvPr>
          <p:cNvCxnSpPr>
            <a:cxnSpLocks/>
            <a:stCxn id="2" idx="5"/>
            <a:endCxn id="4" idx="2"/>
          </p:cNvCxnSpPr>
          <p:nvPr/>
        </p:nvCxnSpPr>
        <p:spPr>
          <a:xfrm>
            <a:off x="849296" y="1959663"/>
            <a:ext cx="520123" cy="75934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tăText 17">
                <a:extLst>
                  <a:ext uri="{FF2B5EF4-FFF2-40B4-BE49-F238E27FC236}">
                    <a16:creationId xmlns:a16="http://schemas.microsoft.com/office/drawing/2014/main" id="{0CEF9041-E843-42C4-9575-0D4FB1F3FDCC}"/>
                  </a:ext>
                </a:extLst>
              </p:cNvPr>
              <p:cNvSpPr txBox="1"/>
              <p:nvPr/>
            </p:nvSpPr>
            <p:spPr>
              <a:xfrm>
                <a:off x="6845026" y="3563197"/>
                <a:ext cx="5098319" cy="2926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nr_desc(B)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if children (B)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return 1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else return 1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𝑐h𝑖𝑙𝑑𝑟𝑒𝑛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desc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B = </a:t>
                </a:r>
                <a:r>
                  <a:rPr lang="en-US" dirty="0" err="1">
                    <a:solidFill>
                      <a:schemeClr val="tx2"/>
                    </a:solidFill>
                  </a:rPr>
                  <a:t>genesis_block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CH=B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while (children(B)  &lt;&gt;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B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𝑐h𝑖𝑙𝑑𝑟𝑒𝑛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nr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desc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	CH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CH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nary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CasetăText 17">
                <a:extLst>
                  <a:ext uri="{FF2B5EF4-FFF2-40B4-BE49-F238E27FC236}">
                    <a16:creationId xmlns:a16="http://schemas.microsoft.com/office/drawing/2014/main" id="{0CEF9041-E843-42C4-9575-0D4FB1F3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026" y="3563197"/>
                <a:ext cx="5098319" cy="2926250"/>
              </a:xfrm>
              <a:prstGeom prst="rect">
                <a:avLst/>
              </a:prstGeom>
              <a:blipFill>
                <a:blip r:embed="rId3"/>
                <a:stretch>
                  <a:fillRect l="-1077" t="-1458" b="-1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B38D5BA-7D77-49A8-B7E4-37019EF106BD}"/>
              </a:ext>
            </a:extLst>
          </p:cNvPr>
          <p:cNvSpPr/>
          <p:nvPr/>
        </p:nvSpPr>
        <p:spPr>
          <a:xfrm>
            <a:off x="3588837" y="243966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</a:t>
            </a:r>
          </a:p>
        </p:txBody>
      </p: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64C01230-7992-47A5-A6F1-EB5C7EC21BF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019719" y="2719006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EE04C8A-B389-44E5-9132-372152CE1A14}"/>
              </a:ext>
            </a:extLst>
          </p:cNvPr>
          <p:cNvSpPr/>
          <p:nvPr/>
        </p:nvSpPr>
        <p:spPr>
          <a:xfrm>
            <a:off x="3588837" y="3579714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</a:t>
            </a:r>
          </a:p>
        </p:txBody>
      </p: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1ED98482-D3EF-4C8F-89F2-EB1575FB81A6}"/>
              </a:ext>
            </a:extLst>
          </p:cNvPr>
          <p:cNvCxnSpPr>
            <a:cxnSpLocks/>
            <a:stCxn id="4" idx="5"/>
            <a:endCxn id="25" idx="2"/>
          </p:cNvCxnSpPr>
          <p:nvPr/>
        </p:nvCxnSpPr>
        <p:spPr>
          <a:xfrm>
            <a:off x="1924484" y="2916533"/>
            <a:ext cx="1664353" cy="942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B787609-B49B-4967-9185-B0056A719E9B}"/>
              </a:ext>
            </a:extLst>
          </p:cNvPr>
          <p:cNvSpPr/>
          <p:nvPr/>
        </p:nvSpPr>
        <p:spPr>
          <a:xfrm>
            <a:off x="5808254" y="2439660"/>
            <a:ext cx="650299" cy="558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J</a:t>
            </a:r>
          </a:p>
        </p:txBody>
      </p: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B4CD6F87-7A69-46E5-8C2F-56254A95C88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239136" y="2719006"/>
            <a:ext cx="15691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AFB8744-CD62-430E-9BBE-F93482B971E4}"/>
              </a:ext>
            </a:extLst>
          </p:cNvPr>
          <p:cNvSpPr/>
          <p:nvPr/>
        </p:nvSpPr>
        <p:spPr>
          <a:xfrm>
            <a:off x="3588837" y="1299606"/>
            <a:ext cx="650299" cy="558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</a:t>
            </a:r>
          </a:p>
        </p:txBody>
      </p:sp>
      <p:cxnSp>
        <p:nvCxnSpPr>
          <p:cNvPr id="31" name="Conector drept 30">
            <a:extLst>
              <a:ext uri="{FF2B5EF4-FFF2-40B4-BE49-F238E27FC236}">
                <a16:creationId xmlns:a16="http://schemas.microsoft.com/office/drawing/2014/main" id="{E7F1EA46-4A21-4A66-BEA5-F2B54AA3D053}"/>
              </a:ext>
            </a:extLst>
          </p:cNvPr>
          <p:cNvCxnSpPr>
            <a:cxnSpLocks/>
            <a:stCxn id="4" idx="7"/>
            <a:endCxn id="30" idx="2"/>
          </p:cNvCxnSpPr>
          <p:nvPr/>
        </p:nvCxnSpPr>
        <p:spPr>
          <a:xfrm flipV="1">
            <a:off x="1924484" y="1578952"/>
            <a:ext cx="1664353" cy="942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GHOST – Greedy Heaviest Observer </a:t>
            </a:r>
            <a:r>
              <a:rPr lang="en-US" dirty="0" err="1"/>
              <a:t>SubTree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In Ethereum a modified ghost protocol is used</a:t>
            </a:r>
            <a:r>
              <a:rPr lang="en-US" sz="2000" dirty="0"/>
              <a:t>.</a:t>
            </a:r>
          </a:p>
          <a:p>
            <a:pPr rtl="0"/>
            <a:r>
              <a:rPr lang="en-US" dirty="0"/>
              <a:t>Transaction fees are not awarded to uncles but a stale block receives a reward of 87.5% of base reward.</a:t>
            </a:r>
          </a:p>
          <a:p>
            <a:pPr rtl="0"/>
            <a:r>
              <a:rPr lang="en-US" sz="2000" dirty="0"/>
              <a:t>A block must specify a parent </a:t>
            </a:r>
            <a:r>
              <a:rPr lang="en-US" dirty="0"/>
              <a:t>and 0 or more uncles.</a:t>
            </a:r>
          </a:p>
          <a:p>
            <a:pPr rtl="0"/>
            <a:r>
              <a:rPr lang="en-US" dirty="0"/>
              <a:t>An uncle included in the block B:</a:t>
            </a:r>
          </a:p>
          <a:p>
            <a:pPr lvl="1"/>
            <a:r>
              <a:rPr lang="en-US" dirty="0"/>
              <a:t>Direct child of the k-</a:t>
            </a:r>
            <a:r>
              <a:rPr lang="en-US" dirty="0" err="1"/>
              <a:t>th</a:t>
            </a:r>
            <a:r>
              <a:rPr lang="en-US" dirty="0"/>
              <a:t> generation ancestor of B, 2&lt;=k&lt;=7.</a:t>
            </a:r>
          </a:p>
          <a:p>
            <a:pPr lvl="1"/>
            <a:r>
              <a:rPr lang="en-US" dirty="0"/>
              <a:t>It cannot by an ancestor of B.</a:t>
            </a:r>
          </a:p>
          <a:p>
            <a:pPr lvl="1"/>
            <a:r>
              <a:rPr lang="en-US" dirty="0"/>
              <a:t>Must have a valid block header.</a:t>
            </a:r>
          </a:p>
          <a:p>
            <a:pPr lvl="1"/>
            <a:r>
              <a:rPr lang="en-US" dirty="0"/>
              <a:t>Must differ from all uncles included for block B.</a:t>
            </a:r>
          </a:p>
          <a:p>
            <a:pPr lvl="1"/>
            <a:r>
              <a:rPr lang="en-US" dirty="0"/>
              <a:t>For every uncle U in block B, the miner of B gets an additional 3.125%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rtl="0"/>
            <a:endParaRPr lang="en-US" sz="2000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Transaction pool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9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Transaction pool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New transactions are pending transactions. </a:t>
            </a:r>
          </a:p>
          <a:p>
            <a:pPr rtl="0"/>
            <a:r>
              <a:rPr lang="en-US" dirty="0"/>
              <a:t>Before confirmation pending transactions are gathered in </a:t>
            </a:r>
            <a:r>
              <a:rPr lang="en-US" dirty="0" err="1"/>
              <a:t>mempool</a:t>
            </a:r>
            <a:r>
              <a:rPr lang="en-US" dirty="0"/>
              <a:t>. </a:t>
            </a:r>
          </a:p>
          <a:p>
            <a:pPr rtl="0"/>
            <a:r>
              <a:rPr lang="en-US" dirty="0"/>
              <a:t>Nodes share </a:t>
            </a:r>
            <a:r>
              <a:rPr lang="en-US" dirty="0" err="1"/>
              <a:t>mempool</a:t>
            </a:r>
            <a:r>
              <a:rPr lang="en-US" dirty="0"/>
              <a:t> data by relaying transactions until it reaches the entire network.</a:t>
            </a:r>
          </a:p>
          <a:p>
            <a:r>
              <a:rPr lang="en-US" dirty="0"/>
              <a:t>Transactions are transmitted either by the initiator of the transaction or when a node hears about a new transaction.</a:t>
            </a:r>
          </a:p>
          <a:p>
            <a:pPr rtl="0"/>
            <a:r>
              <a:rPr lang="en-US" dirty="0"/>
              <a:t>Memory pool (Bitcoin)/TX-QUEUE (Parity)/TX-POOL (Geth) virtual waiting room collecting valid pending transactions until a miner processes them.   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Transaction pool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Each node maintains its own </a:t>
            </a:r>
            <a:r>
              <a:rPr lang="en-US" dirty="0" err="1"/>
              <a:t>mempool</a:t>
            </a:r>
            <a:r>
              <a:rPr lang="en-US" dirty="0"/>
              <a:t>, each node has its own storage capacity for unconfirmed transactions.</a:t>
            </a:r>
          </a:p>
          <a:p>
            <a:pPr rtl="0"/>
            <a:r>
              <a:rPr lang="en-US" dirty="0"/>
              <a:t>When a transaction is confirmed, and included in the block, it is removed from </a:t>
            </a:r>
            <a:r>
              <a:rPr lang="en-US" dirty="0" err="1"/>
              <a:t>mempool</a:t>
            </a:r>
            <a:r>
              <a:rPr lang="en-US" dirty="0"/>
              <a:t>.</a:t>
            </a:r>
          </a:p>
          <a:p>
            <a:pPr rtl="0"/>
            <a:r>
              <a:rPr lang="en-US" dirty="0"/>
              <a:t>Nodes prioritize transactions judging on transactions fees. </a:t>
            </a:r>
          </a:p>
          <a:p>
            <a:pPr rtl="0"/>
            <a:r>
              <a:rPr lang="en-US" dirty="0"/>
              <a:t>Mem pool size can fluctuate as it depends on the number of transactions that are relayed.</a:t>
            </a:r>
          </a:p>
          <a:p>
            <a:pPr rtl="0"/>
            <a:r>
              <a:rPr lang="en-US" dirty="0"/>
              <a:t>Heavy transaction volume increase delays in transaction confirmation time.</a:t>
            </a:r>
          </a:p>
          <a:p>
            <a:pPr rtl="0"/>
            <a:r>
              <a:rPr lang="en-US" dirty="0"/>
              <a:t>4.6 TPS -- visa 1700 TPS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Transaction pool, scaling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Layer-2 scaling solutions are solutions designed to scale transaction processing capability by handling transactions off the </a:t>
            </a:r>
            <a:r>
              <a:rPr lang="en-US" dirty="0" err="1"/>
              <a:t>mainnet</a:t>
            </a:r>
            <a:r>
              <a:rPr lang="en-US" dirty="0"/>
              <a:t> playing the role of an arbitrator. </a:t>
            </a:r>
          </a:p>
          <a:p>
            <a:pPr rtl="0"/>
            <a:r>
              <a:rPr lang="en-US" dirty="0">
                <a:solidFill>
                  <a:srgbClr val="FF0000"/>
                </a:solidFill>
              </a:rPr>
              <a:t>State channels</a:t>
            </a:r>
            <a:r>
              <a:rPr lang="en-US" dirty="0"/>
              <a:t> (Bitcoin Lighting network) based on </a:t>
            </a:r>
            <a:r>
              <a:rPr lang="en-US" dirty="0">
                <a:solidFill>
                  <a:srgbClr val="FF0000"/>
                </a:solidFill>
              </a:rPr>
              <a:t>payment channels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Protocol between a fix set of participants (often two).</a:t>
            </a:r>
          </a:p>
          <a:p>
            <a:pPr lvl="1"/>
            <a:r>
              <a:rPr lang="en-US" sz="2000" dirty="0"/>
              <a:t>Transactions between participants are securely processed off-chain.</a:t>
            </a:r>
          </a:p>
          <a:p>
            <a:pPr lvl="1"/>
            <a:r>
              <a:rPr lang="en-US" sz="2000" dirty="0"/>
              <a:t>Participants deposit funds with a 2-of-2 </a:t>
            </a:r>
            <a:r>
              <a:rPr lang="en-US" sz="2000" dirty="0" err="1"/>
              <a:t>multisig</a:t>
            </a:r>
            <a:r>
              <a:rPr lang="en-US" sz="2000" dirty="0"/>
              <a:t> transaction. For instance, Alice and Bob hold 5+5BTC on lightning channel.</a:t>
            </a:r>
          </a:p>
          <a:p>
            <a:pPr lvl="1"/>
            <a:r>
              <a:rPr lang="en-US" sz="2000" dirty="0"/>
              <a:t>After money is deposited both participants can send each other money without interaction with the mainchain.</a:t>
            </a:r>
          </a:p>
          <a:p>
            <a:pPr lvl="1"/>
            <a:r>
              <a:rPr lang="en-US" sz="2000" dirty="0"/>
              <a:t>Transactions are validated in the mainchain as a single transaction.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Transaction pool, scaling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0000"/>
                </a:solidFill>
              </a:rPr>
              <a:t>Side chains (Ethereum, example Token Bridge)</a:t>
            </a:r>
            <a:endParaRPr lang="en-US" dirty="0"/>
          </a:p>
          <a:p>
            <a:pPr lvl="1"/>
            <a:r>
              <a:rPr lang="en-US" sz="2000" dirty="0"/>
              <a:t>Completely separate blockchain with its own consensus algorithm and its own validators.</a:t>
            </a:r>
          </a:p>
          <a:p>
            <a:pPr lvl="1"/>
            <a:r>
              <a:rPr lang="en-US" sz="2000" dirty="0"/>
              <a:t>Block headers are snapshotted to the mainchain. </a:t>
            </a:r>
          </a:p>
          <a:p>
            <a:pPr lvl="1"/>
            <a:r>
              <a:rPr lang="en-US" sz="2000" dirty="0"/>
              <a:t>Choice rule on side-channel: a block is canonical if it build on top of the latest snapshotted block. </a:t>
            </a:r>
          </a:p>
          <a:p>
            <a:pPr lvl="1"/>
            <a:r>
              <a:rPr lang="en-US" sz="2000" dirty="0"/>
              <a:t>Two-way-peg: transfer transactions cross-chain. Assets are locked on the mainchain and minted on side channel.</a:t>
            </a:r>
          </a:p>
          <a:p>
            <a:pPr lvl="1"/>
            <a:r>
              <a:rPr lang="en-US" sz="2000" dirty="0"/>
              <a:t>When assets are transferred back, they are burned from the side channel and unlocked on main channel.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Transaction pool, scaling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463374" cy="455944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0000"/>
                </a:solidFill>
              </a:rPr>
              <a:t>Plasma </a:t>
            </a:r>
            <a:r>
              <a:rPr lang="en-US" dirty="0" err="1">
                <a:solidFill>
                  <a:srgbClr val="FF0000"/>
                </a:solidFill>
              </a:rPr>
              <a:t>Chash</a:t>
            </a:r>
            <a:endParaRPr lang="en-US" dirty="0"/>
          </a:p>
          <a:p>
            <a:pPr lvl="1"/>
            <a:r>
              <a:rPr lang="en-US" sz="2000" dirty="0"/>
              <a:t>Users deposit assets into the chain smart contract.</a:t>
            </a:r>
          </a:p>
          <a:p>
            <a:pPr lvl="1"/>
            <a:r>
              <a:rPr lang="en-US" sz="2000" dirty="0"/>
              <a:t>Plasma cash asset is represented by NFTs</a:t>
            </a:r>
          </a:p>
          <a:p>
            <a:pPr lvl="1"/>
            <a:r>
              <a:rPr lang="en-US" sz="2000" dirty="0"/>
              <a:t>Each Plasma block has a slot for every token. When a token is spent, a record of that transaction is placed at the corresponding slot.</a:t>
            </a:r>
          </a:p>
          <a:p>
            <a:pPr lvl="1"/>
            <a:r>
              <a:rPr lang="en-US" sz="2000" dirty="0"/>
              <a:t>Blocks in Plasma Cash form </a:t>
            </a:r>
            <a:r>
              <a:rPr lang="en-US" sz="2000" i="1" dirty="0"/>
              <a:t>sparse Merkle Trees</a:t>
            </a:r>
            <a:r>
              <a:rPr lang="en-US" sz="2000" dirty="0"/>
              <a:t>, providing proof that a token is not part of a specific block.</a:t>
            </a:r>
          </a:p>
          <a:p>
            <a:pPr lvl="1"/>
            <a:r>
              <a:rPr lang="en-US" sz="2000" dirty="0"/>
              <a:t>Users only keep information only about the tokens they own.  </a:t>
            </a:r>
          </a:p>
          <a:p>
            <a:pPr lvl="1"/>
            <a:r>
              <a:rPr lang="en-US" sz="2000" dirty="0"/>
              <a:t>The proof of ownership consist of the full history of the token:</a:t>
            </a:r>
          </a:p>
          <a:p>
            <a:pPr lvl="2"/>
            <a:r>
              <a:rPr lang="en-US" sz="1800" dirty="0"/>
              <a:t>Owner after last transaction</a:t>
            </a:r>
          </a:p>
          <a:p>
            <a:pPr lvl="2"/>
            <a:r>
              <a:rPr lang="en-US" sz="1800" dirty="0"/>
              <a:t>Token wasn’t spent in another block.</a:t>
            </a:r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E2EAEE0-C72B-4842-94CA-DA474B71FDCB}"/>
              </a:ext>
            </a:extLst>
          </p:cNvPr>
          <p:cNvSpPr/>
          <p:nvPr/>
        </p:nvSpPr>
        <p:spPr>
          <a:xfrm>
            <a:off x="3446583" y="1858944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C6110EFD-8B38-47DD-A0EE-9A35AD131B74}"/>
              </a:ext>
            </a:extLst>
          </p:cNvPr>
          <p:cNvSpPr/>
          <p:nvPr/>
        </p:nvSpPr>
        <p:spPr>
          <a:xfrm>
            <a:off x="4914061" y="1858944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3359C25C-8046-41BD-951F-49F1FCDC8022}"/>
              </a:ext>
            </a:extLst>
          </p:cNvPr>
          <p:cNvSpPr/>
          <p:nvPr/>
        </p:nvSpPr>
        <p:spPr>
          <a:xfrm>
            <a:off x="6381539" y="1858944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-&gt; B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0A43300D-3074-4CB8-9615-083536BA9ED0}"/>
              </a:ext>
            </a:extLst>
          </p:cNvPr>
          <p:cNvSpPr/>
          <p:nvPr/>
        </p:nvSpPr>
        <p:spPr>
          <a:xfrm>
            <a:off x="7849018" y="1858944"/>
            <a:ext cx="1024932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2FF27A0-2857-449E-B97E-605DDECF1709}"/>
              </a:ext>
            </a:extLst>
          </p:cNvPr>
          <p:cNvSpPr/>
          <p:nvPr/>
        </p:nvSpPr>
        <p:spPr>
          <a:xfrm>
            <a:off x="3257760" y="1710730"/>
            <a:ext cx="5795805" cy="83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E016C750-D6E7-478C-AD37-41E4895DD4CE}"/>
              </a:ext>
            </a:extLst>
          </p:cNvPr>
          <p:cNvSpPr/>
          <p:nvPr/>
        </p:nvSpPr>
        <p:spPr>
          <a:xfrm>
            <a:off x="3446583" y="3147647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30BA90C5-352E-4CEA-86EE-0C2D34A9891D}"/>
              </a:ext>
            </a:extLst>
          </p:cNvPr>
          <p:cNvSpPr/>
          <p:nvPr/>
        </p:nvSpPr>
        <p:spPr>
          <a:xfrm>
            <a:off x="4914061" y="3147647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34B66D46-A9E0-4965-961C-44FDF5098892}"/>
              </a:ext>
            </a:extLst>
          </p:cNvPr>
          <p:cNvSpPr/>
          <p:nvPr/>
        </p:nvSpPr>
        <p:spPr>
          <a:xfrm>
            <a:off x="6381539" y="3147647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193B02E0-803C-4330-A526-0ED1A90CAA21}"/>
              </a:ext>
            </a:extLst>
          </p:cNvPr>
          <p:cNvSpPr/>
          <p:nvPr/>
        </p:nvSpPr>
        <p:spPr>
          <a:xfrm>
            <a:off x="7849018" y="3147647"/>
            <a:ext cx="1024932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007AB694-731A-4F0C-AC50-37969F4BC219}"/>
              </a:ext>
            </a:extLst>
          </p:cNvPr>
          <p:cNvSpPr/>
          <p:nvPr/>
        </p:nvSpPr>
        <p:spPr>
          <a:xfrm>
            <a:off x="3257760" y="2999433"/>
            <a:ext cx="5795805" cy="83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DADB5825-7990-4169-A9FF-11731C22F499}"/>
              </a:ext>
            </a:extLst>
          </p:cNvPr>
          <p:cNvSpPr/>
          <p:nvPr/>
        </p:nvSpPr>
        <p:spPr>
          <a:xfrm>
            <a:off x="3446583" y="4436350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192F0D4D-DCEC-424A-8555-CA0FE2B2FAE3}"/>
              </a:ext>
            </a:extLst>
          </p:cNvPr>
          <p:cNvSpPr/>
          <p:nvPr/>
        </p:nvSpPr>
        <p:spPr>
          <a:xfrm>
            <a:off x="4914061" y="4436350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44D6C00B-33E6-418B-A344-D43D73CD2854}"/>
              </a:ext>
            </a:extLst>
          </p:cNvPr>
          <p:cNvSpPr/>
          <p:nvPr/>
        </p:nvSpPr>
        <p:spPr>
          <a:xfrm>
            <a:off x="6381539" y="4436350"/>
            <a:ext cx="1074337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 -&gt; C</a:t>
            </a:r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AAC244AF-DE9B-4835-8BC1-D384914360A9}"/>
              </a:ext>
            </a:extLst>
          </p:cNvPr>
          <p:cNvSpPr/>
          <p:nvPr/>
        </p:nvSpPr>
        <p:spPr>
          <a:xfrm>
            <a:off x="7849018" y="4436350"/>
            <a:ext cx="1024932" cy="492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--</a:t>
            </a: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AC4DDD6A-0897-4E71-B533-5F17182B53FA}"/>
              </a:ext>
            </a:extLst>
          </p:cNvPr>
          <p:cNvSpPr/>
          <p:nvPr/>
        </p:nvSpPr>
        <p:spPr>
          <a:xfrm>
            <a:off x="3257760" y="4288136"/>
            <a:ext cx="5795805" cy="83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7" ma:contentTypeDescription="Create a new document." ma:contentTypeScope="" ma:versionID="c2fc389951dfd49ade7143325889266b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4adc3a160bf32bd45318457e5db8bb52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70D3C0-4FAB-4884-BC72-BA649AF946CD}"/>
</file>

<file path=customXml/itemProps2.xml><?xml version="1.0" encoding="utf-8"?>
<ds:datastoreItem xmlns:ds="http://schemas.openxmlformats.org/officeDocument/2006/customXml" ds:itemID="{7DAC8F17-1833-4CC2-B1F2-E5A8D3AC5B4F}"/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761</TotalTime>
  <Words>1279</Words>
  <Application>Microsoft Office PowerPoint</Application>
  <PresentationFormat>Ecran lat</PresentationFormat>
  <Paragraphs>271</Paragraphs>
  <Slides>23</Slides>
  <Notes>22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Euphemia</vt:lpstr>
      <vt:lpstr>Plantagenet Cherokee</vt:lpstr>
      <vt:lpstr>Wingdings</vt:lpstr>
      <vt:lpstr>Literatură academică 16x9</vt:lpstr>
      <vt:lpstr>GHOST protocol</vt:lpstr>
      <vt:lpstr>Course overview</vt:lpstr>
      <vt:lpstr>Transaction pool</vt:lpstr>
      <vt:lpstr>Transaction pool</vt:lpstr>
      <vt:lpstr>Transaction pool</vt:lpstr>
      <vt:lpstr>Transaction pool, scaling</vt:lpstr>
      <vt:lpstr>Transaction pool, scaling</vt:lpstr>
      <vt:lpstr>Transaction pool, scaling</vt:lpstr>
      <vt:lpstr>Prezentare PowerPoint</vt:lpstr>
      <vt:lpstr>FORKS AND TRANSACTION ordering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Ghost protocol</vt:lpstr>
      <vt:lpstr>GHOST – Greedy Heaviest Observer SubTree</vt:lpstr>
      <vt:lpstr>Prezentare PowerPoint</vt:lpstr>
      <vt:lpstr>Prezentare PowerPoint</vt:lpstr>
      <vt:lpstr>Prezentare PowerPoint</vt:lpstr>
      <vt:lpstr>Prezentare PowerPoint</vt:lpstr>
      <vt:lpstr>GHOST – Greedy Heaviest Observer SubTree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45</cp:revision>
  <dcterms:created xsi:type="dcterms:W3CDTF">2021-11-26T10:15:48Z</dcterms:created>
  <dcterms:modified xsi:type="dcterms:W3CDTF">2022-03-01T07:51:50Z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