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78" r:id="rId4"/>
    <p:sldId id="275" r:id="rId5"/>
    <p:sldId id="297" r:id="rId6"/>
    <p:sldId id="321" r:id="rId7"/>
    <p:sldId id="279" r:id="rId8"/>
    <p:sldId id="258" r:id="rId9"/>
    <p:sldId id="257" r:id="rId10"/>
    <p:sldId id="296" r:id="rId11"/>
    <p:sldId id="261" r:id="rId12"/>
    <p:sldId id="265" r:id="rId13"/>
    <p:sldId id="283" r:id="rId14"/>
    <p:sldId id="263" r:id="rId15"/>
    <p:sldId id="320" r:id="rId16"/>
    <p:sldId id="259" r:id="rId17"/>
    <p:sldId id="284" r:id="rId18"/>
    <p:sldId id="262" r:id="rId19"/>
    <p:sldId id="298" r:id="rId20"/>
    <p:sldId id="299" r:id="rId21"/>
    <p:sldId id="300" r:id="rId22"/>
    <p:sldId id="301" r:id="rId23"/>
    <p:sldId id="302" r:id="rId24"/>
    <p:sldId id="322" r:id="rId25"/>
    <p:sldId id="324" r:id="rId26"/>
    <p:sldId id="325" r:id="rId27"/>
    <p:sldId id="326" r:id="rId28"/>
    <p:sldId id="337" r:id="rId29"/>
    <p:sldId id="327" r:id="rId30"/>
    <p:sldId id="295" r:id="rId31"/>
    <p:sldId id="339" r:id="rId32"/>
    <p:sldId id="338" r:id="rId33"/>
    <p:sldId id="340" r:id="rId34"/>
    <p:sldId id="341" r:id="rId35"/>
    <p:sldId id="328" r:id="rId36"/>
    <p:sldId id="334" r:id="rId37"/>
    <p:sldId id="336" r:id="rId38"/>
    <p:sldId id="342" r:id="rId39"/>
    <p:sldId id="343" r:id="rId40"/>
    <p:sldId id="344" r:id="rId41"/>
    <p:sldId id="345" r:id="rId42"/>
    <p:sldId id="352" r:id="rId43"/>
    <p:sldId id="347" r:id="rId44"/>
    <p:sldId id="348" r:id="rId45"/>
    <p:sldId id="349" r:id="rId46"/>
    <p:sldId id="350" r:id="rId47"/>
    <p:sldId id="351" r:id="rId48"/>
    <p:sldId id="353" r:id="rId49"/>
    <p:sldId id="354" r:id="rId50"/>
    <p:sldId id="355" r:id="rId51"/>
    <p:sldId id="356" r:id="rId52"/>
    <p:sldId id="357" r:id="rId53"/>
    <p:sldId id="358" r:id="rId54"/>
    <p:sldId id="329" r:id="rId55"/>
    <p:sldId id="323" r:id="rId56"/>
    <p:sldId id="330" r:id="rId57"/>
    <p:sldId id="331" r:id="rId58"/>
    <p:sldId id="332" r:id="rId59"/>
    <p:sldId id="333" r:id="rId60"/>
    <p:sldId id="266" r:id="rId61"/>
    <p:sldId id="335" r:id="rId62"/>
  </p:sldIdLst>
  <p:sldSz cx="12192000" cy="6858000"/>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 mediu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6" d="100"/>
          <a:sy n="76" d="100"/>
        </p:scale>
        <p:origin x="67" y="2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presProps" Target="presProps.xml"/><Relationship Id="rId68"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69" Type="http://schemas.openxmlformats.org/officeDocument/2006/relationships/customXml" Target="../customXml/item3.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customXml" Target="../customXml/item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zitiv titlu">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532C6244-697F-440D-994D-20EBFD038A41}"/>
              </a:ext>
            </a:extLst>
          </p:cNvPr>
          <p:cNvSpPr>
            <a:spLocks noGrp="1"/>
          </p:cNvSpPr>
          <p:nvPr>
            <p:ph type="ctrTitle"/>
          </p:nvPr>
        </p:nvSpPr>
        <p:spPr>
          <a:xfrm>
            <a:off x="1524000" y="1122363"/>
            <a:ext cx="9144000" cy="2387600"/>
          </a:xfrm>
        </p:spPr>
        <p:txBody>
          <a:bodyPr anchor="b"/>
          <a:lstStyle>
            <a:lvl1pPr algn="ctr">
              <a:defRPr sz="6000"/>
            </a:lvl1pPr>
          </a:lstStyle>
          <a:p>
            <a:r>
              <a:rPr lang="ro-RO"/>
              <a:t>Faceți clic pentru a edita stilul de titlu coordonator</a:t>
            </a:r>
          </a:p>
        </p:txBody>
      </p:sp>
      <p:sp>
        <p:nvSpPr>
          <p:cNvPr id="3" name="Subtitlu 2">
            <a:extLst>
              <a:ext uri="{FF2B5EF4-FFF2-40B4-BE49-F238E27FC236}">
                <a16:creationId xmlns:a16="http://schemas.microsoft.com/office/drawing/2014/main" id="{C415D939-9999-496F-9EEB-6D10491208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o-RO"/>
              <a:t>Faceți clic pentru a edita stilul de subtitlu coordonator</a:t>
            </a:r>
          </a:p>
        </p:txBody>
      </p:sp>
      <p:sp>
        <p:nvSpPr>
          <p:cNvPr id="4" name="Substituent dată 3">
            <a:extLst>
              <a:ext uri="{FF2B5EF4-FFF2-40B4-BE49-F238E27FC236}">
                <a16:creationId xmlns:a16="http://schemas.microsoft.com/office/drawing/2014/main" id="{A4B09C2E-DCFC-4103-89D0-E0F6B40371BC}"/>
              </a:ext>
            </a:extLst>
          </p:cNvPr>
          <p:cNvSpPr>
            <a:spLocks noGrp="1"/>
          </p:cNvSpPr>
          <p:nvPr>
            <p:ph type="dt" sz="half" idx="10"/>
          </p:nvPr>
        </p:nvSpPr>
        <p:spPr/>
        <p:txBody>
          <a:bodyPr/>
          <a:lstStyle/>
          <a:p>
            <a:fld id="{837F41BD-4C0D-4213-8332-2E41D729BE00}" type="datetimeFigureOut">
              <a:rPr lang="ro-RO" smtClean="0"/>
              <a:t>28.03.2022</a:t>
            </a:fld>
            <a:endParaRPr lang="ro-RO"/>
          </a:p>
        </p:txBody>
      </p:sp>
      <p:sp>
        <p:nvSpPr>
          <p:cNvPr id="5" name="Substituent subsol 4">
            <a:extLst>
              <a:ext uri="{FF2B5EF4-FFF2-40B4-BE49-F238E27FC236}">
                <a16:creationId xmlns:a16="http://schemas.microsoft.com/office/drawing/2014/main" id="{4740A377-F4FF-428F-9F74-F1AE2BF5CE4A}"/>
              </a:ext>
            </a:extLst>
          </p:cNvPr>
          <p:cNvSpPr>
            <a:spLocks noGrp="1"/>
          </p:cNvSpPr>
          <p:nvPr>
            <p:ph type="ftr" sz="quarter" idx="11"/>
          </p:nvPr>
        </p:nvSpPr>
        <p:spPr/>
        <p:txBody>
          <a:bodyPr/>
          <a:lstStyle/>
          <a:p>
            <a:endParaRPr lang="ro-RO"/>
          </a:p>
        </p:txBody>
      </p:sp>
      <p:sp>
        <p:nvSpPr>
          <p:cNvPr id="6" name="Substituent număr diapozitiv 5">
            <a:extLst>
              <a:ext uri="{FF2B5EF4-FFF2-40B4-BE49-F238E27FC236}">
                <a16:creationId xmlns:a16="http://schemas.microsoft.com/office/drawing/2014/main" id="{E14F183A-D0AF-43B5-AF76-96451CE2BE92}"/>
              </a:ext>
            </a:extLst>
          </p:cNvPr>
          <p:cNvSpPr>
            <a:spLocks noGrp="1"/>
          </p:cNvSpPr>
          <p:nvPr>
            <p:ph type="sldNum" sz="quarter" idx="12"/>
          </p:nvPr>
        </p:nvSpPr>
        <p:spPr/>
        <p:txBody>
          <a:bodyPr/>
          <a:lstStyle/>
          <a:p>
            <a:fld id="{E0804F13-4BB0-4F27-8049-4CD36F20F437}" type="slidenum">
              <a:rPr lang="ro-RO" smtClean="0"/>
              <a:t>‹#›</a:t>
            </a:fld>
            <a:endParaRPr lang="ro-RO"/>
          </a:p>
        </p:txBody>
      </p:sp>
    </p:spTree>
    <p:extLst>
      <p:ext uri="{BB962C8B-B14F-4D97-AF65-F5344CB8AC3E}">
        <p14:creationId xmlns:p14="http://schemas.microsoft.com/office/powerpoint/2010/main" val="2362044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ext vertical și titlu">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ABCDA1AE-3D1E-4F93-ACC4-7686FC44F6B1}"/>
              </a:ext>
            </a:extLst>
          </p:cNvPr>
          <p:cNvSpPr>
            <a:spLocks noGrp="1"/>
          </p:cNvSpPr>
          <p:nvPr>
            <p:ph type="title"/>
          </p:nvPr>
        </p:nvSpPr>
        <p:spPr/>
        <p:txBody>
          <a:bodyPr/>
          <a:lstStyle/>
          <a:p>
            <a:r>
              <a:rPr lang="ro-RO"/>
              <a:t>Faceți clic pentru a edita stilul de titlu coordonator</a:t>
            </a:r>
          </a:p>
        </p:txBody>
      </p:sp>
      <p:sp>
        <p:nvSpPr>
          <p:cNvPr id="3" name="Substituent text vertical 2">
            <a:extLst>
              <a:ext uri="{FF2B5EF4-FFF2-40B4-BE49-F238E27FC236}">
                <a16:creationId xmlns:a16="http://schemas.microsoft.com/office/drawing/2014/main" id="{DE1C7F35-1154-46FD-B979-C0D9C7623DFD}"/>
              </a:ext>
            </a:extLst>
          </p:cNvPr>
          <p:cNvSpPr>
            <a:spLocks noGrp="1"/>
          </p:cNvSpPr>
          <p:nvPr>
            <p:ph type="body" orient="vert" idx="1"/>
          </p:nvPr>
        </p:nvSpPr>
        <p:spPr/>
        <p:txBody>
          <a:bodyPr vert="eaVert"/>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p>
        </p:txBody>
      </p:sp>
      <p:sp>
        <p:nvSpPr>
          <p:cNvPr id="4" name="Substituent dată 3">
            <a:extLst>
              <a:ext uri="{FF2B5EF4-FFF2-40B4-BE49-F238E27FC236}">
                <a16:creationId xmlns:a16="http://schemas.microsoft.com/office/drawing/2014/main" id="{806B5434-E8AE-450D-AEA4-11F1FC25E7D6}"/>
              </a:ext>
            </a:extLst>
          </p:cNvPr>
          <p:cNvSpPr>
            <a:spLocks noGrp="1"/>
          </p:cNvSpPr>
          <p:nvPr>
            <p:ph type="dt" sz="half" idx="10"/>
          </p:nvPr>
        </p:nvSpPr>
        <p:spPr/>
        <p:txBody>
          <a:bodyPr/>
          <a:lstStyle/>
          <a:p>
            <a:fld id="{837F41BD-4C0D-4213-8332-2E41D729BE00}" type="datetimeFigureOut">
              <a:rPr lang="ro-RO" smtClean="0"/>
              <a:t>28.03.2022</a:t>
            </a:fld>
            <a:endParaRPr lang="ro-RO"/>
          </a:p>
        </p:txBody>
      </p:sp>
      <p:sp>
        <p:nvSpPr>
          <p:cNvPr id="5" name="Substituent subsol 4">
            <a:extLst>
              <a:ext uri="{FF2B5EF4-FFF2-40B4-BE49-F238E27FC236}">
                <a16:creationId xmlns:a16="http://schemas.microsoft.com/office/drawing/2014/main" id="{09856C77-23ED-4C7E-AB73-336F873C6DDF}"/>
              </a:ext>
            </a:extLst>
          </p:cNvPr>
          <p:cNvSpPr>
            <a:spLocks noGrp="1"/>
          </p:cNvSpPr>
          <p:nvPr>
            <p:ph type="ftr" sz="quarter" idx="11"/>
          </p:nvPr>
        </p:nvSpPr>
        <p:spPr/>
        <p:txBody>
          <a:bodyPr/>
          <a:lstStyle/>
          <a:p>
            <a:endParaRPr lang="ro-RO"/>
          </a:p>
        </p:txBody>
      </p:sp>
      <p:sp>
        <p:nvSpPr>
          <p:cNvPr id="6" name="Substituent număr diapozitiv 5">
            <a:extLst>
              <a:ext uri="{FF2B5EF4-FFF2-40B4-BE49-F238E27FC236}">
                <a16:creationId xmlns:a16="http://schemas.microsoft.com/office/drawing/2014/main" id="{D851AEB2-1661-41E1-9D0C-58C458E137C4}"/>
              </a:ext>
            </a:extLst>
          </p:cNvPr>
          <p:cNvSpPr>
            <a:spLocks noGrp="1"/>
          </p:cNvSpPr>
          <p:nvPr>
            <p:ph type="sldNum" sz="quarter" idx="12"/>
          </p:nvPr>
        </p:nvSpPr>
        <p:spPr/>
        <p:txBody>
          <a:bodyPr/>
          <a:lstStyle/>
          <a:p>
            <a:fld id="{E0804F13-4BB0-4F27-8049-4CD36F20F437}" type="slidenum">
              <a:rPr lang="ro-RO" smtClean="0"/>
              <a:t>‹#›</a:t>
            </a:fld>
            <a:endParaRPr lang="ro-RO"/>
          </a:p>
        </p:txBody>
      </p:sp>
    </p:spTree>
    <p:extLst>
      <p:ext uri="{BB962C8B-B14F-4D97-AF65-F5344CB8AC3E}">
        <p14:creationId xmlns:p14="http://schemas.microsoft.com/office/powerpoint/2010/main" val="3130868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lu vertical și text">
    <p:spTree>
      <p:nvGrpSpPr>
        <p:cNvPr id="1" name=""/>
        <p:cNvGrpSpPr/>
        <p:nvPr/>
      </p:nvGrpSpPr>
      <p:grpSpPr>
        <a:xfrm>
          <a:off x="0" y="0"/>
          <a:ext cx="0" cy="0"/>
          <a:chOff x="0" y="0"/>
          <a:chExt cx="0" cy="0"/>
        </a:xfrm>
      </p:grpSpPr>
      <p:sp>
        <p:nvSpPr>
          <p:cNvPr id="2" name="Titlu vertical 1">
            <a:extLst>
              <a:ext uri="{FF2B5EF4-FFF2-40B4-BE49-F238E27FC236}">
                <a16:creationId xmlns:a16="http://schemas.microsoft.com/office/drawing/2014/main" id="{450082EC-830A-47FE-AA4A-5AA3425B6FCB}"/>
              </a:ext>
            </a:extLst>
          </p:cNvPr>
          <p:cNvSpPr>
            <a:spLocks noGrp="1"/>
          </p:cNvSpPr>
          <p:nvPr>
            <p:ph type="title" orient="vert"/>
          </p:nvPr>
        </p:nvSpPr>
        <p:spPr>
          <a:xfrm>
            <a:off x="8724900" y="365125"/>
            <a:ext cx="2628900" cy="5811838"/>
          </a:xfrm>
        </p:spPr>
        <p:txBody>
          <a:bodyPr vert="eaVert"/>
          <a:lstStyle/>
          <a:p>
            <a:r>
              <a:rPr lang="ro-RO"/>
              <a:t>Faceți clic pentru a edita stilul de titlu coordonator</a:t>
            </a:r>
          </a:p>
        </p:txBody>
      </p:sp>
      <p:sp>
        <p:nvSpPr>
          <p:cNvPr id="3" name="Substituent text vertical 2">
            <a:extLst>
              <a:ext uri="{FF2B5EF4-FFF2-40B4-BE49-F238E27FC236}">
                <a16:creationId xmlns:a16="http://schemas.microsoft.com/office/drawing/2014/main" id="{EB643F39-2372-4664-A166-39DDB668E8D8}"/>
              </a:ext>
            </a:extLst>
          </p:cNvPr>
          <p:cNvSpPr>
            <a:spLocks noGrp="1"/>
          </p:cNvSpPr>
          <p:nvPr>
            <p:ph type="body" orient="vert" idx="1"/>
          </p:nvPr>
        </p:nvSpPr>
        <p:spPr>
          <a:xfrm>
            <a:off x="838200" y="365125"/>
            <a:ext cx="7734300" cy="5811838"/>
          </a:xfrm>
        </p:spPr>
        <p:txBody>
          <a:bodyPr vert="eaVert"/>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p>
        </p:txBody>
      </p:sp>
      <p:sp>
        <p:nvSpPr>
          <p:cNvPr id="4" name="Substituent dată 3">
            <a:extLst>
              <a:ext uri="{FF2B5EF4-FFF2-40B4-BE49-F238E27FC236}">
                <a16:creationId xmlns:a16="http://schemas.microsoft.com/office/drawing/2014/main" id="{C57AC3DE-CED5-4249-B40E-7EE338977979}"/>
              </a:ext>
            </a:extLst>
          </p:cNvPr>
          <p:cNvSpPr>
            <a:spLocks noGrp="1"/>
          </p:cNvSpPr>
          <p:nvPr>
            <p:ph type="dt" sz="half" idx="10"/>
          </p:nvPr>
        </p:nvSpPr>
        <p:spPr/>
        <p:txBody>
          <a:bodyPr/>
          <a:lstStyle/>
          <a:p>
            <a:fld id="{837F41BD-4C0D-4213-8332-2E41D729BE00}" type="datetimeFigureOut">
              <a:rPr lang="ro-RO" smtClean="0"/>
              <a:t>28.03.2022</a:t>
            </a:fld>
            <a:endParaRPr lang="ro-RO"/>
          </a:p>
        </p:txBody>
      </p:sp>
      <p:sp>
        <p:nvSpPr>
          <p:cNvPr id="5" name="Substituent subsol 4">
            <a:extLst>
              <a:ext uri="{FF2B5EF4-FFF2-40B4-BE49-F238E27FC236}">
                <a16:creationId xmlns:a16="http://schemas.microsoft.com/office/drawing/2014/main" id="{59EA5902-FACA-4D03-B931-83F179D1872D}"/>
              </a:ext>
            </a:extLst>
          </p:cNvPr>
          <p:cNvSpPr>
            <a:spLocks noGrp="1"/>
          </p:cNvSpPr>
          <p:nvPr>
            <p:ph type="ftr" sz="quarter" idx="11"/>
          </p:nvPr>
        </p:nvSpPr>
        <p:spPr/>
        <p:txBody>
          <a:bodyPr/>
          <a:lstStyle/>
          <a:p>
            <a:endParaRPr lang="ro-RO"/>
          </a:p>
        </p:txBody>
      </p:sp>
      <p:sp>
        <p:nvSpPr>
          <p:cNvPr id="6" name="Substituent număr diapozitiv 5">
            <a:extLst>
              <a:ext uri="{FF2B5EF4-FFF2-40B4-BE49-F238E27FC236}">
                <a16:creationId xmlns:a16="http://schemas.microsoft.com/office/drawing/2014/main" id="{F4E46D45-1320-40DB-ACAB-1828EA478461}"/>
              </a:ext>
            </a:extLst>
          </p:cNvPr>
          <p:cNvSpPr>
            <a:spLocks noGrp="1"/>
          </p:cNvSpPr>
          <p:nvPr>
            <p:ph type="sldNum" sz="quarter" idx="12"/>
          </p:nvPr>
        </p:nvSpPr>
        <p:spPr/>
        <p:txBody>
          <a:bodyPr/>
          <a:lstStyle/>
          <a:p>
            <a:fld id="{E0804F13-4BB0-4F27-8049-4CD36F20F437}" type="slidenum">
              <a:rPr lang="ro-RO" smtClean="0"/>
              <a:t>‹#›</a:t>
            </a:fld>
            <a:endParaRPr lang="ro-RO"/>
          </a:p>
        </p:txBody>
      </p:sp>
    </p:spTree>
    <p:extLst>
      <p:ext uri="{BB962C8B-B14F-4D97-AF65-F5344CB8AC3E}">
        <p14:creationId xmlns:p14="http://schemas.microsoft.com/office/powerpoint/2010/main" val="4061502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u și conținut">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6FC62A73-A62C-4DE2-B02A-240DE763AF74}"/>
              </a:ext>
            </a:extLst>
          </p:cNvPr>
          <p:cNvSpPr>
            <a:spLocks noGrp="1"/>
          </p:cNvSpPr>
          <p:nvPr>
            <p:ph type="title"/>
          </p:nvPr>
        </p:nvSpPr>
        <p:spPr/>
        <p:txBody>
          <a:bodyPr/>
          <a:lstStyle/>
          <a:p>
            <a:r>
              <a:rPr lang="ro-RO"/>
              <a:t>Faceți clic pentru a edita stilul de titlu coordonator</a:t>
            </a:r>
          </a:p>
        </p:txBody>
      </p:sp>
      <p:sp>
        <p:nvSpPr>
          <p:cNvPr id="3" name="Substituent conținut 2">
            <a:extLst>
              <a:ext uri="{FF2B5EF4-FFF2-40B4-BE49-F238E27FC236}">
                <a16:creationId xmlns:a16="http://schemas.microsoft.com/office/drawing/2014/main" id="{A0991D15-8A31-4B30-AD9C-587C6A23B962}"/>
              </a:ext>
            </a:extLst>
          </p:cNvPr>
          <p:cNvSpPr>
            <a:spLocks noGrp="1"/>
          </p:cNvSpPr>
          <p:nvPr>
            <p:ph idx="1"/>
          </p:nvPr>
        </p:nvSpPr>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p>
        </p:txBody>
      </p:sp>
      <p:sp>
        <p:nvSpPr>
          <p:cNvPr id="4" name="Substituent dată 3">
            <a:extLst>
              <a:ext uri="{FF2B5EF4-FFF2-40B4-BE49-F238E27FC236}">
                <a16:creationId xmlns:a16="http://schemas.microsoft.com/office/drawing/2014/main" id="{07BC960F-7293-4857-89D4-F2566928458A}"/>
              </a:ext>
            </a:extLst>
          </p:cNvPr>
          <p:cNvSpPr>
            <a:spLocks noGrp="1"/>
          </p:cNvSpPr>
          <p:nvPr>
            <p:ph type="dt" sz="half" idx="10"/>
          </p:nvPr>
        </p:nvSpPr>
        <p:spPr/>
        <p:txBody>
          <a:bodyPr/>
          <a:lstStyle/>
          <a:p>
            <a:fld id="{837F41BD-4C0D-4213-8332-2E41D729BE00}" type="datetimeFigureOut">
              <a:rPr lang="ro-RO" smtClean="0"/>
              <a:t>28.03.2022</a:t>
            </a:fld>
            <a:endParaRPr lang="ro-RO"/>
          </a:p>
        </p:txBody>
      </p:sp>
      <p:sp>
        <p:nvSpPr>
          <p:cNvPr id="5" name="Substituent subsol 4">
            <a:extLst>
              <a:ext uri="{FF2B5EF4-FFF2-40B4-BE49-F238E27FC236}">
                <a16:creationId xmlns:a16="http://schemas.microsoft.com/office/drawing/2014/main" id="{A9DD9099-C227-4194-9240-9ABBF65EDA88}"/>
              </a:ext>
            </a:extLst>
          </p:cNvPr>
          <p:cNvSpPr>
            <a:spLocks noGrp="1"/>
          </p:cNvSpPr>
          <p:nvPr>
            <p:ph type="ftr" sz="quarter" idx="11"/>
          </p:nvPr>
        </p:nvSpPr>
        <p:spPr/>
        <p:txBody>
          <a:bodyPr/>
          <a:lstStyle/>
          <a:p>
            <a:endParaRPr lang="ro-RO"/>
          </a:p>
        </p:txBody>
      </p:sp>
      <p:sp>
        <p:nvSpPr>
          <p:cNvPr id="6" name="Substituent număr diapozitiv 5">
            <a:extLst>
              <a:ext uri="{FF2B5EF4-FFF2-40B4-BE49-F238E27FC236}">
                <a16:creationId xmlns:a16="http://schemas.microsoft.com/office/drawing/2014/main" id="{C79C37E9-F8C7-4286-934B-A8302C284DBB}"/>
              </a:ext>
            </a:extLst>
          </p:cNvPr>
          <p:cNvSpPr>
            <a:spLocks noGrp="1"/>
          </p:cNvSpPr>
          <p:nvPr>
            <p:ph type="sldNum" sz="quarter" idx="12"/>
          </p:nvPr>
        </p:nvSpPr>
        <p:spPr/>
        <p:txBody>
          <a:bodyPr/>
          <a:lstStyle/>
          <a:p>
            <a:fld id="{E0804F13-4BB0-4F27-8049-4CD36F20F437}" type="slidenum">
              <a:rPr lang="ro-RO" smtClean="0"/>
              <a:t>‹#›</a:t>
            </a:fld>
            <a:endParaRPr lang="ro-RO"/>
          </a:p>
        </p:txBody>
      </p:sp>
    </p:spTree>
    <p:extLst>
      <p:ext uri="{BB962C8B-B14F-4D97-AF65-F5344CB8AC3E}">
        <p14:creationId xmlns:p14="http://schemas.microsoft.com/office/powerpoint/2010/main" val="2445323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ntet secțiune">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ABC2B23F-483B-4A0D-B61F-1001E37B9B82}"/>
              </a:ext>
            </a:extLst>
          </p:cNvPr>
          <p:cNvSpPr>
            <a:spLocks noGrp="1"/>
          </p:cNvSpPr>
          <p:nvPr>
            <p:ph type="title"/>
          </p:nvPr>
        </p:nvSpPr>
        <p:spPr>
          <a:xfrm>
            <a:off x="831850" y="1709738"/>
            <a:ext cx="10515600" cy="2852737"/>
          </a:xfrm>
        </p:spPr>
        <p:txBody>
          <a:bodyPr anchor="b"/>
          <a:lstStyle>
            <a:lvl1pPr>
              <a:defRPr sz="6000"/>
            </a:lvl1pPr>
          </a:lstStyle>
          <a:p>
            <a:r>
              <a:rPr lang="ro-RO"/>
              <a:t>Faceți clic pentru a edita stilul de titlu coordonator</a:t>
            </a:r>
          </a:p>
        </p:txBody>
      </p:sp>
      <p:sp>
        <p:nvSpPr>
          <p:cNvPr id="3" name="Substituent text 2">
            <a:extLst>
              <a:ext uri="{FF2B5EF4-FFF2-40B4-BE49-F238E27FC236}">
                <a16:creationId xmlns:a16="http://schemas.microsoft.com/office/drawing/2014/main" id="{37D324D8-F511-4E16-BAFE-A76EF91088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o-RO"/>
              <a:t>Faceţi clic pentru a edita Master stiluri text</a:t>
            </a:r>
          </a:p>
        </p:txBody>
      </p:sp>
      <p:sp>
        <p:nvSpPr>
          <p:cNvPr id="4" name="Substituent dată 3">
            <a:extLst>
              <a:ext uri="{FF2B5EF4-FFF2-40B4-BE49-F238E27FC236}">
                <a16:creationId xmlns:a16="http://schemas.microsoft.com/office/drawing/2014/main" id="{FEABB5C6-BB43-4130-B8FC-8A71D70716AE}"/>
              </a:ext>
            </a:extLst>
          </p:cNvPr>
          <p:cNvSpPr>
            <a:spLocks noGrp="1"/>
          </p:cNvSpPr>
          <p:nvPr>
            <p:ph type="dt" sz="half" idx="10"/>
          </p:nvPr>
        </p:nvSpPr>
        <p:spPr/>
        <p:txBody>
          <a:bodyPr/>
          <a:lstStyle/>
          <a:p>
            <a:fld id="{837F41BD-4C0D-4213-8332-2E41D729BE00}" type="datetimeFigureOut">
              <a:rPr lang="ro-RO" smtClean="0"/>
              <a:t>28.03.2022</a:t>
            </a:fld>
            <a:endParaRPr lang="ro-RO"/>
          </a:p>
        </p:txBody>
      </p:sp>
      <p:sp>
        <p:nvSpPr>
          <p:cNvPr id="5" name="Substituent subsol 4">
            <a:extLst>
              <a:ext uri="{FF2B5EF4-FFF2-40B4-BE49-F238E27FC236}">
                <a16:creationId xmlns:a16="http://schemas.microsoft.com/office/drawing/2014/main" id="{106E065A-802E-46ED-88D1-72C6F4EFB661}"/>
              </a:ext>
            </a:extLst>
          </p:cNvPr>
          <p:cNvSpPr>
            <a:spLocks noGrp="1"/>
          </p:cNvSpPr>
          <p:nvPr>
            <p:ph type="ftr" sz="quarter" idx="11"/>
          </p:nvPr>
        </p:nvSpPr>
        <p:spPr/>
        <p:txBody>
          <a:bodyPr/>
          <a:lstStyle/>
          <a:p>
            <a:endParaRPr lang="ro-RO"/>
          </a:p>
        </p:txBody>
      </p:sp>
      <p:sp>
        <p:nvSpPr>
          <p:cNvPr id="6" name="Substituent număr diapozitiv 5">
            <a:extLst>
              <a:ext uri="{FF2B5EF4-FFF2-40B4-BE49-F238E27FC236}">
                <a16:creationId xmlns:a16="http://schemas.microsoft.com/office/drawing/2014/main" id="{993A3C3D-72B6-4B74-9D1E-4A20863F91F3}"/>
              </a:ext>
            </a:extLst>
          </p:cNvPr>
          <p:cNvSpPr>
            <a:spLocks noGrp="1"/>
          </p:cNvSpPr>
          <p:nvPr>
            <p:ph type="sldNum" sz="quarter" idx="12"/>
          </p:nvPr>
        </p:nvSpPr>
        <p:spPr/>
        <p:txBody>
          <a:bodyPr/>
          <a:lstStyle/>
          <a:p>
            <a:fld id="{E0804F13-4BB0-4F27-8049-4CD36F20F437}" type="slidenum">
              <a:rPr lang="ro-RO" smtClean="0"/>
              <a:t>‹#›</a:t>
            </a:fld>
            <a:endParaRPr lang="ro-RO"/>
          </a:p>
        </p:txBody>
      </p:sp>
    </p:spTree>
    <p:extLst>
      <p:ext uri="{BB962C8B-B14F-4D97-AF65-F5344CB8AC3E}">
        <p14:creationId xmlns:p14="http://schemas.microsoft.com/office/powerpoint/2010/main" val="857165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F31DBB17-AE77-4EDE-8BDF-FAB870BA300C}"/>
              </a:ext>
            </a:extLst>
          </p:cNvPr>
          <p:cNvSpPr>
            <a:spLocks noGrp="1"/>
          </p:cNvSpPr>
          <p:nvPr>
            <p:ph type="title"/>
          </p:nvPr>
        </p:nvSpPr>
        <p:spPr/>
        <p:txBody>
          <a:bodyPr/>
          <a:lstStyle/>
          <a:p>
            <a:r>
              <a:rPr lang="ro-RO"/>
              <a:t>Faceți clic pentru a edita stilul de titlu coordonator</a:t>
            </a:r>
          </a:p>
        </p:txBody>
      </p:sp>
      <p:sp>
        <p:nvSpPr>
          <p:cNvPr id="3" name="Substituent conținut 2">
            <a:extLst>
              <a:ext uri="{FF2B5EF4-FFF2-40B4-BE49-F238E27FC236}">
                <a16:creationId xmlns:a16="http://schemas.microsoft.com/office/drawing/2014/main" id="{BBF1ED06-C8FA-4F3E-AE4A-7DE528F2A110}"/>
              </a:ext>
            </a:extLst>
          </p:cNvPr>
          <p:cNvSpPr>
            <a:spLocks noGrp="1"/>
          </p:cNvSpPr>
          <p:nvPr>
            <p:ph sz="half" idx="1"/>
          </p:nvPr>
        </p:nvSpPr>
        <p:spPr>
          <a:xfrm>
            <a:off x="838200" y="1825625"/>
            <a:ext cx="5181600" cy="4351338"/>
          </a:xfrm>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p>
        </p:txBody>
      </p:sp>
      <p:sp>
        <p:nvSpPr>
          <p:cNvPr id="4" name="Substituent conținut 3">
            <a:extLst>
              <a:ext uri="{FF2B5EF4-FFF2-40B4-BE49-F238E27FC236}">
                <a16:creationId xmlns:a16="http://schemas.microsoft.com/office/drawing/2014/main" id="{6E76A3E6-243B-4355-9977-31D19E6E8EA1}"/>
              </a:ext>
            </a:extLst>
          </p:cNvPr>
          <p:cNvSpPr>
            <a:spLocks noGrp="1"/>
          </p:cNvSpPr>
          <p:nvPr>
            <p:ph sz="half" idx="2"/>
          </p:nvPr>
        </p:nvSpPr>
        <p:spPr>
          <a:xfrm>
            <a:off x="6172200" y="1825625"/>
            <a:ext cx="5181600" cy="4351338"/>
          </a:xfrm>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p>
        </p:txBody>
      </p:sp>
      <p:sp>
        <p:nvSpPr>
          <p:cNvPr id="5" name="Substituent dată 4">
            <a:extLst>
              <a:ext uri="{FF2B5EF4-FFF2-40B4-BE49-F238E27FC236}">
                <a16:creationId xmlns:a16="http://schemas.microsoft.com/office/drawing/2014/main" id="{05306894-5240-4201-BCC3-B64924DE03E0}"/>
              </a:ext>
            </a:extLst>
          </p:cNvPr>
          <p:cNvSpPr>
            <a:spLocks noGrp="1"/>
          </p:cNvSpPr>
          <p:nvPr>
            <p:ph type="dt" sz="half" idx="10"/>
          </p:nvPr>
        </p:nvSpPr>
        <p:spPr/>
        <p:txBody>
          <a:bodyPr/>
          <a:lstStyle/>
          <a:p>
            <a:fld id="{837F41BD-4C0D-4213-8332-2E41D729BE00}" type="datetimeFigureOut">
              <a:rPr lang="ro-RO" smtClean="0"/>
              <a:t>28.03.2022</a:t>
            </a:fld>
            <a:endParaRPr lang="ro-RO"/>
          </a:p>
        </p:txBody>
      </p:sp>
      <p:sp>
        <p:nvSpPr>
          <p:cNvPr id="6" name="Substituent subsol 5">
            <a:extLst>
              <a:ext uri="{FF2B5EF4-FFF2-40B4-BE49-F238E27FC236}">
                <a16:creationId xmlns:a16="http://schemas.microsoft.com/office/drawing/2014/main" id="{73931545-8842-4C69-80F7-342FD74170BC}"/>
              </a:ext>
            </a:extLst>
          </p:cNvPr>
          <p:cNvSpPr>
            <a:spLocks noGrp="1"/>
          </p:cNvSpPr>
          <p:nvPr>
            <p:ph type="ftr" sz="quarter" idx="11"/>
          </p:nvPr>
        </p:nvSpPr>
        <p:spPr/>
        <p:txBody>
          <a:bodyPr/>
          <a:lstStyle/>
          <a:p>
            <a:endParaRPr lang="ro-RO"/>
          </a:p>
        </p:txBody>
      </p:sp>
      <p:sp>
        <p:nvSpPr>
          <p:cNvPr id="7" name="Substituent număr diapozitiv 6">
            <a:extLst>
              <a:ext uri="{FF2B5EF4-FFF2-40B4-BE49-F238E27FC236}">
                <a16:creationId xmlns:a16="http://schemas.microsoft.com/office/drawing/2014/main" id="{28A6A424-7BE1-4149-9B56-8CBF27A0C6A5}"/>
              </a:ext>
            </a:extLst>
          </p:cNvPr>
          <p:cNvSpPr>
            <a:spLocks noGrp="1"/>
          </p:cNvSpPr>
          <p:nvPr>
            <p:ph type="sldNum" sz="quarter" idx="12"/>
          </p:nvPr>
        </p:nvSpPr>
        <p:spPr/>
        <p:txBody>
          <a:bodyPr/>
          <a:lstStyle/>
          <a:p>
            <a:fld id="{E0804F13-4BB0-4F27-8049-4CD36F20F437}" type="slidenum">
              <a:rPr lang="ro-RO" smtClean="0"/>
              <a:t>‹#›</a:t>
            </a:fld>
            <a:endParaRPr lang="ro-RO"/>
          </a:p>
        </p:txBody>
      </p:sp>
    </p:spTree>
    <p:extLst>
      <p:ext uri="{BB962C8B-B14F-4D97-AF65-F5344CB8AC3E}">
        <p14:creationId xmlns:p14="http://schemas.microsoft.com/office/powerpoint/2010/main" val="3767597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ție">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AD700E7E-A9D2-48CD-9775-55E5C8FC5CD7}"/>
              </a:ext>
            </a:extLst>
          </p:cNvPr>
          <p:cNvSpPr>
            <a:spLocks noGrp="1"/>
          </p:cNvSpPr>
          <p:nvPr>
            <p:ph type="title"/>
          </p:nvPr>
        </p:nvSpPr>
        <p:spPr>
          <a:xfrm>
            <a:off x="839788" y="365125"/>
            <a:ext cx="10515600" cy="1325563"/>
          </a:xfrm>
        </p:spPr>
        <p:txBody>
          <a:bodyPr/>
          <a:lstStyle/>
          <a:p>
            <a:r>
              <a:rPr lang="ro-RO"/>
              <a:t>Faceți clic pentru a edita stilul de titlu coordonator</a:t>
            </a:r>
          </a:p>
        </p:txBody>
      </p:sp>
      <p:sp>
        <p:nvSpPr>
          <p:cNvPr id="3" name="Substituent text 2">
            <a:extLst>
              <a:ext uri="{FF2B5EF4-FFF2-40B4-BE49-F238E27FC236}">
                <a16:creationId xmlns:a16="http://schemas.microsoft.com/office/drawing/2014/main" id="{56B84DDB-BC93-4561-9F7D-515378E083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4" name="Substituent conținut 3">
            <a:extLst>
              <a:ext uri="{FF2B5EF4-FFF2-40B4-BE49-F238E27FC236}">
                <a16:creationId xmlns:a16="http://schemas.microsoft.com/office/drawing/2014/main" id="{C65E1285-D3B4-481C-AD1B-E6BB8AE1CAB5}"/>
              </a:ext>
            </a:extLst>
          </p:cNvPr>
          <p:cNvSpPr>
            <a:spLocks noGrp="1"/>
          </p:cNvSpPr>
          <p:nvPr>
            <p:ph sz="half" idx="2"/>
          </p:nvPr>
        </p:nvSpPr>
        <p:spPr>
          <a:xfrm>
            <a:off x="839788" y="2505075"/>
            <a:ext cx="5157787" cy="3684588"/>
          </a:xfrm>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p>
        </p:txBody>
      </p:sp>
      <p:sp>
        <p:nvSpPr>
          <p:cNvPr id="5" name="Substituent text 4">
            <a:extLst>
              <a:ext uri="{FF2B5EF4-FFF2-40B4-BE49-F238E27FC236}">
                <a16:creationId xmlns:a16="http://schemas.microsoft.com/office/drawing/2014/main" id="{096D4A15-561C-47FD-830F-08EFA8A98F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6" name="Substituent conținut 5">
            <a:extLst>
              <a:ext uri="{FF2B5EF4-FFF2-40B4-BE49-F238E27FC236}">
                <a16:creationId xmlns:a16="http://schemas.microsoft.com/office/drawing/2014/main" id="{F32C2F5B-D8F7-4AC5-9161-E4C6E09A7D97}"/>
              </a:ext>
            </a:extLst>
          </p:cNvPr>
          <p:cNvSpPr>
            <a:spLocks noGrp="1"/>
          </p:cNvSpPr>
          <p:nvPr>
            <p:ph sz="quarter" idx="4"/>
          </p:nvPr>
        </p:nvSpPr>
        <p:spPr>
          <a:xfrm>
            <a:off x="6172200" y="2505075"/>
            <a:ext cx="5183188" cy="3684588"/>
          </a:xfrm>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p>
        </p:txBody>
      </p:sp>
      <p:sp>
        <p:nvSpPr>
          <p:cNvPr id="7" name="Substituent dată 6">
            <a:extLst>
              <a:ext uri="{FF2B5EF4-FFF2-40B4-BE49-F238E27FC236}">
                <a16:creationId xmlns:a16="http://schemas.microsoft.com/office/drawing/2014/main" id="{189D1BFC-7ABE-41C8-B965-37EDC3B4F24B}"/>
              </a:ext>
            </a:extLst>
          </p:cNvPr>
          <p:cNvSpPr>
            <a:spLocks noGrp="1"/>
          </p:cNvSpPr>
          <p:nvPr>
            <p:ph type="dt" sz="half" idx="10"/>
          </p:nvPr>
        </p:nvSpPr>
        <p:spPr/>
        <p:txBody>
          <a:bodyPr/>
          <a:lstStyle/>
          <a:p>
            <a:fld id="{837F41BD-4C0D-4213-8332-2E41D729BE00}" type="datetimeFigureOut">
              <a:rPr lang="ro-RO" smtClean="0"/>
              <a:t>28.03.2022</a:t>
            </a:fld>
            <a:endParaRPr lang="ro-RO"/>
          </a:p>
        </p:txBody>
      </p:sp>
      <p:sp>
        <p:nvSpPr>
          <p:cNvPr id="8" name="Substituent subsol 7">
            <a:extLst>
              <a:ext uri="{FF2B5EF4-FFF2-40B4-BE49-F238E27FC236}">
                <a16:creationId xmlns:a16="http://schemas.microsoft.com/office/drawing/2014/main" id="{F4E6B90F-6B36-4B98-B2B1-A7E0380DFF12}"/>
              </a:ext>
            </a:extLst>
          </p:cNvPr>
          <p:cNvSpPr>
            <a:spLocks noGrp="1"/>
          </p:cNvSpPr>
          <p:nvPr>
            <p:ph type="ftr" sz="quarter" idx="11"/>
          </p:nvPr>
        </p:nvSpPr>
        <p:spPr/>
        <p:txBody>
          <a:bodyPr/>
          <a:lstStyle/>
          <a:p>
            <a:endParaRPr lang="ro-RO"/>
          </a:p>
        </p:txBody>
      </p:sp>
      <p:sp>
        <p:nvSpPr>
          <p:cNvPr id="9" name="Substituent număr diapozitiv 8">
            <a:extLst>
              <a:ext uri="{FF2B5EF4-FFF2-40B4-BE49-F238E27FC236}">
                <a16:creationId xmlns:a16="http://schemas.microsoft.com/office/drawing/2014/main" id="{9347FAA9-8033-4CCD-9880-04B19AC226D6}"/>
              </a:ext>
            </a:extLst>
          </p:cNvPr>
          <p:cNvSpPr>
            <a:spLocks noGrp="1"/>
          </p:cNvSpPr>
          <p:nvPr>
            <p:ph type="sldNum" sz="quarter" idx="12"/>
          </p:nvPr>
        </p:nvSpPr>
        <p:spPr/>
        <p:txBody>
          <a:bodyPr/>
          <a:lstStyle/>
          <a:p>
            <a:fld id="{E0804F13-4BB0-4F27-8049-4CD36F20F437}" type="slidenum">
              <a:rPr lang="ro-RO" smtClean="0"/>
              <a:t>‹#›</a:t>
            </a:fld>
            <a:endParaRPr lang="ro-RO"/>
          </a:p>
        </p:txBody>
      </p:sp>
    </p:spTree>
    <p:extLst>
      <p:ext uri="{BB962C8B-B14F-4D97-AF65-F5344CB8AC3E}">
        <p14:creationId xmlns:p14="http://schemas.microsoft.com/office/powerpoint/2010/main" val="1097232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Doar titlu">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6B0C5DF4-9ACA-4C08-9722-DBA740EEFCFC}"/>
              </a:ext>
            </a:extLst>
          </p:cNvPr>
          <p:cNvSpPr>
            <a:spLocks noGrp="1"/>
          </p:cNvSpPr>
          <p:nvPr>
            <p:ph type="title"/>
          </p:nvPr>
        </p:nvSpPr>
        <p:spPr/>
        <p:txBody>
          <a:bodyPr/>
          <a:lstStyle/>
          <a:p>
            <a:r>
              <a:rPr lang="ro-RO"/>
              <a:t>Faceți clic pentru a edita stilul de titlu coordonator</a:t>
            </a:r>
          </a:p>
        </p:txBody>
      </p:sp>
      <p:sp>
        <p:nvSpPr>
          <p:cNvPr id="3" name="Substituent dată 2">
            <a:extLst>
              <a:ext uri="{FF2B5EF4-FFF2-40B4-BE49-F238E27FC236}">
                <a16:creationId xmlns:a16="http://schemas.microsoft.com/office/drawing/2014/main" id="{8AB096B5-362F-4CA3-A8DE-6404646EB5E7}"/>
              </a:ext>
            </a:extLst>
          </p:cNvPr>
          <p:cNvSpPr>
            <a:spLocks noGrp="1"/>
          </p:cNvSpPr>
          <p:nvPr>
            <p:ph type="dt" sz="half" idx="10"/>
          </p:nvPr>
        </p:nvSpPr>
        <p:spPr/>
        <p:txBody>
          <a:bodyPr/>
          <a:lstStyle/>
          <a:p>
            <a:fld id="{837F41BD-4C0D-4213-8332-2E41D729BE00}" type="datetimeFigureOut">
              <a:rPr lang="ro-RO" smtClean="0"/>
              <a:t>28.03.2022</a:t>
            </a:fld>
            <a:endParaRPr lang="ro-RO"/>
          </a:p>
        </p:txBody>
      </p:sp>
      <p:sp>
        <p:nvSpPr>
          <p:cNvPr id="4" name="Substituent subsol 3">
            <a:extLst>
              <a:ext uri="{FF2B5EF4-FFF2-40B4-BE49-F238E27FC236}">
                <a16:creationId xmlns:a16="http://schemas.microsoft.com/office/drawing/2014/main" id="{67C7E3D5-30E4-4B0B-AAAF-05E2348B7081}"/>
              </a:ext>
            </a:extLst>
          </p:cNvPr>
          <p:cNvSpPr>
            <a:spLocks noGrp="1"/>
          </p:cNvSpPr>
          <p:nvPr>
            <p:ph type="ftr" sz="quarter" idx="11"/>
          </p:nvPr>
        </p:nvSpPr>
        <p:spPr/>
        <p:txBody>
          <a:bodyPr/>
          <a:lstStyle/>
          <a:p>
            <a:endParaRPr lang="ro-RO"/>
          </a:p>
        </p:txBody>
      </p:sp>
      <p:sp>
        <p:nvSpPr>
          <p:cNvPr id="5" name="Substituent număr diapozitiv 4">
            <a:extLst>
              <a:ext uri="{FF2B5EF4-FFF2-40B4-BE49-F238E27FC236}">
                <a16:creationId xmlns:a16="http://schemas.microsoft.com/office/drawing/2014/main" id="{8092A05F-D944-43A5-B083-4A899138E284}"/>
              </a:ext>
            </a:extLst>
          </p:cNvPr>
          <p:cNvSpPr>
            <a:spLocks noGrp="1"/>
          </p:cNvSpPr>
          <p:nvPr>
            <p:ph type="sldNum" sz="quarter" idx="12"/>
          </p:nvPr>
        </p:nvSpPr>
        <p:spPr/>
        <p:txBody>
          <a:bodyPr/>
          <a:lstStyle/>
          <a:p>
            <a:fld id="{E0804F13-4BB0-4F27-8049-4CD36F20F437}" type="slidenum">
              <a:rPr lang="ro-RO" smtClean="0"/>
              <a:t>‹#›</a:t>
            </a:fld>
            <a:endParaRPr lang="ro-RO"/>
          </a:p>
        </p:txBody>
      </p:sp>
    </p:spTree>
    <p:extLst>
      <p:ext uri="{BB962C8B-B14F-4D97-AF65-F5344CB8AC3E}">
        <p14:creationId xmlns:p14="http://schemas.microsoft.com/office/powerpoint/2010/main" val="1922052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Necompletat">
    <p:spTree>
      <p:nvGrpSpPr>
        <p:cNvPr id="1" name=""/>
        <p:cNvGrpSpPr/>
        <p:nvPr/>
      </p:nvGrpSpPr>
      <p:grpSpPr>
        <a:xfrm>
          <a:off x="0" y="0"/>
          <a:ext cx="0" cy="0"/>
          <a:chOff x="0" y="0"/>
          <a:chExt cx="0" cy="0"/>
        </a:xfrm>
      </p:grpSpPr>
      <p:sp>
        <p:nvSpPr>
          <p:cNvPr id="2" name="Substituent dată 1">
            <a:extLst>
              <a:ext uri="{FF2B5EF4-FFF2-40B4-BE49-F238E27FC236}">
                <a16:creationId xmlns:a16="http://schemas.microsoft.com/office/drawing/2014/main" id="{2233E33F-B411-4392-8272-2B546E96BFD6}"/>
              </a:ext>
            </a:extLst>
          </p:cNvPr>
          <p:cNvSpPr>
            <a:spLocks noGrp="1"/>
          </p:cNvSpPr>
          <p:nvPr>
            <p:ph type="dt" sz="half" idx="10"/>
          </p:nvPr>
        </p:nvSpPr>
        <p:spPr/>
        <p:txBody>
          <a:bodyPr/>
          <a:lstStyle/>
          <a:p>
            <a:fld id="{837F41BD-4C0D-4213-8332-2E41D729BE00}" type="datetimeFigureOut">
              <a:rPr lang="ro-RO" smtClean="0"/>
              <a:t>28.03.2022</a:t>
            </a:fld>
            <a:endParaRPr lang="ro-RO"/>
          </a:p>
        </p:txBody>
      </p:sp>
      <p:sp>
        <p:nvSpPr>
          <p:cNvPr id="3" name="Substituent subsol 2">
            <a:extLst>
              <a:ext uri="{FF2B5EF4-FFF2-40B4-BE49-F238E27FC236}">
                <a16:creationId xmlns:a16="http://schemas.microsoft.com/office/drawing/2014/main" id="{2B2E90CB-6171-4D16-95D5-33CD196B7841}"/>
              </a:ext>
            </a:extLst>
          </p:cNvPr>
          <p:cNvSpPr>
            <a:spLocks noGrp="1"/>
          </p:cNvSpPr>
          <p:nvPr>
            <p:ph type="ftr" sz="quarter" idx="11"/>
          </p:nvPr>
        </p:nvSpPr>
        <p:spPr/>
        <p:txBody>
          <a:bodyPr/>
          <a:lstStyle/>
          <a:p>
            <a:endParaRPr lang="ro-RO"/>
          </a:p>
        </p:txBody>
      </p:sp>
      <p:sp>
        <p:nvSpPr>
          <p:cNvPr id="4" name="Substituent număr diapozitiv 3">
            <a:extLst>
              <a:ext uri="{FF2B5EF4-FFF2-40B4-BE49-F238E27FC236}">
                <a16:creationId xmlns:a16="http://schemas.microsoft.com/office/drawing/2014/main" id="{4678902C-357F-4637-8BC4-1406A3F4189B}"/>
              </a:ext>
            </a:extLst>
          </p:cNvPr>
          <p:cNvSpPr>
            <a:spLocks noGrp="1"/>
          </p:cNvSpPr>
          <p:nvPr>
            <p:ph type="sldNum" sz="quarter" idx="12"/>
          </p:nvPr>
        </p:nvSpPr>
        <p:spPr/>
        <p:txBody>
          <a:bodyPr/>
          <a:lstStyle/>
          <a:p>
            <a:fld id="{E0804F13-4BB0-4F27-8049-4CD36F20F437}" type="slidenum">
              <a:rPr lang="ro-RO" smtClean="0"/>
              <a:t>‹#›</a:t>
            </a:fld>
            <a:endParaRPr lang="ro-RO"/>
          </a:p>
        </p:txBody>
      </p:sp>
    </p:spTree>
    <p:extLst>
      <p:ext uri="{BB962C8B-B14F-4D97-AF65-F5344CB8AC3E}">
        <p14:creationId xmlns:p14="http://schemas.microsoft.com/office/powerpoint/2010/main" val="1447308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ținut cu legendă">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5F57F30D-CAF0-4F98-8C42-45EDE3B01D7A}"/>
              </a:ext>
            </a:extLst>
          </p:cNvPr>
          <p:cNvSpPr>
            <a:spLocks noGrp="1"/>
          </p:cNvSpPr>
          <p:nvPr>
            <p:ph type="title"/>
          </p:nvPr>
        </p:nvSpPr>
        <p:spPr>
          <a:xfrm>
            <a:off x="839788" y="457200"/>
            <a:ext cx="3932237" cy="1600200"/>
          </a:xfrm>
        </p:spPr>
        <p:txBody>
          <a:bodyPr anchor="b"/>
          <a:lstStyle>
            <a:lvl1pPr>
              <a:defRPr sz="3200"/>
            </a:lvl1pPr>
          </a:lstStyle>
          <a:p>
            <a:r>
              <a:rPr lang="ro-RO"/>
              <a:t>Faceți clic pentru a edita stilul de titlu coordonator</a:t>
            </a:r>
          </a:p>
        </p:txBody>
      </p:sp>
      <p:sp>
        <p:nvSpPr>
          <p:cNvPr id="3" name="Substituent conținut 2">
            <a:extLst>
              <a:ext uri="{FF2B5EF4-FFF2-40B4-BE49-F238E27FC236}">
                <a16:creationId xmlns:a16="http://schemas.microsoft.com/office/drawing/2014/main" id="{D021B969-0FA6-436F-A68B-9D19C1D205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p>
        </p:txBody>
      </p:sp>
      <p:sp>
        <p:nvSpPr>
          <p:cNvPr id="4" name="Substituent text 3">
            <a:extLst>
              <a:ext uri="{FF2B5EF4-FFF2-40B4-BE49-F238E27FC236}">
                <a16:creationId xmlns:a16="http://schemas.microsoft.com/office/drawing/2014/main" id="{B8123078-6DDC-4801-AF44-88A521B46B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Faceţi clic pentru a edita Master stiluri text</a:t>
            </a:r>
          </a:p>
        </p:txBody>
      </p:sp>
      <p:sp>
        <p:nvSpPr>
          <p:cNvPr id="5" name="Substituent dată 4">
            <a:extLst>
              <a:ext uri="{FF2B5EF4-FFF2-40B4-BE49-F238E27FC236}">
                <a16:creationId xmlns:a16="http://schemas.microsoft.com/office/drawing/2014/main" id="{35453C0D-8DB4-4E9D-BBAC-7A1F94967593}"/>
              </a:ext>
            </a:extLst>
          </p:cNvPr>
          <p:cNvSpPr>
            <a:spLocks noGrp="1"/>
          </p:cNvSpPr>
          <p:nvPr>
            <p:ph type="dt" sz="half" idx="10"/>
          </p:nvPr>
        </p:nvSpPr>
        <p:spPr/>
        <p:txBody>
          <a:bodyPr/>
          <a:lstStyle/>
          <a:p>
            <a:fld id="{837F41BD-4C0D-4213-8332-2E41D729BE00}" type="datetimeFigureOut">
              <a:rPr lang="ro-RO" smtClean="0"/>
              <a:t>28.03.2022</a:t>
            </a:fld>
            <a:endParaRPr lang="ro-RO"/>
          </a:p>
        </p:txBody>
      </p:sp>
      <p:sp>
        <p:nvSpPr>
          <p:cNvPr id="6" name="Substituent subsol 5">
            <a:extLst>
              <a:ext uri="{FF2B5EF4-FFF2-40B4-BE49-F238E27FC236}">
                <a16:creationId xmlns:a16="http://schemas.microsoft.com/office/drawing/2014/main" id="{BC620A2B-2CAD-414E-98CD-D3C86BA74878}"/>
              </a:ext>
            </a:extLst>
          </p:cNvPr>
          <p:cNvSpPr>
            <a:spLocks noGrp="1"/>
          </p:cNvSpPr>
          <p:nvPr>
            <p:ph type="ftr" sz="quarter" idx="11"/>
          </p:nvPr>
        </p:nvSpPr>
        <p:spPr/>
        <p:txBody>
          <a:bodyPr/>
          <a:lstStyle/>
          <a:p>
            <a:endParaRPr lang="ro-RO"/>
          </a:p>
        </p:txBody>
      </p:sp>
      <p:sp>
        <p:nvSpPr>
          <p:cNvPr id="7" name="Substituent număr diapozitiv 6">
            <a:extLst>
              <a:ext uri="{FF2B5EF4-FFF2-40B4-BE49-F238E27FC236}">
                <a16:creationId xmlns:a16="http://schemas.microsoft.com/office/drawing/2014/main" id="{6F8A2ECE-9EA6-45D5-BA0D-F2067C0B48E8}"/>
              </a:ext>
            </a:extLst>
          </p:cNvPr>
          <p:cNvSpPr>
            <a:spLocks noGrp="1"/>
          </p:cNvSpPr>
          <p:nvPr>
            <p:ph type="sldNum" sz="quarter" idx="12"/>
          </p:nvPr>
        </p:nvSpPr>
        <p:spPr/>
        <p:txBody>
          <a:bodyPr/>
          <a:lstStyle/>
          <a:p>
            <a:fld id="{E0804F13-4BB0-4F27-8049-4CD36F20F437}" type="slidenum">
              <a:rPr lang="ro-RO" smtClean="0"/>
              <a:t>‹#›</a:t>
            </a:fld>
            <a:endParaRPr lang="ro-RO"/>
          </a:p>
        </p:txBody>
      </p:sp>
    </p:spTree>
    <p:extLst>
      <p:ext uri="{BB962C8B-B14F-4D97-AF65-F5344CB8AC3E}">
        <p14:creationId xmlns:p14="http://schemas.microsoft.com/office/powerpoint/2010/main" val="3478040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ine cu legendă">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E778B2DD-C753-4947-B5A3-BB81058A5A28}"/>
              </a:ext>
            </a:extLst>
          </p:cNvPr>
          <p:cNvSpPr>
            <a:spLocks noGrp="1"/>
          </p:cNvSpPr>
          <p:nvPr>
            <p:ph type="title"/>
          </p:nvPr>
        </p:nvSpPr>
        <p:spPr>
          <a:xfrm>
            <a:off x="839788" y="457200"/>
            <a:ext cx="3932237" cy="1600200"/>
          </a:xfrm>
        </p:spPr>
        <p:txBody>
          <a:bodyPr anchor="b"/>
          <a:lstStyle>
            <a:lvl1pPr>
              <a:defRPr sz="3200"/>
            </a:lvl1pPr>
          </a:lstStyle>
          <a:p>
            <a:r>
              <a:rPr lang="ro-RO"/>
              <a:t>Faceți clic pentru a edita stilul de titlu coordonator</a:t>
            </a:r>
          </a:p>
        </p:txBody>
      </p:sp>
      <p:sp>
        <p:nvSpPr>
          <p:cNvPr id="3" name="Substituent imagine 2">
            <a:extLst>
              <a:ext uri="{FF2B5EF4-FFF2-40B4-BE49-F238E27FC236}">
                <a16:creationId xmlns:a16="http://schemas.microsoft.com/office/drawing/2014/main" id="{BAD8A39A-4F85-45BC-8E73-9BD5D4F5A2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o-RO"/>
          </a:p>
        </p:txBody>
      </p:sp>
      <p:sp>
        <p:nvSpPr>
          <p:cNvPr id="4" name="Substituent text 3">
            <a:extLst>
              <a:ext uri="{FF2B5EF4-FFF2-40B4-BE49-F238E27FC236}">
                <a16:creationId xmlns:a16="http://schemas.microsoft.com/office/drawing/2014/main" id="{0878EB21-F746-4CC7-B2AD-EFBA2840C2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Faceţi clic pentru a edita Master stiluri text</a:t>
            </a:r>
          </a:p>
        </p:txBody>
      </p:sp>
      <p:sp>
        <p:nvSpPr>
          <p:cNvPr id="5" name="Substituent dată 4">
            <a:extLst>
              <a:ext uri="{FF2B5EF4-FFF2-40B4-BE49-F238E27FC236}">
                <a16:creationId xmlns:a16="http://schemas.microsoft.com/office/drawing/2014/main" id="{BE11A04D-B316-474B-A361-7CBDB2191F29}"/>
              </a:ext>
            </a:extLst>
          </p:cNvPr>
          <p:cNvSpPr>
            <a:spLocks noGrp="1"/>
          </p:cNvSpPr>
          <p:nvPr>
            <p:ph type="dt" sz="half" idx="10"/>
          </p:nvPr>
        </p:nvSpPr>
        <p:spPr/>
        <p:txBody>
          <a:bodyPr/>
          <a:lstStyle/>
          <a:p>
            <a:fld id="{837F41BD-4C0D-4213-8332-2E41D729BE00}" type="datetimeFigureOut">
              <a:rPr lang="ro-RO" smtClean="0"/>
              <a:t>28.03.2022</a:t>
            </a:fld>
            <a:endParaRPr lang="ro-RO"/>
          </a:p>
        </p:txBody>
      </p:sp>
      <p:sp>
        <p:nvSpPr>
          <p:cNvPr id="6" name="Substituent subsol 5">
            <a:extLst>
              <a:ext uri="{FF2B5EF4-FFF2-40B4-BE49-F238E27FC236}">
                <a16:creationId xmlns:a16="http://schemas.microsoft.com/office/drawing/2014/main" id="{E2F27B65-DE1A-410D-B65B-618433137C08}"/>
              </a:ext>
            </a:extLst>
          </p:cNvPr>
          <p:cNvSpPr>
            <a:spLocks noGrp="1"/>
          </p:cNvSpPr>
          <p:nvPr>
            <p:ph type="ftr" sz="quarter" idx="11"/>
          </p:nvPr>
        </p:nvSpPr>
        <p:spPr/>
        <p:txBody>
          <a:bodyPr/>
          <a:lstStyle/>
          <a:p>
            <a:endParaRPr lang="ro-RO"/>
          </a:p>
        </p:txBody>
      </p:sp>
      <p:sp>
        <p:nvSpPr>
          <p:cNvPr id="7" name="Substituent număr diapozitiv 6">
            <a:extLst>
              <a:ext uri="{FF2B5EF4-FFF2-40B4-BE49-F238E27FC236}">
                <a16:creationId xmlns:a16="http://schemas.microsoft.com/office/drawing/2014/main" id="{A130C321-839A-4334-969C-8138DF880149}"/>
              </a:ext>
            </a:extLst>
          </p:cNvPr>
          <p:cNvSpPr>
            <a:spLocks noGrp="1"/>
          </p:cNvSpPr>
          <p:nvPr>
            <p:ph type="sldNum" sz="quarter" idx="12"/>
          </p:nvPr>
        </p:nvSpPr>
        <p:spPr/>
        <p:txBody>
          <a:bodyPr/>
          <a:lstStyle/>
          <a:p>
            <a:fld id="{E0804F13-4BB0-4F27-8049-4CD36F20F437}" type="slidenum">
              <a:rPr lang="ro-RO" smtClean="0"/>
              <a:t>‹#›</a:t>
            </a:fld>
            <a:endParaRPr lang="ro-RO"/>
          </a:p>
        </p:txBody>
      </p:sp>
    </p:spTree>
    <p:extLst>
      <p:ext uri="{BB962C8B-B14F-4D97-AF65-F5344CB8AC3E}">
        <p14:creationId xmlns:p14="http://schemas.microsoft.com/office/powerpoint/2010/main" val="2121181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ubstituent titlu 1">
            <a:extLst>
              <a:ext uri="{FF2B5EF4-FFF2-40B4-BE49-F238E27FC236}">
                <a16:creationId xmlns:a16="http://schemas.microsoft.com/office/drawing/2014/main" id="{030E3935-613E-438E-AB9F-CEA3BC6A97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o-RO"/>
              <a:t>Faceți clic pentru a edita stilul de titlu coordonator</a:t>
            </a:r>
          </a:p>
        </p:txBody>
      </p:sp>
      <p:sp>
        <p:nvSpPr>
          <p:cNvPr id="3" name="Substituent text 2">
            <a:extLst>
              <a:ext uri="{FF2B5EF4-FFF2-40B4-BE49-F238E27FC236}">
                <a16:creationId xmlns:a16="http://schemas.microsoft.com/office/drawing/2014/main" id="{CB403A9C-13B9-408A-BBE3-96AA40142E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p>
        </p:txBody>
      </p:sp>
      <p:sp>
        <p:nvSpPr>
          <p:cNvPr id="4" name="Substituent dată 3">
            <a:extLst>
              <a:ext uri="{FF2B5EF4-FFF2-40B4-BE49-F238E27FC236}">
                <a16:creationId xmlns:a16="http://schemas.microsoft.com/office/drawing/2014/main" id="{FB2ABA16-E09C-458A-8A8D-08197DC7D9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7F41BD-4C0D-4213-8332-2E41D729BE00}" type="datetimeFigureOut">
              <a:rPr lang="ro-RO" smtClean="0"/>
              <a:t>28.03.2022</a:t>
            </a:fld>
            <a:endParaRPr lang="ro-RO"/>
          </a:p>
        </p:txBody>
      </p:sp>
      <p:sp>
        <p:nvSpPr>
          <p:cNvPr id="5" name="Substituent subsol 4">
            <a:extLst>
              <a:ext uri="{FF2B5EF4-FFF2-40B4-BE49-F238E27FC236}">
                <a16:creationId xmlns:a16="http://schemas.microsoft.com/office/drawing/2014/main" id="{CA4787A6-904C-4E98-B91D-6E3F126431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o-RO"/>
          </a:p>
        </p:txBody>
      </p:sp>
      <p:sp>
        <p:nvSpPr>
          <p:cNvPr id="6" name="Substituent număr diapozitiv 5">
            <a:extLst>
              <a:ext uri="{FF2B5EF4-FFF2-40B4-BE49-F238E27FC236}">
                <a16:creationId xmlns:a16="http://schemas.microsoft.com/office/drawing/2014/main" id="{E8DBEA13-CAA3-4175-9622-2A78AE1693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804F13-4BB0-4F27-8049-4CD36F20F437}" type="slidenum">
              <a:rPr lang="ro-RO" smtClean="0"/>
              <a:t>‹#›</a:t>
            </a:fld>
            <a:endParaRPr lang="ro-RO"/>
          </a:p>
        </p:txBody>
      </p:sp>
    </p:spTree>
    <p:extLst>
      <p:ext uri="{BB962C8B-B14F-4D97-AF65-F5344CB8AC3E}">
        <p14:creationId xmlns:p14="http://schemas.microsoft.com/office/powerpoint/2010/main" val="1667789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slide" Target="slide6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s://arxiv.org/pdf/1710.09437&amp;ved=2ahUKEwj35u-T2LDuAhVEwVkKHWBhBAAQFjABegQIChAC&amp;usg=AOvVaw1vgEz3zlMlgO9ffpXDKuRt"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8" Type="http://schemas.openxmlformats.org/officeDocument/2006/relationships/hyperlink" Target="https://eips.ethereum.org/EIPS/eip-3143" TargetMode="External"/><Relationship Id="rId3" Type="http://schemas.openxmlformats.org/officeDocument/2006/relationships/hyperlink" Target="https://eprint.iacr.org/2014/452.pdf" TargetMode="External"/><Relationship Id="rId7" Type="http://schemas.openxmlformats.org/officeDocument/2006/relationships/hyperlink" Target="https://en.bitcoin.it/wiki/Controlled_supply" TargetMode="External"/><Relationship Id="rId2" Type="http://schemas.openxmlformats.org/officeDocument/2006/relationships/hyperlink" Target="https://www.peercoin.net/whitepapers/peercoin-paper.pdf" TargetMode="External"/><Relationship Id="rId1" Type="http://schemas.openxmlformats.org/officeDocument/2006/relationships/slideLayout" Target="../slideLayouts/slideLayout2.xml"/><Relationship Id="rId6" Type="http://schemas.openxmlformats.org/officeDocument/2006/relationships/hyperlink" Target="https://support.blockchain.com/hc/en-us/articles/360000939883-Explaining-bitcoin-transaction-fees" TargetMode="External"/><Relationship Id="rId5" Type="http://schemas.openxmlformats.org/officeDocument/2006/relationships/hyperlink" Target="https://ethereum.org/en/developers/docs/consensus-mechanisms/" TargetMode="External"/><Relationship Id="rId4" Type="http://schemas.openxmlformats.org/officeDocument/2006/relationships/hyperlink" Target="https://tendermint.com/static/docs/tendermint.pdf"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79AA08A7-3823-4E22-809A-7BCDADCF23BA}"/>
              </a:ext>
            </a:extLst>
          </p:cNvPr>
          <p:cNvSpPr>
            <a:spLocks noGrp="1"/>
          </p:cNvSpPr>
          <p:nvPr>
            <p:ph type="ctrTitle"/>
          </p:nvPr>
        </p:nvSpPr>
        <p:spPr/>
        <p:txBody>
          <a:bodyPr/>
          <a:lstStyle/>
          <a:p>
            <a:r>
              <a:rPr lang="en-US" dirty="0"/>
              <a:t>Blockchain </a:t>
            </a:r>
            <a:endParaRPr lang="ro-RO" dirty="0"/>
          </a:p>
        </p:txBody>
      </p:sp>
      <p:sp>
        <p:nvSpPr>
          <p:cNvPr id="3" name="Subtitlu 2">
            <a:extLst>
              <a:ext uri="{FF2B5EF4-FFF2-40B4-BE49-F238E27FC236}">
                <a16:creationId xmlns:a16="http://schemas.microsoft.com/office/drawing/2014/main" id="{4D57D34D-345D-43B5-85B1-CA09DEF23C67}"/>
              </a:ext>
            </a:extLst>
          </p:cNvPr>
          <p:cNvSpPr>
            <a:spLocks noGrp="1"/>
          </p:cNvSpPr>
          <p:nvPr>
            <p:ph type="subTitle" idx="1"/>
          </p:nvPr>
        </p:nvSpPr>
        <p:spPr/>
        <p:txBody>
          <a:bodyPr/>
          <a:lstStyle/>
          <a:p>
            <a:r>
              <a:rPr lang="en-US" dirty="0"/>
              <a:t>Consensus Protocols</a:t>
            </a:r>
            <a:endParaRPr lang="ro-RO" dirty="0"/>
          </a:p>
        </p:txBody>
      </p:sp>
    </p:spTree>
    <p:extLst>
      <p:ext uri="{BB962C8B-B14F-4D97-AF65-F5344CB8AC3E}">
        <p14:creationId xmlns:p14="http://schemas.microsoft.com/office/powerpoint/2010/main" val="38746262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stituent conținut 2">
            <a:extLst>
              <a:ext uri="{FF2B5EF4-FFF2-40B4-BE49-F238E27FC236}">
                <a16:creationId xmlns:a16="http://schemas.microsoft.com/office/drawing/2014/main" id="{EC57E1EB-6A2F-4A6A-90AE-A540DA98F770}"/>
              </a:ext>
            </a:extLst>
          </p:cNvPr>
          <p:cNvSpPr>
            <a:spLocks noGrp="1"/>
          </p:cNvSpPr>
          <p:nvPr>
            <p:ph idx="1"/>
          </p:nvPr>
        </p:nvSpPr>
        <p:spPr/>
        <p:txBody>
          <a:bodyPr/>
          <a:lstStyle/>
          <a:p>
            <a:pPr marL="0" indent="0">
              <a:buNone/>
            </a:pPr>
            <a:endParaRPr lang="en-US" sz="2400" dirty="0"/>
          </a:p>
          <a:p>
            <a:endParaRPr lang="en-US" sz="2400" dirty="0"/>
          </a:p>
          <a:p>
            <a:endParaRPr lang="en-US" sz="2400" dirty="0"/>
          </a:p>
          <a:p>
            <a:endParaRPr lang="en-US" sz="2400" dirty="0"/>
          </a:p>
          <a:p>
            <a:endParaRPr lang="en-US" sz="2400" dirty="0"/>
          </a:p>
          <a:p>
            <a:endParaRPr lang="en-US" sz="2400" dirty="0"/>
          </a:p>
          <a:p>
            <a:r>
              <a:rPr lang="en-US" sz="2400" dirty="0"/>
              <a:t>energy consumption.</a:t>
            </a:r>
          </a:p>
          <a:p>
            <a:r>
              <a:rPr lang="en-US" sz="2400" dirty="0"/>
              <a:t>small number of transactions/sec 7TPS.</a:t>
            </a:r>
          </a:p>
          <a:p>
            <a:r>
              <a:rPr lang="en-US" sz="2400" dirty="0"/>
              <a:t>decreasing incentives.</a:t>
            </a:r>
          </a:p>
          <a:p>
            <a:endParaRPr lang="en-US" sz="2400" dirty="0"/>
          </a:p>
          <a:p>
            <a:endParaRPr lang="en-US" dirty="0"/>
          </a:p>
          <a:p>
            <a:endParaRPr lang="en-US" dirty="0"/>
          </a:p>
        </p:txBody>
      </p:sp>
      <p:sp>
        <p:nvSpPr>
          <p:cNvPr id="7" name="Dreptunghi: colțuri rotunjite 6">
            <a:extLst>
              <a:ext uri="{FF2B5EF4-FFF2-40B4-BE49-F238E27FC236}">
                <a16:creationId xmlns:a16="http://schemas.microsoft.com/office/drawing/2014/main" id="{D56DBC65-9CE2-4462-BC1C-6A58BFDEF250}"/>
              </a:ext>
            </a:extLst>
          </p:cNvPr>
          <p:cNvSpPr/>
          <p:nvPr/>
        </p:nvSpPr>
        <p:spPr>
          <a:xfrm>
            <a:off x="2605880" y="3415629"/>
            <a:ext cx="2820881" cy="8549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Transaction capability?</a:t>
            </a:r>
            <a:endParaRPr lang="ro-RO" dirty="0">
              <a:solidFill>
                <a:schemeClr val="tx1"/>
              </a:solidFill>
            </a:endParaRPr>
          </a:p>
        </p:txBody>
      </p:sp>
      <p:sp>
        <p:nvSpPr>
          <p:cNvPr id="2" name="Titlu 1">
            <a:extLst>
              <a:ext uri="{FF2B5EF4-FFF2-40B4-BE49-F238E27FC236}">
                <a16:creationId xmlns:a16="http://schemas.microsoft.com/office/drawing/2014/main" id="{47781375-B0C6-4170-B487-FFAC1670BDD9}"/>
              </a:ext>
            </a:extLst>
          </p:cNvPr>
          <p:cNvSpPr>
            <a:spLocks noGrp="1"/>
          </p:cNvSpPr>
          <p:nvPr>
            <p:ph type="title"/>
          </p:nvPr>
        </p:nvSpPr>
        <p:spPr/>
        <p:txBody>
          <a:bodyPr/>
          <a:lstStyle/>
          <a:p>
            <a:r>
              <a:rPr lang="en-US" dirty="0" err="1"/>
              <a:t>PoW</a:t>
            </a:r>
            <a:endParaRPr lang="ro-RO" dirty="0"/>
          </a:p>
        </p:txBody>
      </p:sp>
      <p:sp>
        <p:nvSpPr>
          <p:cNvPr id="4" name="Dreptunghi: colțuri rotunjite 3">
            <a:extLst>
              <a:ext uri="{FF2B5EF4-FFF2-40B4-BE49-F238E27FC236}">
                <a16:creationId xmlns:a16="http://schemas.microsoft.com/office/drawing/2014/main" id="{567DD67F-3EC5-4EAB-ACA6-43D9146E07B6}"/>
              </a:ext>
            </a:extLst>
          </p:cNvPr>
          <p:cNvSpPr/>
          <p:nvPr/>
        </p:nvSpPr>
        <p:spPr>
          <a:xfrm>
            <a:off x="932438" y="2405702"/>
            <a:ext cx="2820881" cy="84352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Fault tolerant?</a:t>
            </a:r>
            <a:endParaRPr lang="ro-RO" dirty="0">
              <a:solidFill>
                <a:schemeClr val="tx1"/>
              </a:solidFill>
            </a:endParaRPr>
          </a:p>
        </p:txBody>
      </p:sp>
      <p:sp>
        <p:nvSpPr>
          <p:cNvPr id="5" name="Dreptunghi: colțuri rotunjite 4">
            <a:extLst>
              <a:ext uri="{FF2B5EF4-FFF2-40B4-BE49-F238E27FC236}">
                <a16:creationId xmlns:a16="http://schemas.microsoft.com/office/drawing/2014/main" id="{DE294D7A-0405-4443-8B25-C755535C4D4A}"/>
              </a:ext>
            </a:extLst>
          </p:cNvPr>
          <p:cNvSpPr/>
          <p:nvPr/>
        </p:nvSpPr>
        <p:spPr>
          <a:xfrm>
            <a:off x="4209778" y="2412045"/>
            <a:ext cx="2820881" cy="83718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Performance?</a:t>
            </a:r>
            <a:endParaRPr lang="ro-RO" dirty="0">
              <a:solidFill>
                <a:schemeClr val="tx1"/>
              </a:solidFill>
            </a:endParaRPr>
          </a:p>
        </p:txBody>
      </p:sp>
      <p:sp>
        <p:nvSpPr>
          <p:cNvPr id="6" name="Dreptunghi: colțuri rotunjite 5">
            <a:extLst>
              <a:ext uri="{FF2B5EF4-FFF2-40B4-BE49-F238E27FC236}">
                <a16:creationId xmlns:a16="http://schemas.microsoft.com/office/drawing/2014/main" id="{106D9613-3824-4939-B132-FF60D8B72178}"/>
              </a:ext>
            </a:extLst>
          </p:cNvPr>
          <p:cNvSpPr/>
          <p:nvPr/>
        </p:nvSpPr>
        <p:spPr>
          <a:xfrm>
            <a:off x="7487118" y="2394289"/>
            <a:ext cx="2820881" cy="8549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Scalability?</a:t>
            </a:r>
            <a:endParaRPr lang="ro-RO" dirty="0">
              <a:solidFill>
                <a:schemeClr val="tx1"/>
              </a:solidFill>
            </a:endParaRPr>
          </a:p>
        </p:txBody>
      </p:sp>
      <p:sp>
        <p:nvSpPr>
          <p:cNvPr id="8" name="Dreptunghi: colțuri rotunjite 7">
            <a:extLst>
              <a:ext uri="{FF2B5EF4-FFF2-40B4-BE49-F238E27FC236}">
                <a16:creationId xmlns:a16="http://schemas.microsoft.com/office/drawing/2014/main" id="{ACDE6EE4-9850-4826-A684-C3749F0B2F9B}"/>
              </a:ext>
            </a:extLst>
          </p:cNvPr>
          <p:cNvSpPr/>
          <p:nvPr/>
        </p:nvSpPr>
        <p:spPr>
          <a:xfrm>
            <a:off x="6076677" y="3415629"/>
            <a:ext cx="2820881" cy="8549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Security?</a:t>
            </a:r>
            <a:endParaRPr lang="ro-RO" dirty="0">
              <a:solidFill>
                <a:schemeClr val="tx1"/>
              </a:solidFill>
            </a:endParaRPr>
          </a:p>
        </p:txBody>
      </p:sp>
    </p:spTree>
    <p:extLst>
      <p:ext uri="{BB962C8B-B14F-4D97-AF65-F5344CB8AC3E}">
        <p14:creationId xmlns:p14="http://schemas.microsoft.com/office/powerpoint/2010/main" val="3054601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1D228009-AF7A-4CC3-8B17-4D743A7A6570}"/>
              </a:ext>
            </a:extLst>
          </p:cNvPr>
          <p:cNvSpPr>
            <a:spLocks noGrp="1"/>
          </p:cNvSpPr>
          <p:nvPr>
            <p:ph type="title"/>
          </p:nvPr>
        </p:nvSpPr>
        <p:spPr/>
        <p:txBody>
          <a:bodyPr/>
          <a:lstStyle/>
          <a:p>
            <a:r>
              <a:rPr lang="en-US" dirty="0"/>
              <a:t>Fault tolerant protocols requirements</a:t>
            </a:r>
            <a:endParaRPr lang="ro-RO" dirty="0"/>
          </a:p>
        </p:txBody>
      </p:sp>
      <p:sp>
        <p:nvSpPr>
          <p:cNvPr id="3" name="Substituent conținut 2">
            <a:extLst>
              <a:ext uri="{FF2B5EF4-FFF2-40B4-BE49-F238E27FC236}">
                <a16:creationId xmlns:a16="http://schemas.microsoft.com/office/drawing/2014/main" id="{53FEF061-8F3A-49EA-9296-CFA854AB2D43}"/>
              </a:ext>
            </a:extLst>
          </p:cNvPr>
          <p:cNvSpPr>
            <a:spLocks noGrp="1"/>
          </p:cNvSpPr>
          <p:nvPr>
            <p:ph idx="1"/>
          </p:nvPr>
        </p:nvSpPr>
        <p:spPr/>
        <p:txBody>
          <a:bodyPr>
            <a:normAutofit/>
          </a:bodyPr>
          <a:lstStyle/>
          <a:p>
            <a:r>
              <a:rPr lang="en-US" dirty="0">
                <a:solidFill>
                  <a:srgbClr val="FF0000"/>
                </a:solidFill>
              </a:rPr>
              <a:t>Agreement (Safety)</a:t>
            </a:r>
            <a:r>
              <a:rPr lang="en-US" dirty="0"/>
              <a:t>: “a bad thing never happens ”</a:t>
            </a:r>
          </a:p>
          <a:p>
            <a:pPr marL="0" indent="0">
              <a:buNone/>
            </a:pPr>
            <a:r>
              <a:rPr lang="en-US" dirty="0"/>
              <a:t>      Correct nodes agree on the same value.</a:t>
            </a:r>
          </a:p>
          <a:p>
            <a:pPr marL="0" indent="0">
              <a:buNone/>
            </a:pPr>
            <a:endParaRPr lang="en-US" dirty="0"/>
          </a:p>
          <a:p>
            <a:pPr marL="0" indent="0">
              <a:buNone/>
            </a:pPr>
            <a:endParaRPr lang="en-US" dirty="0"/>
          </a:p>
          <a:p>
            <a:pPr marL="0" indent="0">
              <a:buNone/>
            </a:pPr>
            <a:endParaRPr lang="en-US" dirty="0"/>
          </a:p>
          <a:p>
            <a:pPr marL="0" indent="0">
              <a:buNone/>
            </a:pPr>
            <a:r>
              <a:rPr lang="en-US" dirty="0"/>
              <a:t>					      </a:t>
            </a:r>
            <a:r>
              <a:rPr lang="en-US" dirty="0">
                <a:sym typeface="Wingdings" panose="05000000000000000000" pitchFamily="2" charset="2"/>
              </a:rPr>
              <a:t></a:t>
            </a: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ro-RO" dirty="0"/>
          </a:p>
        </p:txBody>
      </p:sp>
      <p:sp>
        <p:nvSpPr>
          <p:cNvPr id="4" name="Dreptunghi 3">
            <a:extLst>
              <a:ext uri="{FF2B5EF4-FFF2-40B4-BE49-F238E27FC236}">
                <a16:creationId xmlns:a16="http://schemas.microsoft.com/office/drawing/2014/main" id="{46982876-CB16-49A3-B7A9-2FCFFC676F96}"/>
              </a:ext>
            </a:extLst>
          </p:cNvPr>
          <p:cNvSpPr/>
          <p:nvPr/>
        </p:nvSpPr>
        <p:spPr>
          <a:xfrm>
            <a:off x="914400" y="4017068"/>
            <a:ext cx="1233996" cy="87889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 2:</a:t>
            </a:r>
          </a:p>
          <a:p>
            <a:pPr algn="ctr"/>
            <a:r>
              <a:rPr lang="en-US" dirty="0"/>
              <a:t>final vote 0</a:t>
            </a:r>
            <a:endParaRPr lang="ro-RO" dirty="0"/>
          </a:p>
        </p:txBody>
      </p:sp>
      <p:sp>
        <p:nvSpPr>
          <p:cNvPr id="5" name="Dreptunghi 4">
            <a:extLst>
              <a:ext uri="{FF2B5EF4-FFF2-40B4-BE49-F238E27FC236}">
                <a16:creationId xmlns:a16="http://schemas.microsoft.com/office/drawing/2014/main" id="{C22925BF-2B42-4EC5-882A-9C1EDF932159}"/>
              </a:ext>
            </a:extLst>
          </p:cNvPr>
          <p:cNvSpPr/>
          <p:nvPr/>
        </p:nvSpPr>
        <p:spPr>
          <a:xfrm>
            <a:off x="2408808" y="3308411"/>
            <a:ext cx="1233996" cy="8788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Node 1:</a:t>
            </a:r>
          </a:p>
          <a:p>
            <a:pPr algn="ctr"/>
            <a:r>
              <a:rPr lang="en-US" dirty="0">
                <a:solidFill>
                  <a:schemeClr val="tx1"/>
                </a:solidFill>
              </a:rPr>
              <a:t>vote 1</a:t>
            </a:r>
            <a:endParaRPr lang="ro-RO" dirty="0">
              <a:solidFill>
                <a:schemeClr val="tx1"/>
              </a:solidFill>
            </a:endParaRPr>
          </a:p>
        </p:txBody>
      </p:sp>
      <p:sp>
        <p:nvSpPr>
          <p:cNvPr id="6" name="Dreptunghi 5">
            <a:extLst>
              <a:ext uri="{FF2B5EF4-FFF2-40B4-BE49-F238E27FC236}">
                <a16:creationId xmlns:a16="http://schemas.microsoft.com/office/drawing/2014/main" id="{EFC8364A-EF0E-462A-89FD-D331211DD2A6}"/>
              </a:ext>
            </a:extLst>
          </p:cNvPr>
          <p:cNvSpPr/>
          <p:nvPr/>
        </p:nvSpPr>
        <p:spPr>
          <a:xfrm>
            <a:off x="3903216" y="4001531"/>
            <a:ext cx="1233996" cy="8788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N</a:t>
            </a:r>
            <a:r>
              <a:rPr lang="en-US" dirty="0">
                <a:solidFill>
                  <a:schemeClr val="tx1"/>
                </a:solidFill>
              </a:rPr>
              <a:t>ode 5:</a:t>
            </a:r>
          </a:p>
          <a:p>
            <a:pPr algn="ctr"/>
            <a:r>
              <a:rPr lang="en-US" dirty="0">
                <a:solidFill>
                  <a:schemeClr val="tx1"/>
                </a:solidFill>
              </a:rPr>
              <a:t>vote 1</a:t>
            </a:r>
            <a:endParaRPr lang="ro-RO" dirty="0">
              <a:solidFill>
                <a:schemeClr val="tx1"/>
              </a:solidFill>
            </a:endParaRPr>
          </a:p>
        </p:txBody>
      </p:sp>
      <p:sp>
        <p:nvSpPr>
          <p:cNvPr id="7" name="Dreptunghi 6">
            <a:extLst>
              <a:ext uri="{FF2B5EF4-FFF2-40B4-BE49-F238E27FC236}">
                <a16:creationId xmlns:a16="http://schemas.microsoft.com/office/drawing/2014/main" id="{9096644E-B19B-4465-84F2-A2A01DC2C4D1}"/>
              </a:ext>
            </a:extLst>
          </p:cNvPr>
          <p:cNvSpPr/>
          <p:nvPr/>
        </p:nvSpPr>
        <p:spPr>
          <a:xfrm>
            <a:off x="1531398" y="5097015"/>
            <a:ext cx="1233996" cy="87889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 3:</a:t>
            </a:r>
          </a:p>
          <a:p>
            <a:pPr algn="ctr"/>
            <a:r>
              <a:rPr lang="en-US" dirty="0"/>
              <a:t>final vote 0</a:t>
            </a:r>
            <a:endParaRPr lang="ro-RO" dirty="0"/>
          </a:p>
        </p:txBody>
      </p:sp>
      <p:sp>
        <p:nvSpPr>
          <p:cNvPr id="8" name="Dreptunghi 7">
            <a:extLst>
              <a:ext uri="{FF2B5EF4-FFF2-40B4-BE49-F238E27FC236}">
                <a16:creationId xmlns:a16="http://schemas.microsoft.com/office/drawing/2014/main" id="{167EBB82-C0E7-4A6A-921B-B0CEE6D7F018}"/>
              </a:ext>
            </a:extLst>
          </p:cNvPr>
          <p:cNvSpPr/>
          <p:nvPr/>
        </p:nvSpPr>
        <p:spPr>
          <a:xfrm>
            <a:off x="3286218" y="5097015"/>
            <a:ext cx="1233996" cy="87889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 4,</a:t>
            </a:r>
          </a:p>
          <a:p>
            <a:pPr algn="ctr"/>
            <a:r>
              <a:rPr lang="en-US" dirty="0"/>
              <a:t>final vote 0</a:t>
            </a:r>
            <a:endParaRPr lang="ro-RO" dirty="0"/>
          </a:p>
        </p:txBody>
      </p:sp>
      <p:sp>
        <p:nvSpPr>
          <p:cNvPr id="9" name="Dreptunghi 8">
            <a:extLst>
              <a:ext uri="{FF2B5EF4-FFF2-40B4-BE49-F238E27FC236}">
                <a16:creationId xmlns:a16="http://schemas.microsoft.com/office/drawing/2014/main" id="{B24738DD-B25A-4160-85B9-49F56B408BCA}"/>
              </a:ext>
            </a:extLst>
          </p:cNvPr>
          <p:cNvSpPr/>
          <p:nvPr/>
        </p:nvSpPr>
        <p:spPr>
          <a:xfrm>
            <a:off x="7054790" y="3960843"/>
            <a:ext cx="1233996" cy="87889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 2:</a:t>
            </a:r>
          </a:p>
          <a:p>
            <a:pPr algn="ctr"/>
            <a:r>
              <a:rPr lang="en-US" dirty="0"/>
              <a:t>final vote 0</a:t>
            </a:r>
            <a:endParaRPr lang="ro-RO" dirty="0"/>
          </a:p>
        </p:txBody>
      </p:sp>
      <p:sp>
        <p:nvSpPr>
          <p:cNvPr id="10" name="Dreptunghi 9">
            <a:extLst>
              <a:ext uri="{FF2B5EF4-FFF2-40B4-BE49-F238E27FC236}">
                <a16:creationId xmlns:a16="http://schemas.microsoft.com/office/drawing/2014/main" id="{F3E34FAA-41CE-43F9-ACC1-921977B01026}"/>
              </a:ext>
            </a:extLst>
          </p:cNvPr>
          <p:cNvSpPr/>
          <p:nvPr/>
        </p:nvSpPr>
        <p:spPr>
          <a:xfrm>
            <a:off x="8549198" y="3252186"/>
            <a:ext cx="1233996" cy="87889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 1:</a:t>
            </a:r>
          </a:p>
          <a:p>
            <a:pPr algn="ctr"/>
            <a:r>
              <a:rPr lang="en-US" dirty="0"/>
              <a:t>final vote 0</a:t>
            </a:r>
            <a:endParaRPr lang="ro-RO" dirty="0"/>
          </a:p>
        </p:txBody>
      </p:sp>
      <p:sp>
        <p:nvSpPr>
          <p:cNvPr id="11" name="Dreptunghi 10">
            <a:extLst>
              <a:ext uri="{FF2B5EF4-FFF2-40B4-BE49-F238E27FC236}">
                <a16:creationId xmlns:a16="http://schemas.microsoft.com/office/drawing/2014/main" id="{006629AD-72D5-4207-8CD7-9829E4BF2E74}"/>
              </a:ext>
            </a:extLst>
          </p:cNvPr>
          <p:cNvSpPr/>
          <p:nvPr/>
        </p:nvSpPr>
        <p:spPr>
          <a:xfrm>
            <a:off x="10043606" y="3945306"/>
            <a:ext cx="1233996" cy="87889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 5:</a:t>
            </a:r>
          </a:p>
          <a:p>
            <a:pPr algn="ctr"/>
            <a:r>
              <a:rPr lang="en-US" dirty="0"/>
              <a:t>final vote 0</a:t>
            </a:r>
            <a:endParaRPr lang="ro-RO" dirty="0"/>
          </a:p>
        </p:txBody>
      </p:sp>
      <p:sp>
        <p:nvSpPr>
          <p:cNvPr id="12" name="Dreptunghi 11">
            <a:extLst>
              <a:ext uri="{FF2B5EF4-FFF2-40B4-BE49-F238E27FC236}">
                <a16:creationId xmlns:a16="http://schemas.microsoft.com/office/drawing/2014/main" id="{66D7D9BD-10AF-4A2F-96A8-8971549E0A06}"/>
              </a:ext>
            </a:extLst>
          </p:cNvPr>
          <p:cNvSpPr/>
          <p:nvPr/>
        </p:nvSpPr>
        <p:spPr>
          <a:xfrm>
            <a:off x="7671788" y="5040790"/>
            <a:ext cx="1233996" cy="87889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 3:</a:t>
            </a:r>
          </a:p>
          <a:p>
            <a:pPr algn="ctr"/>
            <a:r>
              <a:rPr lang="en-US" dirty="0"/>
              <a:t>final vote 0</a:t>
            </a:r>
            <a:endParaRPr lang="ro-RO" dirty="0"/>
          </a:p>
        </p:txBody>
      </p:sp>
      <p:sp>
        <p:nvSpPr>
          <p:cNvPr id="13" name="Dreptunghi 12">
            <a:extLst>
              <a:ext uri="{FF2B5EF4-FFF2-40B4-BE49-F238E27FC236}">
                <a16:creationId xmlns:a16="http://schemas.microsoft.com/office/drawing/2014/main" id="{2AA8558A-3140-4B23-A89A-16361B95EDAD}"/>
              </a:ext>
            </a:extLst>
          </p:cNvPr>
          <p:cNvSpPr/>
          <p:nvPr/>
        </p:nvSpPr>
        <p:spPr>
          <a:xfrm>
            <a:off x="9426608" y="5040790"/>
            <a:ext cx="1233996" cy="87889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 4,</a:t>
            </a:r>
          </a:p>
          <a:p>
            <a:pPr algn="ctr"/>
            <a:r>
              <a:rPr lang="en-US" dirty="0"/>
              <a:t>final vote 0</a:t>
            </a:r>
            <a:endParaRPr lang="ro-RO" dirty="0"/>
          </a:p>
        </p:txBody>
      </p:sp>
    </p:spTree>
    <p:extLst>
      <p:ext uri="{BB962C8B-B14F-4D97-AF65-F5344CB8AC3E}">
        <p14:creationId xmlns:p14="http://schemas.microsoft.com/office/powerpoint/2010/main" val="1076228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1D228009-AF7A-4CC3-8B17-4D743A7A6570}"/>
              </a:ext>
            </a:extLst>
          </p:cNvPr>
          <p:cNvSpPr>
            <a:spLocks noGrp="1"/>
          </p:cNvSpPr>
          <p:nvPr>
            <p:ph type="title"/>
          </p:nvPr>
        </p:nvSpPr>
        <p:spPr/>
        <p:txBody>
          <a:bodyPr/>
          <a:lstStyle/>
          <a:p>
            <a:r>
              <a:rPr lang="en-US" dirty="0"/>
              <a:t>Fault tolerant protocols requirements</a:t>
            </a:r>
            <a:endParaRPr lang="ro-RO" dirty="0"/>
          </a:p>
        </p:txBody>
      </p:sp>
      <p:sp>
        <p:nvSpPr>
          <p:cNvPr id="3" name="Substituent conținut 2">
            <a:extLst>
              <a:ext uri="{FF2B5EF4-FFF2-40B4-BE49-F238E27FC236}">
                <a16:creationId xmlns:a16="http://schemas.microsoft.com/office/drawing/2014/main" id="{53FEF061-8F3A-49EA-9296-CFA854AB2D43}"/>
              </a:ext>
            </a:extLst>
          </p:cNvPr>
          <p:cNvSpPr>
            <a:spLocks noGrp="1"/>
          </p:cNvSpPr>
          <p:nvPr>
            <p:ph idx="1"/>
          </p:nvPr>
        </p:nvSpPr>
        <p:spPr/>
        <p:txBody>
          <a:bodyPr>
            <a:normAutofit/>
          </a:bodyPr>
          <a:lstStyle/>
          <a:p>
            <a:r>
              <a:rPr lang="en-US" dirty="0">
                <a:solidFill>
                  <a:srgbClr val="FF0000"/>
                </a:solidFill>
              </a:rPr>
              <a:t>Termination (Liveness)</a:t>
            </a:r>
            <a:r>
              <a:rPr lang="en-US" dirty="0"/>
              <a:t>: a good thing will eventually happen ”</a:t>
            </a:r>
          </a:p>
          <a:p>
            <a:pPr marL="0" indent="0">
              <a:buNone/>
            </a:pPr>
            <a:r>
              <a:rPr lang="en-US" dirty="0"/>
              <a:t>      All nodes will eventually make a decision, in a finite amount of time.</a:t>
            </a:r>
          </a:p>
          <a:p>
            <a:pPr marL="0" indent="0">
              <a:buNone/>
            </a:pPr>
            <a:endParaRPr lang="en-US" dirty="0"/>
          </a:p>
          <a:p>
            <a:pPr marL="0" indent="0">
              <a:buNone/>
            </a:pPr>
            <a:endParaRPr lang="en-US" dirty="0"/>
          </a:p>
          <a:p>
            <a:pPr marL="0" indent="0">
              <a:buNone/>
            </a:pPr>
            <a:endParaRPr lang="en-US" dirty="0"/>
          </a:p>
          <a:p>
            <a:pPr marL="0" indent="0">
              <a:buNone/>
            </a:pPr>
            <a:r>
              <a:rPr lang="en-US" dirty="0"/>
              <a:t>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ro-RO" dirty="0"/>
          </a:p>
        </p:txBody>
      </p:sp>
      <p:sp>
        <p:nvSpPr>
          <p:cNvPr id="4" name="Dreptunghi 3">
            <a:extLst>
              <a:ext uri="{FF2B5EF4-FFF2-40B4-BE49-F238E27FC236}">
                <a16:creationId xmlns:a16="http://schemas.microsoft.com/office/drawing/2014/main" id="{46982876-CB16-49A3-B7A9-2FCFFC676F96}"/>
              </a:ext>
            </a:extLst>
          </p:cNvPr>
          <p:cNvSpPr/>
          <p:nvPr/>
        </p:nvSpPr>
        <p:spPr>
          <a:xfrm>
            <a:off x="914400" y="4017068"/>
            <a:ext cx="1233996" cy="87889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 2:</a:t>
            </a:r>
          </a:p>
          <a:p>
            <a:pPr algn="ctr"/>
            <a:r>
              <a:rPr lang="en-US" dirty="0"/>
              <a:t>final vote 0</a:t>
            </a:r>
            <a:endParaRPr lang="ro-RO" dirty="0"/>
          </a:p>
        </p:txBody>
      </p:sp>
      <p:sp>
        <p:nvSpPr>
          <p:cNvPr id="7" name="Dreptunghi 6">
            <a:extLst>
              <a:ext uri="{FF2B5EF4-FFF2-40B4-BE49-F238E27FC236}">
                <a16:creationId xmlns:a16="http://schemas.microsoft.com/office/drawing/2014/main" id="{9096644E-B19B-4465-84F2-A2A01DC2C4D1}"/>
              </a:ext>
            </a:extLst>
          </p:cNvPr>
          <p:cNvSpPr/>
          <p:nvPr/>
        </p:nvSpPr>
        <p:spPr>
          <a:xfrm>
            <a:off x="1531398" y="5097015"/>
            <a:ext cx="1233996" cy="87889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 3:</a:t>
            </a:r>
          </a:p>
          <a:p>
            <a:pPr algn="ctr"/>
            <a:r>
              <a:rPr lang="en-US" dirty="0"/>
              <a:t>final vote 0</a:t>
            </a:r>
            <a:endParaRPr lang="ro-RO" dirty="0"/>
          </a:p>
        </p:txBody>
      </p:sp>
      <p:sp>
        <p:nvSpPr>
          <p:cNvPr id="8" name="Dreptunghi 7">
            <a:extLst>
              <a:ext uri="{FF2B5EF4-FFF2-40B4-BE49-F238E27FC236}">
                <a16:creationId xmlns:a16="http://schemas.microsoft.com/office/drawing/2014/main" id="{167EBB82-C0E7-4A6A-921B-B0CEE6D7F018}"/>
              </a:ext>
            </a:extLst>
          </p:cNvPr>
          <p:cNvSpPr/>
          <p:nvPr/>
        </p:nvSpPr>
        <p:spPr>
          <a:xfrm>
            <a:off x="3286218" y="5097015"/>
            <a:ext cx="1233996" cy="87889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 4,</a:t>
            </a:r>
          </a:p>
          <a:p>
            <a:pPr algn="ctr"/>
            <a:r>
              <a:rPr lang="en-US" dirty="0"/>
              <a:t>final vote 0</a:t>
            </a:r>
            <a:endParaRPr lang="ro-RO" dirty="0"/>
          </a:p>
        </p:txBody>
      </p:sp>
      <p:sp>
        <p:nvSpPr>
          <p:cNvPr id="9" name="Dreptunghi 8">
            <a:extLst>
              <a:ext uri="{FF2B5EF4-FFF2-40B4-BE49-F238E27FC236}">
                <a16:creationId xmlns:a16="http://schemas.microsoft.com/office/drawing/2014/main" id="{B24738DD-B25A-4160-85B9-49F56B408BCA}"/>
              </a:ext>
            </a:extLst>
          </p:cNvPr>
          <p:cNvSpPr/>
          <p:nvPr/>
        </p:nvSpPr>
        <p:spPr>
          <a:xfrm>
            <a:off x="7054790" y="3960843"/>
            <a:ext cx="1233996" cy="87889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 2:</a:t>
            </a:r>
          </a:p>
          <a:p>
            <a:pPr algn="ctr"/>
            <a:r>
              <a:rPr lang="en-US" dirty="0"/>
              <a:t>final vote 0</a:t>
            </a:r>
            <a:endParaRPr lang="ro-RO" dirty="0"/>
          </a:p>
        </p:txBody>
      </p:sp>
      <p:sp>
        <p:nvSpPr>
          <p:cNvPr id="10" name="Dreptunghi 9">
            <a:extLst>
              <a:ext uri="{FF2B5EF4-FFF2-40B4-BE49-F238E27FC236}">
                <a16:creationId xmlns:a16="http://schemas.microsoft.com/office/drawing/2014/main" id="{F3E34FAA-41CE-43F9-ACC1-921977B01026}"/>
              </a:ext>
            </a:extLst>
          </p:cNvPr>
          <p:cNvSpPr/>
          <p:nvPr/>
        </p:nvSpPr>
        <p:spPr>
          <a:xfrm>
            <a:off x="8549198" y="3252186"/>
            <a:ext cx="1233996" cy="87889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 1:</a:t>
            </a:r>
          </a:p>
          <a:p>
            <a:pPr algn="ctr"/>
            <a:r>
              <a:rPr lang="en-US" dirty="0"/>
              <a:t>final vote 0</a:t>
            </a:r>
            <a:endParaRPr lang="ro-RO" dirty="0"/>
          </a:p>
        </p:txBody>
      </p:sp>
      <p:sp>
        <p:nvSpPr>
          <p:cNvPr id="11" name="Dreptunghi 10">
            <a:extLst>
              <a:ext uri="{FF2B5EF4-FFF2-40B4-BE49-F238E27FC236}">
                <a16:creationId xmlns:a16="http://schemas.microsoft.com/office/drawing/2014/main" id="{006629AD-72D5-4207-8CD7-9829E4BF2E74}"/>
              </a:ext>
            </a:extLst>
          </p:cNvPr>
          <p:cNvSpPr/>
          <p:nvPr/>
        </p:nvSpPr>
        <p:spPr>
          <a:xfrm>
            <a:off x="10043606" y="3945306"/>
            <a:ext cx="1233996" cy="87889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 5:</a:t>
            </a:r>
          </a:p>
          <a:p>
            <a:pPr algn="ctr"/>
            <a:r>
              <a:rPr lang="en-US" dirty="0"/>
              <a:t>final vote 0</a:t>
            </a:r>
            <a:endParaRPr lang="ro-RO" dirty="0"/>
          </a:p>
        </p:txBody>
      </p:sp>
      <p:sp>
        <p:nvSpPr>
          <p:cNvPr id="12" name="Dreptunghi 11">
            <a:extLst>
              <a:ext uri="{FF2B5EF4-FFF2-40B4-BE49-F238E27FC236}">
                <a16:creationId xmlns:a16="http://schemas.microsoft.com/office/drawing/2014/main" id="{66D7D9BD-10AF-4A2F-96A8-8971549E0A06}"/>
              </a:ext>
            </a:extLst>
          </p:cNvPr>
          <p:cNvSpPr/>
          <p:nvPr/>
        </p:nvSpPr>
        <p:spPr>
          <a:xfrm>
            <a:off x="7671788" y="5040790"/>
            <a:ext cx="1233996" cy="87889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 3:</a:t>
            </a:r>
          </a:p>
          <a:p>
            <a:pPr algn="ctr"/>
            <a:r>
              <a:rPr lang="en-US" dirty="0"/>
              <a:t>final vote 0</a:t>
            </a:r>
            <a:endParaRPr lang="ro-RO" dirty="0"/>
          </a:p>
        </p:txBody>
      </p:sp>
      <p:sp>
        <p:nvSpPr>
          <p:cNvPr id="13" name="Dreptunghi 12">
            <a:extLst>
              <a:ext uri="{FF2B5EF4-FFF2-40B4-BE49-F238E27FC236}">
                <a16:creationId xmlns:a16="http://schemas.microsoft.com/office/drawing/2014/main" id="{2AA8558A-3140-4B23-A89A-16361B95EDAD}"/>
              </a:ext>
            </a:extLst>
          </p:cNvPr>
          <p:cNvSpPr/>
          <p:nvPr/>
        </p:nvSpPr>
        <p:spPr>
          <a:xfrm>
            <a:off x="9426608" y="5040790"/>
            <a:ext cx="1233996" cy="87889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 4,</a:t>
            </a:r>
          </a:p>
          <a:p>
            <a:pPr algn="ctr"/>
            <a:r>
              <a:rPr lang="en-US" dirty="0"/>
              <a:t>final vote 0</a:t>
            </a:r>
            <a:endParaRPr lang="ro-RO" dirty="0"/>
          </a:p>
        </p:txBody>
      </p:sp>
      <p:sp>
        <p:nvSpPr>
          <p:cNvPr id="14" name="Dreptunghi 13">
            <a:extLst>
              <a:ext uri="{FF2B5EF4-FFF2-40B4-BE49-F238E27FC236}">
                <a16:creationId xmlns:a16="http://schemas.microsoft.com/office/drawing/2014/main" id="{F2DB488F-CC26-48AF-98D1-944C1884E262}"/>
              </a:ext>
            </a:extLst>
          </p:cNvPr>
          <p:cNvSpPr/>
          <p:nvPr/>
        </p:nvSpPr>
        <p:spPr>
          <a:xfrm>
            <a:off x="2408808" y="3308411"/>
            <a:ext cx="1233996" cy="8788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Node 1:</a:t>
            </a:r>
          </a:p>
          <a:p>
            <a:pPr algn="ctr"/>
            <a:r>
              <a:rPr lang="en-US" dirty="0">
                <a:solidFill>
                  <a:schemeClr val="tx1"/>
                </a:solidFill>
              </a:rPr>
              <a:t>???</a:t>
            </a:r>
            <a:endParaRPr lang="ro-RO" dirty="0">
              <a:solidFill>
                <a:schemeClr val="tx1"/>
              </a:solidFill>
            </a:endParaRPr>
          </a:p>
        </p:txBody>
      </p:sp>
      <p:sp>
        <p:nvSpPr>
          <p:cNvPr id="15" name="Dreptunghi 14">
            <a:extLst>
              <a:ext uri="{FF2B5EF4-FFF2-40B4-BE49-F238E27FC236}">
                <a16:creationId xmlns:a16="http://schemas.microsoft.com/office/drawing/2014/main" id="{B2B5CBAA-F78B-4F8D-9F38-C55C6321A592}"/>
              </a:ext>
            </a:extLst>
          </p:cNvPr>
          <p:cNvSpPr/>
          <p:nvPr/>
        </p:nvSpPr>
        <p:spPr>
          <a:xfrm>
            <a:off x="3903216" y="4001531"/>
            <a:ext cx="1233996" cy="8788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N</a:t>
            </a:r>
            <a:r>
              <a:rPr lang="en-US" dirty="0">
                <a:solidFill>
                  <a:schemeClr val="tx1"/>
                </a:solidFill>
              </a:rPr>
              <a:t>ode 5:</a:t>
            </a:r>
          </a:p>
          <a:p>
            <a:pPr algn="ctr"/>
            <a:r>
              <a:rPr lang="en-US" dirty="0">
                <a:solidFill>
                  <a:schemeClr val="tx1"/>
                </a:solidFill>
              </a:rPr>
              <a:t>???</a:t>
            </a:r>
            <a:endParaRPr lang="ro-RO" dirty="0">
              <a:solidFill>
                <a:schemeClr val="tx1"/>
              </a:solidFill>
            </a:endParaRPr>
          </a:p>
        </p:txBody>
      </p:sp>
      <p:pic>
        <p:nvPicPr>
          <p:cNvPr id="19" name="Grafic 18" descr="Clepsidră">
            <a:extLst>
              <a:ext uri="{FF2B5EF4-FFF2-40B4-BE49-F238E27FC236}">
                <a16:creationId xmlns:a16="http://schemas.microsoft.com/office/drawing/2014/main" id="{1163F3F1-093D-4430-B4F2-A74CED33C8E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38801" y="3960843"/>
            <a:ext cx="914400" cy="914400"/>
          </a:xfrm>
          <a:prstGeom prst="rect">
            <a:avLst/>
          </a:prstGeom>
        </p:spPr>
      </p:pic>
    </p:spTree>
    <p:extLst>
      <p:ext uri="{BB962C8B-B14F-4D97-AF65-F5344CB8AC3E}">
        <p14:creationId xmlns:p14="http://schemas.microsoft.com/office/powerpoint/2010/main" val="4200659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reptunghi: colțuri rotunjite 2">
            <a:extLst>
              <a:ext uri="{FF2B5EF4-FFF2-40B4-BE49-F238E27FC236}">
                <a16:creationId xmlns:a16="http://schemas.microsoft.com/office/drawing/2014/main" id="{A3D6096F-1F85-4177-9BC8-8FC9B2BA068D}"/>
              </a:ext>
            </a:extLst>
          </p:cNvPr>
          <p:cNvSpPr/>
          <p:nvPr/>
        </p:nvSpPr>
        <p:spPr>
          <a:xfrm>
            <a:off x="3533670" y="803863"/>
            <a:ext cx="5124660" cy="135652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0000"/>
                </a:solidFill>
              </a:rPr>
              <a:t>Safety</a:t>
            </a:r>
            <a:r>
              <a:rPr lang="en-US" sz="2000" dirty="0">
                <a:solidFill>
                  <a:schemeClr val="tx1">
                    <a:lumMod val="95000"/>
                    <a:lumOff val="5000"/>
                  </a:schemeClr>
                </a:solidFill>
              </a:rPr>
              <a:t> = all nodes agree on transactions </a:t>
            </a:r>
            <a:endParaRPr lang="ro-RO" sz="2000" dirty="0"/>
          </a:p>
        </p:txBody>
      </p:sp>
      <p:sp>
        <p:nvSpPr>
          <p:cNvPr id="4" name="Dreptunghi: colțuri rotunjite 3">
            <a:extLst>
              <a:ext uri="{FF2B5EF4-FFF2-40B4-BE49-F238E27FC236}">
                <a16:creationId xmlns:a16="http://schemas.microsoft.com/office/drawing/2014/main" id="{E209EE5C-E680-472D-941A-C95AEEACDD2D}"/>
              </a:ext>
            </a:extLst>
          </p:cNvPr>
          <p:cNvSpPr/>
          <p:nvPr/>
        </p:nvSpPr>
        <p:spPr>
          <a:xfrm>
            <a:off x="3247292" y="2476917"/>
            <a:ext cx="5697416" cy="1356527"/>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lumMod val="95000"/>
                    <a:lumOff val="5000"/>
                  </a:schemeClr>
                </a:solidFill>
              </a:rPr>
              <a:t>Blockchain,</a:t>
            </a:r>
          </a:p>
          <a:p>
            <a:pPr algn="ctr"/>
            <a:r>
              <a:rPr lang="en-US" sz="2800" dirty="0">
                <a:solidFill>
                  <a:schemeClr val="tx1"/>
                </a:solidFill>
              </a:rPr>
              <a:t>agree on a majority value </a:t>
            </a:r>
          </a:p>
          <a:p>
            <a:pPr algn="ctr"/>
            <a:r>
              <a:rPr lang="en-US" sz="2800" dirty="0">
                <a:solidFill>
                  <a:schemeClr val="tx1"/>
                </a:solidFill>
              </a:rPr>
              <a:t>= longest chain</a:t>
            </a:r>
          </a:p>
        </p:txBody>
      </p:sp>
      <p:sp>
        <p:nvSpPr>
          <p:cNvPr id="13" name="Dreptunghi: colțuri rotunjite 12">
            <a:extLst>
              <a:ext uri="{FF2B5EF4-FFF2-40B4-BE49-F238E27FC236}">
                <a16:creationId xmlns:a16="http://schemas.microsoft.com/office/drawing/2014/main" id="{38A919D4-7FA8-4541-A90E-A7936986B523}"/>
              </a:ext>
            </a:extLst>
          </p:cNvPr>
          <p:cNvSpPr/>
          <p:nvPr/>
        </p:nvSpPr>
        <p:spPr>
          <a:xfrm>
            <a:off x="3533670" y="4149971"/>
            <a:ext cx="5124660" cy="135652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0000"/>
                </a:solidFill>
              </a:rPr>
              <a:t>Liveness</a:t>
            </a:r>
            <a:r>
              <a:rPr lang="en-US" sz="2000" dirty="0">
                <a:solidFill>
                  <a:schemeClr val="tx1">
                    <a:lumMod val="95000"/>
                    <a:lumOff val="5000"/>
                  </a:schemeClr>
                </a:solidFill>
              </a:rPr>
              <a:t> = a new block will be added</a:t>
            </a:r>
            <a:endParaRPr lang="ro-RO" sz="2000" dirty="0"/>
          </a:p>
        </p:txBody>
      </p:sp>
    </p:spTree>
    <p:extLst>
      <p:ext uri="{BB962C8B-B14F-4D97-AF65-F5344CB8AC3E}">
        <p14:creationId xmlns:p14="http://schemas.microsoft.com/office/powerpoint/2010/main" val="1053003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1D228009-AF7A-4CC3-8B17-4D743A7A6570}"/>
              </a:ext>
            </a:extLst>
          </p:cNvPr>
          <p:cNvSpPr>
            <a:spLocks noGrp="1"/>
          </p:cNvSpPr>
          <p:nvPr>
            <p:ph type="title"/>
          </p:nvPr>
        </p:nvSpPr>
        <p:spPr/>
        <p:txBody>
          <a:bodyPr/>
          <a:lstStyle/>
          <a:p>
            <a:r>
              <a:rPr lang="en-US" dirty="0"/>
              <a:t>Fault tolerant protocols requirements</a:t>
            </a:r>
            <a:endParaRPr lang="ro-RO" dirty="0"/>
          </a:p>
        </p:txBody>
      </p:sp>
      <p:sp>
        <p:nvSpPr>
          <p:cNvPr id="3" name="Substituent conținut 2">
            <a:extLst>
              <a:ext uri="{FF2B5EF4-FFF2-40B4-BE49-F238E27FC236}">
                <a16:creationId xmlns:a16="http://schemas.microsoft.com/office/drawing/2014/main" id="{53FEF061-8F3A-49EA-9296-CFA854AB2D43}"/>
              </a:ext>
            </a:extLst>
          </p:cNvPr>
          <p:cNvSpPr>
            <a:spLocks noGrp="1"/>
          </p:cNvSpPr>
          <p:nvPr>
            <p:ph idx="1"/>
          </p:nvPr>
        </p:nvSpPr>
        <p:spPr/>
        <p:txBody>
          <a:bodyPr>
            <a:normAutofit/>
          </a:bodyPr>
          <a:lstStyle/>
          <a:p>
            <a:r>
              <a:rPr lang="en-US" dirty="0">
                <a:solidFill>
                  <a:srgbClr val="FF0000"/>
                </a:solidFill>
              </a:rPr>
              <a:t>Validity</a:t>
            </a:r>
            <a:r>
              <a:rPr lang="en-US" dirty="0"/>
              <a:t>: </a:t>
            </a:r>
          </a:p>
          <a:p>
            <a:pPr marL="0" indent="0">
              <a:buNone/>
            </a:pPr>
            <a:r>
              <a:rPr lang="en-US" dirty="0"/>
              <a:t>      If every correct (non faulty) process begins with the same</a:t>
            </a:r>
          </a:p>
          <a:p>
            <a:pPr marL="0" indent="0">
              <a:buNone/>
            </a:pPr>
            <a:r>
              <a:rPr lang="en-US" dirty="0"/>
              <a:t>	initial value </a:t>
            </a:r>
            <a:r>
              <a:rPr lang="en-US" i="1" dirty="0"/>
              <a:t>v</a:t>
            </a:r>
            <a:r>
              <a:rPr lang="en-US" dirty="0"/>
              <a:t> , then their final decision must be </a:t>
            </a:r>
            <a:r>
              <a:rPr lang="en-US" i="1" dirty="0"/>
              <a:t>v.</a:t>
            </a:r>
          </a:p>
          <a:p>
            <a:pPr marL="0" indent="0">
              <a:buNone/>
            </a:pPr>
            <a:endParaRPr lang="en-US" i="1" dirty="0"/>
          </a:p>
          <a:p>
            <a:r>
              <a:rPr lang="en-US" dirty="0">
                <a:solidFill>
                  <a:srgbClr val="FF0000"/>
                </a:solidFill>
              </a:rPr>
              <a:t>Integrity</a:t>
            </a:r>
            <a:r>
              <a:rPr lang="en-US" dirty="0"/>
              <a:t>: </a:t>
            </a:r>
          </a:p>
          <a:p>
            <a:pPr marL="0" indent="0">
              <a:buNone/>
            </a:pPr>
            <a:r>
              <a:rPr lang="en-US" dirty="0"/>
              <a:t>      The consensus value </a:t>
            </a:r>
            <a:r>
              <a:rPr lang="en-US" i="1" dirty="0"/>
              <a:t>v</a:t>
            </a:r>
            <a:r>
              <a:rPr lang="en-US" dirty="0"/>
              <a:t> must have been proposed by some 	nonfaulty process.</a:t>
            </a:r>
          </a:p>
          <a:p>
            <a:pPr marL="0" indent="0">
              <a:buNone/>
            </a:pPr>
            <a:endParaRPr lang="ro-RO" dirty="0"/>
          </a:p>
        </p:txBody>
      </p:sp>
    </p:spTree>
    <p:extLst>
      <p:ext uri="{BB962C8B-B14F-4D97-AF65-F5344CB8AC3E}">
        <p14:creationId xmlns:p14="http://schemas.microsoft.com/office/powerpoint/2010/main" val="3467653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9EF5814C-EF93-4CE4-8B09-3678DE0AEAE3}"/>
              </a:ext>
            </a:extLst>
          </p:cNvPr>
          <p:cNvSpPr>
            <a:spLocks noGrp="1"/>
          </p:cNvSpPr>
          <p:nvPr>
            <p:ph type="title"/>
          </p:nvPr>
        </p:nvSpPr>
        <p:spPr/>
        <p:txBody>
          <a:bodyPr/>
          <a:lstStyle/>
          <a:p>
            <a:r>
              <a:rPr lang="en-US" dirty="0"/>
              <a:t>Blockchain consensus </a:t>
            </a:r>
            <a:endParaRPr lang="ro-RO" dirty="0"/>
          </a:p>
        </p:txBody>
      </p:sp>
      <p:sp>
        <p:nvSpPr>
          <p:cNvPr id="3" name="Substituent conținut 2">
            <a:extLst>
              <a:ext uri="{FF2B5EF4-FFF2-40B4-BE49-F238E27FC236}">
                <a16:creationId xmlns:a16="http://schemas.microsoft.com/office/drawing/2014/main" id="{9E79423A-1147-480E-8676-5117B9D79B1A}"/>
              </a:ext>
            </a:extLst>
          </p:cNvPr>
          <p:cNvSpPr>
            <a:spLocks noGrp="1"/>
          </p:cNvSpPr>
          <p:nvPr>
            <p:ph idx="1"/>
          </p:nvPr>
        </p:nvSpPr>
        <p:spPr/>
        <p:txBody>
          <a:bodyPr>
            <a:normAutofit fontScale="92500" lnSpcReduction="10000"/>
          </a:bodyPr>
          <a:lstStyle/>
          <a:p>
            <a:r>
              <a:rPr lang="en-US" dirty="0">
                <a:solidFill>
                  <a:srgbClr val="FF0000"/>
                </a:solidFill>
              </a:rPr>
              <a:t>Termination</a:t>
            </a:r>
            <a:r>
              <a:rPr lang="en-US" dirty="0"/>
              <a:t>:  Honest nodes either discard or accept a transaction, within the content of a block.</a:t>
            </a:r>
          </a:p>
          <a:p>
            <a:pPr marL="0" indent="0">
              <a:buNone/>
            </a:pPr>
            <a:endParaRPr lang="en-US" dirty="0"/>
          </a:p>
          <a:p>
            <a:r>
              <a:rPr lang="en-US" dirty="0">
                <a:solidFill>
                  <a:srgbClr val="FF0000"/>
                </a:solidFill>
              </a:rPr>
              <a:t>Agreement</a:t>
            </a:r>
            <a:r>
              <a:rPr lang="en-US" dirty="0"/>
              <a:t>: An accepted transaction is accepted by all honest nodes. A block has the same sequence number at every honest node (same order).</a:t>
            </a:r>
          </a:p>
          <a:p>
            <a:endParaRPr lang="en-US" dirty="0"/>
          </a:p>
          <a:p>
            <a:r>
              <a:rPr lang="en-US" dirty="0">
                <a:solidFill>
                  <a:srgbClr val="FF0000"/>
                </a:solidFill>
              </a:rPr>
              <a:t>Validity</a:t>
            </a:r>
            <a:r>
              <a:rPr lang="en-US" dirty="0"/>
              <a:t>: If a node receives a valid transaction/ block, it should accept it into the blockchain.</a:t>
            </a:r>
          </a:p>
          <a:p>
            <a:endParaRPr lang="en-US" dirty="0"/>
          </a:p>
          <a:p>
            <a:r>
              <a:rPr lang="en-US" dirty="0">
                <a:solidFill>
                  <a:srgbClr val="FF0000"/>
                </a:solidFill>
              </a:rPr>
              <a:t>Integrity</a:t>
            </a:r>
            <a:r>
              <a:rPr lang="en-US" dirty="0"/>
              <a:t>: check hash, signatures, chronological order, no double spending.</a:t>
            </a:r>
            <a:endParaRPr lang="ro-RO" dirty="0"/>
          </a:p>
        </p:txBody>
      </p:sp>
    </p:spTree>
    <p:extLst>
      <p:ext uri="{BB962C8B-B14F-4D97-AF65-F5344CB8AC3E}">
        <p14:creationId xmlns:p14="http://schemas.microsoft.com/office/powerpoint/2010/main" val="589594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51BE0BC7-B9D1-4CBD-AD57-F370F97EA0E6}"/>
              </a:ext>
            </a:extLst>
          </p:cNvPr>
          <p:cNvSpPr>
            <a:spLocks noGrp="1"/>
          </p:cNvSpPr>
          <p:nvPr>
            <p:ph type="title"/>
          </p:nvPr>
        </p:nvSpPr>
        <p:spPr/>
        <p:txBody>
          <a:bodyPr/>
          <a:lstStyle/>
          <a:p>
            <a:r>
              <a:rPr lang="en-US" dirty="0"/>
              <a:t>Consensus protocols </a:t>
            </a:r>
            <a:endParaRPr lang="ro-RO" dirty="0"/>
          </a:p>
        </p:txBody>
      </p:sp>
      <p:sp>
        <p:nvSpPr>
          <p:cNvPr id="3" name="Substituent conținut 2">
            <a:extLst>
              <a:ext uri="{FF2B5EF4-FFF2-40B4-BE49-F238E27FC236}">
                <a16:creationId xmlns:a16="http://schemas.microsoft.com/office/drawing/2014/main" id="{49DE05E4-B992-4B2F-AA57-BBA7E1635497}"/>
              </a:ext>
            </a:extLst>
          </p:cNvPr>
          <p:cNvSpPr>
            <a:spLocks noGrp="1"/>
          </p:cNvSpPr>
          <p:nvPr>
            <p:ph idx="1"/>
          </p:nvPr>
        </p:nvSpPr>
        <p:spPr/>
        <p:txBody>
          <a:bodyPr>
            <a:normAutofit fontScale="92500" lnSpcReduction="10000"/>
          </a:bodyPr>
          <a:lstStyle/>
          <a:p>
            <a:r>
              <a:rPr lang="en-US" dirty="0">
                <a:solidFill>
                  <a:srgbClr val="FF0000"/>
                </a:solidFill>
              </a:rPr>
              <a:t>Synchronous systems</a:t>
            </a:r>
            <a:r>
              <a:rPr lang="en-US" dirty="0"/>
              <a:t> processes operate in rounds of time.</a:t>
            </a:r>
          </a:p>
          <a:p>
            <a:pPr lvl="1"/>
            <a:r>
              <a:rPr lang="en-US" dirty="0"/>
              <a:t>Round 	</a:t>
            </a:r>
            <a:r>
              <a:rPr lang="en-US" dirty="0">
                <a:sym typeface="Wingdings" panose="05000000000000000000" pitchFamily="2" charset="2"/>
              </a:rPr>
              <a:t></a:t>
            </a:r>
            <a:r>
              <a:rPr lang="en-US" dirty="0"/>
              <a:t> process receive messages sent to it in the previous round</a:t>
            </a:r>
          </a:p>
          <a:p>
            <a:pPr marL="457200" lvl="1" indent="0">
              <a:buNone/>
            </a:pPr>
            <a:r>
              <a:rPr lang="en-US" dirty="0">
                <a:sym typeface="Wingdings" panose="05000000000000000000" pitchFamily="2" charset="2"/>
              </a:rPr>
              <a:t>		 process message and send messages</a:t>
            </a:r>
          </a:p>
          <a:p>
            <a:pPr lvl="1"/>
            <a:r>
              <a:rPr lang="en-US" dirty="0"/>
              <a:t>Centralized clock synchronization</a:t>
            </a:r>
          </a:p>
          <a:p>
            <a:pPr lvl="1"/>
            <a:r>
              <a:rPr lang="en-US" dirty="0"/>
              <a:t>Fixed message delivery delay.</a:t>
            </a:r>
          </a:p>
          <a:p>
            <a:pPr lvl="1"/>
            <a:endParaRPr lang="en-US" dirty="0">
              <a:solidFill>
                <a:srgbClr val="FF0000"/>
              </a:solidFill>
            </a:endParaRPr>
          </a:p>
          <a:p>
            <a:r>
              <a:rPr lang="en-US" dirty="0">
                <a:solidFill>
                  <a:srgbClr val="FF0000"/>
                </a:solidFill>
              </a:rPr>
              <a:t>Asynchronous systems</a:t>
            </a:r>
            <a:r>
              <a:rPr lang="en-US" dirty="0"/>
              <a:t> no time order on communications.</a:t>
            </a:r>
          </a:p>
          <a:p>
            <a:pPr lvl="1"/>
            <a:r>
              <a:rPr lang="en-US" dirty="0"/>
              <a:t>no centralized clock</a:t>
            </a:r>
          </a:p>
          <a:p>
            <a:pPr marL="0" indent="0">
              <a:buNone/>
            </a:pPr>
            <a:endParaRPr lang="en-US" dirty="0"/>
          </a:p>
          <a:p>
            <a:r>
              <a:rPr lang="en-US" dirty="0">
                <a:solidFill>
                  <a:srgbClr val="FF0000"/>
                </a:solidFill>
              </a:rPr>
              <a:t>Partial synchronous systems  </a:t>
            </a:r>
          </a:p>
          <a:p>
            <a:pPr lvl="1"/>
            <a:r>
              <a:rPr lang="en-US" dirty="0"/>
              <a:t>communications arrive within a certain (</a:t>
            </a:r>
            <a:r>
              <a:rPr lang="en-US" i="1" dirty="0"/>
              <a:t>not known</a:t>
            </a:r>
            <a:r>
              <a:rPr lang="en-US" dirty="0"/>
              <a:t>) time frame.</a:t>
            </a:r>
          </a:p>
        </p:txBody>
      </p:sp>
    </p:spTree>
    <p:extLst>
      <p:ext uri="{BB962C8B-B14F-4D97-AF65-F5344CB8AC3E}">
        <p14:creationId xmlns:p14="http://schemas.microsoft.com/office/powerpoint/2010/main" val="40093684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reptunghi: colțuri rotunjite 1">
            <a:extLst>
              <a:ext uri="{FF2B5EF4-FFF2-40B4-BE49-F238E27FC236}">
                <a16:creationId xmlns:a16="http://schemas.microsoft.com/office/drawing/2014/main" id="{2CC7F1C0-E990-4ACB-AF69-E781D1887D70}"/>
              </a:ext>
            </a:extLst>
          </p:cNvPr>
          <p:cNvSpPr/>
          <p:nvPr/>
        </p:nvSpPr>
        <p:spPr>
          <a:xfrm>
            <a:off x="519164" y="763670"/>
            <a:ext cx="5124660" cy="135652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rgbClr val="FF0000"/>
                </a:solidFill>
              </a:rPr>
              <a:t>Synchronous systems</a:t>
            </a:r>
          </a:p>
          <a:p>
            <a:pPr algn="ctr"/>
            <a:endParaRPr lang="en-US" sz="2200" dirty="0">
              <a:solidFill>
                <a:srgbClr val="FF0000"/>
              </a:solidFill>
            </a:endParaRPr>
          </a:p>
          <a:p>
            <a:pPr algn="ctr"/>
            <a:r>
              <a:rPr lang="en-US" sz="2200" dirty="0">
                <a:solidFill>
                  <a:schemeClr val="tx1"/>
                </a:solidFill>
              </a:rPr>
              <a:t>time T fixed &amp; known</a:t>
            </a:r>
            <a:endParaRPr lang="ro-RO" sz="2200" dirty="0">
              <a:solidFill>
                <a:schemeClr val="tx1"/>
              </a:solidFill>
            </a:endParaRPr>
          </a:p>
        </p:txBody>
      </p:sp>
      <p:sp>
        <p:nvSpPr>
          <p:cNvPr id="3" name="Dreptunghi: colțuri rotunjite 2">
            <a:extLst>
              <a:ext uri="{FF2B5EF4-FFF2-40B4-BE49-F238E27FC236}">
                <a16:creationId xmlns:a16="http://schemas.microsoft.com/office/drawing/2014/main" id="{3A890897-72D5-452B-AB5F-5D532262C287}"/>
              </a:ext>
            </a:extLst>
          </p:cNvPr>
          <p:cNvSpPr/>
          <p:nvPr/>
        </p:nvSpPr>
        <p:spPr>
          <a:xfrm>
            <a:off x="6658707" y="763670"/>
            <a:ext cx="5124660" cy="135652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rgbClr val="FF0000"/>
                </a:solidFill>
              </a:rPr>
              <a:t>Asynchronous systems</a:t>
            </a:r>
          </a:p>
          <a:p>
            <a:pPr algn="ctr"/>
            <a:endParaRPr lang="en-US" sz="2200" dirty="0">
              <a:solidFill>
                <a:srgbClr val="FF0000"/>
              </a:solidFill>
            </a:endParaRPr>
          </a:p>
          <a:p>
            <a:pPr algn="ctr"/>
            <a:r>
              <a:rPr lang="en-US" sz="2200" dirty="0">
                <a:solidFill>
                  <a:schemeClr val="tx1"/>
                </a:solidFill>
              </a:rPr>
              <a:t>time not fixed </a:t>
            </a:r>
          </a:p>
          <a:p>
            <a:pPr algn="ctr"/>
            <a:r>
              <a:rPr lang="en-US" sz="2200" dirty="0">
                <a:solidFill>
                  <a:schemeClr val="tx1"/>
                </a:solidFill>
              </a:rPr>
              <a:t>(no upper bound exists)</a:t>
            </a:r>
            <a:endParaRPr lang="ro-RO" sz="2200" dirty="0">
              <a:solidFill>
                <a:schemeClr val="tx1"/>
              </a:solidFill>
            </a:endParaRPr>
          </a:p>
        </p:txBody>
      </p:sp>
      <p:sp>
        <p:nvSpPr>
          <p:cNvPr id="4" name="Dreptunghi: colțuri rotunjite 3">
            <a:extLst>
              <a:ext uri="{FF2B5EF4-FFF2-40B4-BE49-F238E27FC236}">
                <a16:creationId xmlns:a16="http://schemas.microsoft.com/office/drawing/2014/main" id="{E35FA827-55DB-4B6C-8A61-9637151BDD22}"/>
              </a:ext>
            </a:extLst>
          </p:cNvPr>
          <p:cNvSpPr/>
          <p:nvPr/>
        </p:nvSpPr>
        <p:spPr>
          <a:xfrm>
            <a:off x="3533670" y="4384425"/>
            <a:ext cx="5124660" cy="135652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rgbClr val="FF0000"/>
                </a:solidFill>
              </a:rPr>
              <a:t>Partial  Synchronous systems</a:t>
            </a:r>
          </a:p>
          <a:p>
            <a:pPr algn="ctr"/>
            <a:endParaRPr lang="en-US" sz="2200" dirty="0">
              <a:solidFill>
                <a:srgbClr val="FF0000"/>
              </a:solidFill>
            </a:endParaRPr>
          </a:p>
          <a:p>
            <a:pPr algn="ctr"/>
            <a:r>
              <a:rPr lang="en-US" sz="2200" dirty="0">
                <a:solidFill>
                  <a:schemeClr val="tx1"/>
                </a:solidFill>
              </a:rPr>
              <a:t>time T fixed &amp; </a:t>
            </a:r>
          </a:p>
          <a:p>
            <a:pPr algn="ctr"/>
            <a:r>
              <a:rPr lang="en-US" sz="2200" dirty="0">
                <a:solidFill>
                  <a:schemeClr val="tx1"/>
                </a:solidFill>
              </a:rPr>
              <a:t>not known</a:t>
            </a:r>
            <a:endParaRPr lang="ro-RO" sz="2200" dirty="0">
              <a:solidFill>
                <a:schemeClr val="tx1"/>
              </a:solidFill>
            </a:endParaRPr>
          </a:p>
        </p:txBody>
      </p:sp>
    </p:spTree>
    <p:extLst>
      <p:ext uri="{BB962C8B-B14F-4D97-AF65-F5344CB8AC3E}">
        <p14:creationId xmlns:p14="http://schemas.microsoft.com/office/powerpoint/2010/main" val="38929447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5FC550AE-EE5A-436C-8093-A63A462233C8}"/>
              </a:ext>
            </a:extLst>
          </p:cNvPr>
          <p:cNvSpPr>
            <a:spLocks noGrp="1"/>
          </p:cNvSpPr>
          <p:nvPr>
            <p:ph type="title"/>
          </p:nvPr>
        </p:nvSpPr>
        <p:spPr/>
        <p:txBody>
          <a:bodyPr/>
          <a:lstStyle/>
          <a:p>
            <a:r>
              <a:rPr lang="en-US" dirty="0"/>
              <a:t>Consensus protocols</a:t>
            </a:r>
            <a:endParaRPr lang="ro-RO" dirty="0"/>
          </a:p>
        </p:txBody>
      </p:sp>
      <p:sp>
        <p:nvSpPr>
          <p:cNvPr id="3" name="Substituent conținut 2">
            <a:extLst>
              <a:ext uri="{FF2B5EF4-FFF2-40B4-BE49-F238E27FC236}">
                <a16:creationId xmlns:a16="http://schemas.microsoft.com/office/drawing/2014/main" id="{35BA1396-C2BF-4A43-9EA8-27D125BDF89D}"/>
              </a:ext>
            </a:extLst>
          </p:cNvPr>
          <p:cNvSpPr>
            <a:spLocks noGrp="1"/>
          </p:cNvSpPr>
          <p:nvPr>
            <p:ph idx="1"/>
          </p:nvPr>
        </p:nvSpPr>
        <p:spPr/>
        <p:txBody>
          <a:bodyPr>
            <a:normAutofit fontScale="92500"/>
          </a:bodyPr>
          <a:lstStyle/>
          <a:p>
            <a:r>
              <a:rPr lang="en-US" dirty="0">
                <a:solidFill>
                  <a:srgbClr val="FF0000"/>
                </a:solidFill>
              </a:rPr>
              <a:t>FLP (Fischer, Lynch, Paterson)</a:t>
            </a:r>
            <a:r>
              <a:rPr lang="en-US" dirty="0"/>
              <a:t> theorem [</a:t>
            </a:r>
            <a:r>
              <a:rPr lang="en-US" dirty="0">
                <a:hlinkClick r:id="rId2" action="ppaction://hlinksldjump"/>
              </a:rPr>
              <a:t>1</a:t>
            </a:r>
            <a:r>
              <a:rPr lang="en-US" dirty="0"/>
              <a:t>]</a:t>
            </a:r>
          </a:p>
          <a:p>
            <a:pPr marL="0" indent="0">
              <a:buNone/>
            </a:pPr>
            <a:r>
              <a:rPr lang="en-US" i="1" dirty="0"/>
              <a:t>	In asynchronous systems consensus cannot be guaranteed,</a:t>
            </a:r>
          </a:p>
          <a:p>
            <a:pPr marL="0" indent="0">
              <a:buNone/>
            </a:pPr>
            <a:r>
              <a:rPr lang="en-US" i="1" dirty="0"/>
              <a:t>	even with a single crash failure.</a:t>
            </a:r>
          </a:p>
          <a:p>
            <a:pPr marL="0" indent="0">
              <a:buNone/>
            </a:pPr>
            <a:endParaRPr lang="en-US" i="1" dirty="0"/>
          </a:p>
          <a:p>
            <a:pPr marL="0" indent="0">
              <a:buNone/>
            </a:pPr>
            <a:r>
              <a:rPr lang="en-US" i="1" dirty="0"/>
              <a:t>	</a:t>
            </a:r>
            <a:r>
              <a:rPr lang="en-US" i="1" dirty="0">
                <a:solidFill>
                  <a:srgbClr val="0070C0"/>
                </a:solidFill>
              </a:rPr>
              <a:t>safety and liveness</a:t>
            </a:r>
            <a:r>
              <a:rPr lang="en-US" i="1" dirty="0"/>
              <a:t> cannot be simultaneously guaranteed</a:t>
            </a:r>
            <a:r>
              <a:rPr lang="en-US" dirty="0"/>
              <a:t>.</a:t>
            </a:r>
          </a:p>
          <a:p>
            <a:pPr marL="0" indent="0">
              <a:buNone/>
            </a:pPr>
            <a:endParaRPr lang="en-US" dirty="0"/>
          </a:p>
          <a:p>
            <a:pPr marL="0" indent="0">
              <a:buNone/>
            </a:pPr>
            <a:r>
              <a:rPr lang="en-US" dirty="0"/>
              <a:t> </a:t>
            </a:r>
            <a:r>
              <a:rPr lang="en-US" i="1" dirty="0"/>
              <a:t>Atomic broadcast</a:t>
            </a:r>
            <a:r>
              <a:rPr lang="en-US" dirty="0"/>
              <a:t> and consensus are equivalent problems. [</a:t>
            </a:r>
            <a:r>
              <a:rPr lang="en-US" dirty="0">
                <a:hlinkClick r:id="rId2" action="ppaction://hlinksldjump"/>
              </a:rPr>
              <a:t>2</a:t>
            </a:r>
            <a:r>
              <a:rPr lang="en-US" dirty="0"/>
              <a:t>]  </a:t>
            </a:r>
          </a:p>
          <a:p>
            <a:pPr marL="0" indent="0" algn="just">
              <a:buNone/>
            </a:pPr>
            <a:r>
              <a:rPr lang="en-US" dirty="0"/>
              <a:t>	All servers start with the same state, receive the same sequence of 	requests and output the same execution results, ending in same state. </a:t>
            </a:r>
          </a:p>
        </p:txBody>
      </p:sp>
    </p:spTree>
    <p:extLst>
      <p:ext uri="{BB962C8B-B14F-4D97-AF65-F5344CB8AC3E}">
        <p14:creationId xmlns:p14="http://schemas.microsoft.com/office/powerpoint/2010/main" val="3342552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225CAA9E-6593-4997-9708-A9D62D9B6B70}"/>
              </a:ext>
            </a:extLst>
          </p:cNvPr>
          <p:cNvSpPr>
            <a:spLocks noGrp="1"/>
          </p:cNvSpPr>
          <p:nvPr>
            <p:ph type="title"/>
          </p:nvPr>
        </p:nvSpPr>
        <p:spPr/>
        <p:txBody>
          <a:bodyPr/>
          <a:lstStyle/>
          <a:p>
            <a:r>
              <a:rPr lang="en-US" dirty="0"/>
              <a:t>Practical Byzantine Fault Tolerance (PBFT)</a:t>
            </a:r>
            <a:endParaRPr lang="ro-RO" dirty="0"/>
          </a:p>
        </p:txBody>
      </p:sp>
      <p:sp>
        <p:nvSpPr>
          <p:cNvPr id="3" name="Substituent text 2">
            <a:extLst>
              <a:ext uri="{FF2B5EF4-FFF2-40B4-BE49-F238E27FC236}">
                <a16:creationId xmlns:a16="http://schemas.microsoft.com/office/drawing/2014/main" id="{93D0DA1B-FEFC-4134-92A9-258EEE329C30}"/>
              </a:ext>
            </a:extLst>
          </p:cNvPr>
          <p:cNvSpPr>
            <a:spLocks noGrp="1"/>
          </p:cNvSpPr>
          <p:nvPr>
            <p:ph type="body" idx="1"/>
          </p:nvPr>
        </p:nvSpPr>
        <p:spPr/>
        <p:txBody>
          <a:bodyPr/>
          <a:lstStyle/>
          <a:p>
            <a:r>
              <a:rPr lang="en-US" dirty="0"/>
              <a:t>Consensus protocol for partially synchronous networks</a:t>
            </a:r>
            <a:endParaRPr lang="ro-RO" dirty="0"/>
          </a:p>
        </p:txBody>
      </p:sp>
    </p:spTree>
    <p:extLst>
      <p:ext uri="{BB962C8B-B14F-4D97-AF65-F5344CB8AC3E}">
        <p14:creationId xmlns:p14="http://schemas.microsoft.com/office/powerpoint/2010/main" val="1913061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reptunghi: colțuri rotunjite 1">
            <a:extLst>
              <a:ext uri="{FF2B5EF4-FFF2-40B4-BE49-F238E27FC236}">
                <a16:creationId xmlns:a16="http://schemas.microsoft.com/office/drawing/2014/main" id="{2554F3E9-B14C-4DA0-8A99-12F38D5BBA61}"/>
              </a:ext>
            </a:extLst>
          </p:cNvPr>
          <p:cNvSpPr/>
          <p:nvPr/>
        </p:nvSpPr>
        <p:spPr>
          <a:xfrm>
            <a:off x="3533670" y="4069585"/>
            <a:ext cx="5124660" cy="13565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peer-to-peer network</a:t>
            </a:r>
            <a:endParaRPr lang="ro-RO" sz="2000" dirty="0"/>
          </a:p>
        </p:txBody>
      </p:sp>
      <p:sp>
        <p:nvSpPr>
          <p:cNvPr id="3" name="Dreptunghi: colțuri rotunjite 2">
            <a:extLst>
              <a:ext uri="{FF2B5EF4-FFF2-40B4-BE49-F238E27FC236}">
                <a16:creationId xmlns:a16="http://schemas.microsoft.com/office/drawing/2014/main" id="{A3D6096F-1F85-4177-9BC8-8FC9B2BA068D}"/>
              </a:ext>
            </a:extLst>
          </p:cNvPr>
          <p:cNvSpPr/>
          <p:nvPr/>
        </p:nvSpPr>
        <p:spPr>
          <a:xfrm>
            <a:off x="3533670" y="803863"/>
            <a:ext cx="5124660" cy="135652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95000"/>
                    <a:lumOff val="5000"/>
                  </a:schemeClr>
                </a:solidFill>
              </a:rPr>
              <a:t>agree on some value, </a:t>
            </a:r>
          </a:p>
          <a:p>
            <a:pPr algn="ctr"/>
            <a:r>
              <a:rPr lang="en-US" sz="2000" dirty="0">
                <a:solidFill>
                  <a:schemeClr val="tx1">
                    <a:lumMod val="95000"/>
                    <a:lumOff val="5000"/>
                  </a:schemeClr>
                </a:solidFill>
              </a:rPr>
              <a:t>leader election, </a:t>
            </a:r>
          </a:p>
          <a:p>
            <a:pPr algn="ctr"/>
            <a:r>
              <a:rPr lang="en-US" sz="2000" dirty="0">
                <a:solidFill>
                  <a:schemeClr val="tx1">
                    <a:lumMod val="95000"/>
                    <a:lumOff val="5000"/>
                  </a:schemeClr>
                </a:solidFill>
              </a:rPr>
              <a:t>agree on transactions order …</a:t>
            </a:r>
            <a:r>
              <a:rPr lang="en-US" sz="2000" dirty="0"/>
              <a:t> </a:t>
            </a:r>
            <a:endParaRPr lang="ro-RO" sz="2000" dirty="0"/>
          </a:p>
        </p:txBody>
      </p:sp>
      <p:sp>
        <p:nvSpPr>
          <p:cNvPr id="4" name="Dreptunghi: colțuri rotunjite 3">
            <a:extLst>
              <a:ext uri="{FF2B5EF4-FFF2-40B4-BE49-F238E27FC236}">
                <a16:creationId xmlns:a16="http://schemas.microsoft.com/office/drawing/2014/main" id="{E209EE5C-E680-472D-941A-C95AEEACDD2D}"/>
              </a:ext>
            </a:extLst>
          </p:cNvPr>
          <p:cNvSpPr/>
          <p:nvPr/>
        </p:nvSpPr>
        <p:spPr>
          <a:xfrm>
            <a:off x="3247292" y="2436724"/>
            <a:ext cx="5697416" cy="1356527"/>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lumMod val="95000"/>
                    <a:lumOff val="5000"/>
                  </a:schemeClr>
                </a:solidFill>
              </a:rPr>
              <a:t>Consensus algorithm</a:t>
            </a:r>
          </a:p>
        </p:txBody>
      </p:sp>
    </p:spTree>
    <p:extLst>
      <p:ext uri="{BB962C8B-B14F-4D97-AF65-F5344CB8AC3E}">
        <p14:creationId xmlns:p14="http://schemas.microsoft.com/office/powerpoint/2010/main" val="27634274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5146C91A-E82A-4615-8FC8-BDCC97D5791F}"/>
              </a:ext>
            </a:extLst>
          </p:cNvPr>
          <p:cNvSpPr>
            <a:spLocks noGrp="1"/>
          </p:cNvSpPr>
          <p:nvPr>
            <p:ph type="title"/>
          </p:nvPr>
        </p:nvSpPr>
        <p:spPr/>
        <p:txBody>
          <a:bodyPr/>
          <a:lstStyle/>
          <a:p>
            <a:r>
              <a:rPr lang="en-US" dirty="0"/>
              <a:t>Practical Byzantine Fault Tolerance (PBFT)</a:t>
            </a:r>
            <a:endParaRPr lang="ro-RO" dirty="0"/>
          </a:p>
        </p:txBody>
      </p:sp>
      <mc:AlternateContent xmlns:mc="http://schemas.openxmlformats.org/markup-compatibility/2006" xmlns:a14="http://schemas.microsoft.com/office/drawing/2010/main">
        <mc:Choice Requires="a14">
          <p:sp>
            <p:nvSpPr>
              <p:cNvPr id="3" name="Substituent conținut 2">
                <a:extLst>
                  <a:ext uri="{FF2B5EF4-FFF2-40B4-BE49-F238E27FC236}">
                    <a16:creationId xmlns:a16="http://schemas.microsoft.com/office/drawing/2014/main" id="{AFAFB369-3B41-4F0C-93DD-0C406C8F6FFE}"/>
                  </a:ext>
                </a:extLst>
              </p:cNvPr>
              <p:cNvSpPr>
                <a:spLocks noGrp="1"/>
              </p:cNvSpPr>
              <p:nvPr>
                <p:ph idx="1"/>
              </p:nvPr>
            </p:nvSpPr>
            <p:spPr/>
            <p:txBody>
              <a:bodyPr>
                <a:normAutofit fontScale="92500" lnSpcReduction="20000"/>
              </a:bodyPr>
              <a:lstStyle/>
              <a:p>
                <a:r>
                  <a:rPr lang="en-US" dirty="0"/>
                  <a:t>Subprotocols</a:t>
                </a:r>
              </a:p>
              <a:p>
                <a:pPr lvl="1"/>
                <a:r>
                  <a:rPr lang="ro-RO" dirty="0"/>
                  <a:t>Normal-</a:t>
                </a:r>
                <a:r>
                  <a:rPr lang="ro-RO" dirty="0" err="1"/>
                  <a:t>operation</a:t>
                </a:r>
                <a:endParaRPr lang="en-US" dirty="0"/>
              </a:p>
              <a:p>
                <a:pPr lvl="1"/>
                <a:r>
                  <a:rPr lang="ro-RO" dirty="0" err="1"/>
                  <a:t>Checkpoint</a:t>
                </a:r>
                <a:endParaRPr lang="en-US" dirty="0"/>
              </a:p>
              <a:p>
                <a:pPr lvl="1"/>
                <a:r>
                  <a:rPr lang="ro-RO" dirty="0" err="1"/>
                  <a:t>View-change</a:t>
                </a:r>
                <a:endParaRPr lang="en-US" dirty="0"/>
              </a:p>
              <a:p>
                <a:pPr lvl="1"/>
                <a:endParaRPr lang="en-US" dirty="0"/>
              </a:p>
              <a:p>
                <a:pPr algn="just"/>
                <a:r>
                  <a:rPr lang="en-US" dirty="0"/>
                  <a:t>Works on the assumption that the number of malicious nodes in the network cannot exceed 1/3 of the total number of nodes.</a:t>
                </a:r>
              </a:p>
              <a:p>
                <a:pPr marL="0" indent="0" algn="just">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𝑁</m:t>
                      </m:r>
                      <m:r>
                        <a:rPr lang="en-US" b="0" i="1" smtClean="0">
                          <a:latin typeface="Cambria Math" panose="02040503050406030204" pitchFamily="18" charset="0"/>
                        </a:rPr>
                        <m:t>≥3</m:t>
                      </m:r>
                      <m:r>
                        <a:rPr lang="en-US" b="0" i="1" smtClean="0">
                          <a:latin typeface="Cambria Math" panose="02040503050406030204" pitchFamily="18" charset="0"/>
                        </a:rPr>
                        <m:t>𝑓</m:t>
                      </m:r>
                      <m:r>
                        <a:rPr lang="en-US" b="0" i="1" smtClean="0">
                          <a:latin typeface="Cambria Math" panose="02040503050406030204" pitchFamily="18" charset="0"/>
                        </a:rPr>
                        <m:t>+1</m:t>
                      </m:r>
                    </m:oMath>
                  </m:oMathPara>
                </a14:m>
                <a:endParaRPr lang="en-US" dirty="0"/>
              </a:p>
              <a:p>
                <a:pPr lvl="1"/>
                <a:endParaRPr lang="en-US" dirty="0"/>
              </a:p>
              <a:p>
                <a:r>
                  <a:rPr lang="en-US" dirty="0"/>
                  <a:t>Used in </a:t>
                </a:r>
                <a:r>
                  <a:rPr lang="ro-RO" dirty="0" err="1"/>
                  <a:t>Tendermint</a:t>
                </a:r>
                <a:r>
                  <a:rPr lang="ro-RO" dirty="0"/>
                  <a:t> , </a:t>
                </a:r>
                <a:r>
                  <a:rPr lang="ro-RO" dirty="0" err="1"/>
                  <a:t>Hyperledger</a:t>
                </a:r>
                <a:r>
                  <a:rPr lang="ro-RO" dirty="0"/>
                  <a:t> , </a:t>
                </a:r>
                <a:r>
                  <a:rPr lang="ro-RO" dirty="0" err="1"/>
                  <a:t>Zilliqa</a:t>
                </a:r>
                <a:endParaRPr lang="en-US" dirty="0"/>
              </a:p>
              <a:p>
                <a:endParaRPr lang="en-US" dirty="0"/>
              </a:p>
              <a:p>
                <a:r>
                  <a:rPr lang="en-US" dirty="0"/>
                  <a:t>P</a:t>
                </a:r>
                <a:r>
                  <a:rPr lang="ro-RO" dirty="0"/>
                  <a:t>BFT Miguel Castro </a:t>
                </a:r>
                <a:r>
                  <a:rPr lang="ro-RO" dirty="0" err="1"/>
                  <a:t>and</a:t>
                </a:r>
                <a:r>
                  <a:rPr lang="ro-RO" dirty="0"/>
                  <a:t> Barbara </a:t>
                </a:r>
                <a:r>
                  <a:rPr lang="ro-RO" dirty="0" err="1"/>
                  <a:t>Liskov</a:t>
                </a:r>
                <a:r>
                  <a:rPr lang="en-US" dirty="0"/>
                  <a:t> [4]</a:t>
                </a:r>
                <a:endParaRPr lang="ro-RO" dirty="0"/>
              </a:p>
            </p:txBody>
          </p:sp>
        </mc:Choice>
        <mc:Fallback xmlns="">
          <p:sp>
            <p:nvSpPr>
              <p:cNvPr id="3" name="Substituent conținut 2">
                <a:extLst>
                  <a:ext uri="{FF2B5EF4-FFF2-40B4-BE49-F238E27FC236}">
                    <a16:creationId xmlns:a16="http://schemas.microsoft.com/office/drawing/2014/main" id="{AFAFB369-3B41-4F0C-93DD-0C406C8F6FFE}"/>
                  </a:ext>
                </a:extLst>
              </p:cNvPr>
              <p:cNvSpPr>
                <a:spLocks noGrp="1" noRot="1" noChangeAspect="1" noMove="1" noResize="1" noEditPoints="1" noAdjustHandles="1" noChangeArrowheads="1" noChangeShapeType="1" noTextEdit="1"/>
              </p:cNvSpPr>
              <p:nvPr>
                <p:ph idx="1"/>
              </p:nvPr>
            </p:nvSpPr>
            <p:spPr>
              <a:blipFill>
                <a:blip r:embed="rId2"/>
                <a:stretch>
                  <a:fillRect l="-928" t="-3501" r="-986"/>
                </a:stretch>
              </a:blipFill>
            </p:spPr>
            <p:txBody>
              <a:bodyPr/>
              <a:lstStyle/>
              <a:p>
                <a:r>
                  <a:rPr lang="ro-RO">
                    <a:noFill/>
                  </a:rPr>
                  <a:t> </a:t>
                </a:r>
              </a:p>
            </p:txBody>
          </p:sp>
        </mc:Fallback>
      </mc:AlternateContent>
    </p:spTree>
    <p:extLst>
      <p:ext uri="{BB962C8B-B14F-4D97-AF65-F5344CB8AC3E}">
        <p14:creationId xmlns:p14="http://schemas.microsoft.com/office/powerpoint/2010/main" val="17342644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5129F155-C050-4A3D-B7D5-23594256E04C}"/>
              </a:ext>
            </a:extLst>
          </p:cNvPr>
          <p:cNvSpPr>
            <a:spLocks noGrp="1"/>
          </p:cNvSpPr>
          <p:nvPr>
            <p:ph type="title"/>
          </p:nvPr>
        </p:nvSpPr>
        <p:spPr/>
        <p:txBody>
          <a:bodyPr/>
          <a:lstStyle/>
          <a:p>
            <a:r>
              <a:rPr lang="en-US" dirty="0"/>
              <a:t>PBFT</a:t>
            </a:r>
            <a:endParaRPr lang="ro-RO" dirty="0"/>
          </a:p>
        </p:txBody>
      </p:sp>
      <p:sp>
        <p:nvSpPr>
          <p:cNvPr id="3" name="Substituent conținut 2">
            <a:extLst>
              <a:ext uri="{FF2B5EF4-FFF2-40B4-BE49-F238E27FC236}">
                <a16:creationId xmlns:a16="http://schemas.microsoft.com/office/drawing/2014/main" id="{ABD1F279-C2BF-4A96-A9A8-BCD9CCB3B9CF}"/>
              </a:ext>
            </a:extLst>
          </p:cNvPr>
          <p:cNvSpPr>
            <a:spLocks noGrp="1"/>
          </p:cNvSpPr>
          <p:nvPr>
            <p:ph idx="1"/>
          </p:nvPr>
        </p:nvSpPr>
        <p:spPr>
          <a:xfrm>
            <a:off x="838200" y="1816747"/>
            <a:ext cx="10515600" cy="4351338"/>
          </a:xfrm>
        </p:spPr>
        <p:txBody>
          <a:bodyPr/>
          <a:lstStyle/>
          <a:p>
            <a:pPr marL="0" indent="0" algn="just">
              <a:buNone/>
            </a:pPr>
            <a:r>
              <a:rPr lang="en-US" dirty="0"/>
              <a:t>Normal operation round (view) phases:</a:t>
            </a:r>
          </a:p>
          <a:p>
            <a:pPr marL="971550" lvl="1" indent="-514350" algn="just">
              <a:buFont typeface="+mj-lt"/>
              <a:buAutoNum type="arabicPeriod"/>
            </a:pPr>
            <a:r>
              <a:rPr lang="en-US" dirty="0"/>
              <a:t> </a:t>
            </a:r>
            <a:r>
              <a:rPr lang="en-US" dirty="0">
                <a:solidFill>
                  <a:srgbClr val="FF0000"/>
                </a:solidFill>
                <a:latin typeface="Candara Light" panose="020E0502030303020204" pitchFamily="34" charset="0"/>
              </a:rPr>
              <a:t>request:</a:t>
            </a:r>
            <a:r>
              <a:rPr lang="en-US" dirty="0"/>
              <a:t> Client sends the request to the primary replica;</a:t>
            </a:r>
          </a:p>
          <a:p>
            <a:pPr marL="971550" lvl="1" indent="-514350" algn="just">
              <a:buFont typeface="+mj-lt"/>
              <a:buAutoNum type="arabicPeriod"/>
            </a:pPr>
            <a:r>
              <a:rPr lang="en-US" dirty="0"/>
              <a:t> </a:t>
            </a:r>
            <a:r>
              <a:rPr lang="en-US" dirty="0">
                <a:solidFill>
                  <a:srgbClr val="FF0000"/>
                </a:solidFill>
                <a:latin typeface="Candara Light" panose="020E0502030303020204" pitchFamily="34" charset="0"/>
              </a:rPr>
              <a:t>pre-prepare:</a:t>
            </a:r>
            <a:r>
              <a:rPr lang="en-US" dirty="0"/>
              <a:t> Primary replica sends the requests to the backup replicas at the same time;</a:t>
            </a:r>
          </a:p>
          <a:p>
            <a:pPr marL="971550" lvl="1" indent="-514350" algn="just">
              <a:buFont typeface="+mj-lt"/>
              <a:buAutoNum type="arabicPeriod"/>
            </a:pPr>
            <a:r>
              <a:rPr lang="en-US" dirty="0"/>
              <a:t> </a:t>
            </a:r>
            <a:r>
              <a:rPr lang="en-US" dirty="0">
                <a:solidFill>
                  <a:srgbClr val="FF0000"/>
                </a:solidFill>
                <a:latin typeface="Candara Light" panose="020E0502030303020204" pitchFamily="34" charset="0"/>
              </a:rPr>
              <a:t>prepare</a:t>
            </a:r>
            <a:r>
              <a:rPr lang="en-US" dirty="0"/>
              <a:t>: Replicas send responses to all servers (replicas and  primary).</a:t>
            </a:r>
          </a:p>
          <a:p>
            <a:pPr marL="971550" lvl="1" indent="-514350" algn="just">
              <a:buFont typeface="+mj-lt"/>
              <a:buAutoNum type="arabicPeriod"/>
            </a:pPr>
            <a:r>
              <a:rPr lang="en-US" dirty="0"/>
              <a:t> </a:t>
            </a:r>
            <a:r>
              <a:rPr lang="en-US" dirty="0">
                <a:solidFill>
                  <a:srgbClr val="FF0000"/>
                </a:solidFill>
                <a:latin typeface="Candara Light" panose="020E0502030303020204" pitchFamily="34" charset="0"/>
              </a:rPr>
              <a:t>commit</a:t>
            </a:r>
            <a:r>
              <a:rPr lang="en-US" dirty="0"/>
              <a:t>: After receiving ≥ 2f +1 </a:t>
            </a:r>
            <a:r>
              <a:rPr lang="en-US" dirty="0">
                <a:latin typeface="Candara Light" panose="020E0502030303020204" pitchFamily="34" charset="0"/>
              </a:rPr>
              <a:t>prepare</a:t>
            </a:r>
            <a:r>
              <a:rPr lang="en-US" dirty="0"/>
              <a:t> messages, a server sends commit messages to all servers;</a:t>
            </a:r>
          </a:p>
          <a:p>
            <a:pPr marL="971550" lvl="1" indent="-514350" algn="just">
              <a:buFont typeface="+mj-lt"/>
              <a:buAutoNum type="arabicPeriod"/>
            </a:pPr>
            <a:r>
              <a:rPr lang="en-US" dirty="0"/>
              <a:t> </a:t>
            </a:r>
            <a:r>
              <a:rPr lang="en-US" dirty="0">
                <a:solidFill>
                  <a:srgbClr val="FF0000"/>
                </a:solidFill>
                <a:latin typeface="Candara Light" panose="020E0502030303020204" pitchFamily="34" charset="0"/>
              </a:rPr>
              <a:t>response</a:t>
            </a:r>
            <a:r>
              <a:rPr lang="en-US" dirty="0"/>
              <a:t>: After receiving ≥ 2f +1 </a:t>
            </a:r>
            <a:r>
              <a:rPr lang="en-US" dirty="0">
                <a:latin typeface="Candara Light" panose="020E0502030303020204" pitchFamily="34" charset="0"/>
              </a:rPr>
              <a:t>commit</a:t>
            </a:r>
            <a:r>
              <a:rPr lang="en-US" dirty="0"/>
              <a:t> messages, a server sends response to client;</a:t>
            </a:r>
          </a:p>
          <a:p>
            <a:pPr marL="971550" lvl="1" indent="-514350" algn="just">
              <a:buFont typeface="+mj-lt"/>
              <a:buAutoNum type="arabicPeriod"/>
            </a:pPr>
            <a:endParaRPr lang="en-US" dirty="0"/>
          </a:p>
          <a:p>
            <a:pPr marL="971550" lvl="1" indent="-514350" algn="just">
              <a:buFont typeface="+mj-lt"/>
              <a:buAutoNum type="arabicPeriod"/>
            </a:pPr>
            <a:endParaRPr lang="en-US" dirty="0"/>
          </a:p>
        </p:txBody>
      </p:sp>
    </p:spTree>
    <p:extLst>
      <p:ext uri="{BB962C8B-B14F-4D97-AF65-F5344CB8AC3E}">
        <p14:creationId xmlns:p14="http://schemas.microsoft.com/office/powerpoint/2010/main" val="19852163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5129F155-C050-4A3D-B7D5-23594256E04C}"/>
              </a:ext>
            </a:extLst>
          </p:cNvPr>
          <p:cNvSpPr>
            <a:spLocks noGrp="1"/>
          </p:cNvSpPr>
          <p:nvPr>
            <p:ph type="title"/>
          </p:nvPr>
        </p:nvSpPr>
        <p:spPr/>
        <p:txBody>
          <a:bodyPr/>
          <a:lstStyle/>
          <a:p>
            <a:r>
              <a:rPr lang="en-US" dirty="0"/>
              <a:t>PBFT</a:t>
            </a:r>
            <a:endParaRPr lang="ro-RO" dirty="0"/>
          </a:p>
        </p:txBody>
      </p:sp>
      <mc:AlternateContent xmlns:mc="http://schemas.openxmlformats.org/markup-compatibility/2006" xmlns:a14="http://schemas.microsoft.com/office/drawing/2010/main">
        <mc:Choice Requires="a14">
          <p:sp>
            <p:nvSpPr>
              <p:cNvPr id="3" name="Substituent conținut 2">
                <a:extLst>
                  <a:ext uri="{FF2B5EF4-FFF2-40B4-BE49-F238E27FC236}">
                    <a16:creationId xmlns:a16="http://schemas.microsoft.com/office/drawing/2014/main" id="{ABD1F279-C2BF-4A96-A9A8-BCD9CCB3B9CF}"/>
                  </a:ext>
                </a:extLst>
              </p:cNvPr>
              <p:cNvSpPr>
                <a:spLocks noGrp="1"/>
              </p:cNvSpPr>
              <p:nvPr>
                <p:ph idx="1"/>
              </p:nvPr>
            </p:nvSpPr>
            <p:spPr>
              <a:xfrm>
                <a:off x="838200" y="1816747"/>
                <a:ext cx="10515600" cy="4351338"/>
              </a:xfrm>
            </p:spPr>
            <p:txBody>
              <a:bodyPr>
                <a:normAutofit fontScale="92500"/>
              </a:bodyPr>
              <a:lstStyle/>
              <a:p>
                <a:pPr marL="0" indent="0" algn="just">
                  <a:buNone/>
                </a:pPr>
                <a:r>
                  <a:rPr lang="en-US" dirty="0"/>
                  <a:t>View change:</a:t>
                </a:r>
              </a:p>
              <a:p>
                <a:pPr lvl="1" algn="just"/>
                <a:r>
                  <a:rPr lang="en-US" dirty="0"/>
                  <a:t>      Leader (primary replica) can be chanced if for a certain amount of time it    	 	hasn’t broadcast the request;</a:t>
                </a:r>
              </a:p>
              <a:p>
                <a:pPr lvl="1" algn="just"/>
                <a:r>
                  <a:rPr lang="en-US" dirty="0"/>
                  <a:t>      A supermajority of honest nodes can decide that the leader is faulty and 		replace it.</a:t>
                </a:r>
              </a:p>
              <a:p>
                <a:pPr lvl="1" algn="just"/>
                <a:endParaRPr lang="en-US" dirty="0"/>
              </a:p>
              <a:p>
                <a:pPr marL="0" indent="0" algn="just">
                  <a:buNone/>
                </a:pPr>
                <a:r>
                  <a:rPr lang="en-US" b="1" dirty="0"/>
                  <a:t>Message complexity: </a:t>
                </a:r>
                <a14:m>
                  <m:oMath xmlns:m="http://schemas.openxmlformats.org/officeDocument/2006/math">
                    <m:r>
                      <m:rPr>
                        <m:sty m:val="p"/>
                      </m:rPr>
                      <a:rPr lang="en-US" b="0" i="0" smtClean="0">
                        <a:latin typeface="Cambria Math" panose="02040503050406030204" pitchFamily="18" charset="0"/>
                        <a:ea typeface="Cambria Math" panose="02040503050406030204" pitchFamily="18" charset="0"/>
                      </a:rPr>
                      <m:t>normal</m:t>
                    </m:r>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operation</m:t>
                    </m:r>
                    <m:r>
                      <a:rPr lang="en-US" b="0" i="0"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𝒪</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oMath>
                </a14:m>
                <a:endParaRPr lang="en-US" dirty="0"/>
              </a:p>
              <a:p>
                <a:pPr marL="0" indent="0" algn="just">
                  <a:buNone/>
                </a:pPr>
                <a:endParaRPr lang="en-US" dirty="0"/>
              </a:p>
              <a:p>
                <a:pPr marL="0" indent="0" algn="just">
                  <a:buNone/>
                </a:pPr>
                <a:r>
                  <a:rPr lang="en-US" b="1" dirty="0"/>
                  <a:t>Tolerance</a:t>
                </a:r>
                <a:r>
                  <a:rPr lang="en-US" dirty="0"/>
                  <a:t>: If </a:t>
                </a:r>
                <a14:m>
                  <m:oMath xmlns:m="http://schemas.openxmlformats.org/officeDocument/2006/math">
                    <m:r>
                      <a:rPr lang="en-US" b="0" i="1" smtClean="0">
                        <a:solidFill>
                          <a:srgbClr val="FF0000"/>
                        </a:solidFill>
                        <a:latin typeface="Cambria Math" panose="02040503050406030204" pitchFamily="18" charset="0"/>
                      </a:rPr>
                      <m:t>𝑁</m:t>
                    </m:r>
                    <m:r>
                      <a:rPr lang="en-US" b="0" i="1" smtClean="0">
                        <a:solidFill>
                          <a:srgbClr val="FF0000"/>
                        </a:solidFill>
                        <a:latin typeface="Cambria Math" panose="02040503050406030204" pitchFamily="18" charset="0"/>
                      </a:rPr>
                      <m:t>≥3</m:t>
                    </m:r>
                    <m:r>
                      <a:rPr lang="en-US" b="0" i="1" smtClean="0">
                        <a:solidFill>
                          <a:srgbClr val="FF0000"/>
                        </a:solidFill>
                        <a:latin typeface="Cambria Math" panose="02040503050406030204" pitchFamily="18" charset="0"/>
                      </a:rPr>
                      <m:t>𝑓</m:t>
                    </m:r>
                    <m:r>
                      <a:rPr lang="en-US" b="0" i="1" smtClean="0">
                        <a:solidFill>
                          <a:srgbClr val="FF0000"/>
                        </a:solidFill>
                        <a:latin typeface="Cambria Math" panose="02040503050406030204" pitchFamily="18" charset="0"/>
                      </a:rPr>
                      <m:t>+1</m:t>
                    </m:r>
                  </m:oMath>
                </a14:m>
                <a:r>
                  <a:rPr lang="en-US" dirty="0"/>
                  <a:t>, PBFT can tolerate </a:t>
                </a:r>
                <a14:m>
                  <m:oMath xmlns:m="http://schemas.openxmlformats.org/officeDocument/2006/math">
                    <m:r>
                      <a:rPr lang="en-US" i="1">
                        <a:solidFill>
                          <a:srgbClr val="FF0000"/>
                        </a:solidFill>
                        <a:latin typeface="Cambria Math" panose="02040503050406030204" pitchFamily="18" charset="0"/>
                      </a:rPr>
                      <m:t>𝑓</m:t>
                    </m:r>
                  </m:oMath>
                </a14:m>
                <a:r>
                  <a:rPr lang="en-US" dirty="0"/>
                  <a:t> byzantine failures. Client receive response is a majority of </a:t>
                </a:r>
                <a14:m>
                  <m:oMath xmlns:m="http://schemas.openxmlformats.org/officeDocument/2006/math">
                    <m:r>
                      <a:rPr lang="en-US" i="1" dirty="0" smtClean="0">
                        <a:solidFill>
                          <a:srgbClr val="FF0000"/>
                        </a:solidFill>
                        <a:latin typeface="Cambria Math" panose="02040503050406030204" pitchFamily="18" charset="0"/>
                      </a:rPr>
                      <m:t>2</m:t>
                    </m:r>
                    <m:r>
                      <a:rPr lang="en-US" i="1">
                        <a:solidFill>
                          <a:srgbClr val="FF0000"/>
                        </a:solidFill>
                        <a:latin typeface="Cambria Math" panose="02040503050406030204" pitchFamily="18" charset="0"/>
                      </a:rPr>
                      <m:t>𝑓</m:t>
                    </m:r>
                    <m:r>
                      <a:rPr lang="en-US" i="1">
                        <a:solidFill>
                          <a:srgbClr val="FF0000"/>
                        </a:solidFill>
                        <a:latin typeface="Cambria Math" panose="02040503050406030204" pitchFamily="18" charset="0"/>
                      </a:rPr>
                      <m:t>+1 </m:t>
                    </m:r>
                  </m:oMath>
                </a14:m>
                <a:r>
                  <a:rPr lang="en-US" dirty="0"/>
                  <a:t>nodes agree on the result. Hence the malicious nodes are not able to alter the result.</a:t>
                </a:r>
              </a:p>
              <a:p>
                <a:pPr marL="0" indent="0" algn="just">
                  <a:buNone/>
                </a:pPr>
                <a:endParaRPr lang="en-US" dirty="0"/>
              </a:p>
              <a:p>
                <a:pPr marL="0" indent="0" algn="just">
                  <a:buNone/>
                </a:pPr>
                <a:endParaRPr lang="en-US" dirty="0"/>
              </a:p>
              <a:p>
                <a:pPr marL="971550" lvl="1" indent="-514350" algn="just">
                  <a:buFont typeface="+mj-lt"/>
                  <a:buAutoNum type="arabicPeriod"/>
                </a:pPr>
                <a:endParaRPr lang="en-US" dirty="0"/>
              </a:p>
            </p:txBody>
          </p:sp>
        </mc:Choice>
        <mc:Fallback xmlns="">
          <p:sp>
            <p:nvSpPr>
              <p:cNvPr id="3" name="Substituent conținut 2">
                <a:extLst>
                  <a:ext uri="{FF2B5EF4-FFF2-40B4-BE49-F238E27FC236}">
                    <a16:creationId xmlns:a16="http://schemas.microsoft.com/office/drawing/2014/main" id="{ABD1F279-C2BF-4A96-A9A8-BCD9CCB3B9CF}"/>
                  </a:ext>
                </a:extLst>
              </p:cNvPr>
              <p:cNvSpPr>
                <a:spLocks noGrp="1" noRot="1" noChangeAspect="1" noMove="1" noResize="1" noEditPoints="1" noAdjustHandles="1" noChangeArrowheads="1" noChangeShapeType="1" noTextEdit="1"/>
              </p:cNvSpPr>
              <p:nvPr>
                <p:ph idx="1"/>
              </p:nvPr>
            </p:nvSpPr>
            <p:spPr>
              <a:xfrm>
                <a:off x="838200" y="1816747"/>
                <a:ext cx="10515600" cy="4351338"/>
              </a:xfrm>
              <a:blipFill>
                <a:blip r:embed="rId2"/>
                <a:stretch>
                  <a:fillRect l="-1043" t="-2101" r="-986" b="-2801"/>
                </a:stretch>
              </a:blipFill>
            </p:spPr>
            <p:txBody>
              <a:bodyPr/>
              <a:lstStyle/>
              <a:p>
                <a:r>
                  <a:rPr lang="ro-RO">
                    <a:noFill/>
                  </a:rPr>
                  <a:t> </a:t>
                </a:r>
              </a:p>
            </p:txBody>
          </p:sp>
        </mc:Fallback>
      </mc:AlternateContent>
    </p:spTree>
    <p:extLst>
      <p:ext uri="{BB962C8B-B14F-4D97-AF65-F5344CB8AC3E}">
        <p14:creationId xmlns:p14="http://schemas.microsoft.com/office/powerpoint/2010/main" val="24574080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28F0FE0E-12F0-40FD-9B6B-A63EC4E5A8BE}"/>
              </a:ext>
            </a:extLst>
          </p:cNvPr>
          <p:cNvSpPr>
            <a:spLocks noGrp="1"/>
          </p:cNvSpPr>
          <p:nvPr>
            <p:ph type="title"/>
          </p:nvPr>
        </p:nvSpPr>
        <p:spPr/>
        <p:txBody>
          <a:bodyPr/>
          <a:lstStyle/>
          <a:p>
            <a:r>
              <a:rPr lang="en-US" dirty="0"/>
              <a:t>PBFT normal operation </a:t>
            </a:r>
            <a:endParaRPr lang="ro-RO" dirty="0"/>
          </a:p>
        </p:txBody>
      </p:sp>
      <p:sp>
        <p:nvSpPr>
          <p:cNvPr id="3" name="Substituent conținut 2">
            <a:extLst>
              <a:ext uri="{FF2B5EF4-FFF2-40B4-BE49-F238E27FC236}">
                <a16:creationId xmlns:a16="http://schemas.microsoft.com/office/drawing/2014/main" id="{22AE53D7-83C3-4143-AF93-9FE0300FD0B0}"/>
              </a:ext>
            </a:extLst>
          </p:cNvPr>
          <p:cNvSpPr>
            <a:spLocks noGrp="1"/>
          </p:cNvSpPr>
          <p:nvPr>
            <p:ph idx="1"/>
          </p:nvPr>
        </p:nvSpPr>
        <p:spPr>
          <a:xfrm>
            <a:off x="838200" y="1825622"/>
            <a:ext cx="10515600" cy="5004039"/>
          </a:xfrm>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sz="1000" dirty="0"/>
              <a:t>image source [4]</a:t>
            </a:r>
          </a:p>
          <a:p>
            <a:endParaRPr lang="en-US" dirty="0"/>
          </a:p>
          <a:p>
            <a:endParaRPr lang="en-US" dirty="0"/>
          </a:p>
          <a:p>
            <a:endParaRPr lang="en-US" dirty="0"/>
          </a:p>
          <a:p>
            <a:endParaRPr lang="en-US" dirty="0"/>
          </a:p>
        </p:txBody>
      </p:sp>
      <p:pic>
        <p:nvPicPr>
          <p:cNvPr id="1026" name="Picture 2" descr="PBFT normal operation.">
            <a:extLst>
              <a:ext uri="{FF2B5EF4-FFF2-40B4-BE49-F238E27FC236}">
                <a16:creationId xmlns:a16="http://schemas.microsoft.com/office/drawing/2014/main" id="{F7F04289-AFF7-4A2B-B0D3-FB25B7B425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5037" y="2009771"/>
            <a:ext cx="7043263" cy="3110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60637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DFF76834-6AC9-4E8B-86C3-6AF28AF13E2F}"/>
              </a:ext>
            </a:extLst>
          </p:cNvPr>
          <p:cNvSpPr>
            <a:spLocks noGrp="1"/>
          </p:cNvSpPr>
          <p:nvPr>
            <p:ph type="title"/>
          </p:nvPr>
        </p:nvSpPr>
        <p:spPr/>
        <p:txBody>
          <a:bodyPr/>
          <a:lstStyle/>
          <a:p>
            <a:r>
              <a:rPr lang="en-US" dirty="0" err="1"/>
              <a:t>Tendermint</a:t>
            </a:r>
            <a:endParaRPr lang="ro-RO" dirty="0"/>
          </a:p>
        </p:txBody>
      </p:sp>
      <p:sp>
        <p:nvSpPr>
          <p:cNvPr id="3" name="Substituent conținut 2">
            <a:extLst>
              <a:ext uri="{FF2B5EF4-FFF2-40B4-BE49-F238E27FC236}">
                <a16:creationId xmlns:a16="http://schemas.microsoft.com/office/drawing/2014/main" id="{251816B4-376E-413A-B920-12804F9B7CD6}"/>
              </a:ext>
            </a:extLst>
          </p:cNvPr>
          <p:cNvSpPr>
            <a:spLocks noGrp="1"/>
          </p:cNvSpPr>
          <p:nvPr>
            <p:ph idx="1"/>
          </p:nvPr>
        </p:nvSpPr>
        <p:spPr/>
        <p:txBody>
          <a:bodyPr>
            <a:normAutofit/>
          </a:bodyPr>
          <a:lstStyle/>
          <a:p>
            <a:pPr algn="just"/>
            <a:r>
              <a:rPr lang="en-US" dirty="0"/>
              <a:t>A node, the client, sends a proposed block to another node, the primary.</a:t>
            </a:r>
          </a:p>
          <a:p>
            <a:pPr algn="just"/>
            <a:r>
              <a:rPr lang="en-US" dirty="0"/>
              <a:t>Primary multicast the proposed block to backups.</a:t>
            </a:r>
          </a:p>
          <a:p>
            <a:pPr lvl="1" algn="just"/>
            <a:r>
              <a:rPr lang="en-US" dirty="0"/>
              <a:t>The primary sends pre-prepare messages to backups. Pre-prepared messages are accepted, and node enters prepare phase.</a:t>
            </a:r>
          </a:p>
          <a:p>
            <a:pPr lvl="1" algn="just"/>
            <a:r>
              <a:rPr lang="en-US" dirty="0"/>
              <a:t>Backup sends prepare message to other nodes. If prepare message is verified it enters commit phase</a:t>
            </a:r>
          </a:p>
          <a:p>
            <a:pPr lvl="1" algn="just"/>
            <a:r>
              <a:rPr lang="en-US" dirty="0"/>
              <a:t>If the commit message is accepted the block is registered in the blockchain.</a:t>
            </a:r>
          </a:p>
          <a:p>
            <a:endParaRPr lang="en-US" dirty="0"/>
          </a:p>
          <a:p>
            <a:endParaRPr lang="ro-RO" dirty="0"/>
          </a:p>
        </p:txBody>
      </p:sp>
    </p:spTree>
    <p:extLst>
      <p:ext uri="{BB962C8B-B14F-4D97-AF65-F5344CB8AC3E}">
        <p14:creationId xmlns:p14="http://schemas.microsoft.com/office/powerpoint/2010/main" val="29364500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DFF76834-6AC9-4E8B-86C3-6AF28AF13E2F}"/>
              </a:ext>
            </a:extLst>
          </p:cNvPr>
          <p:cNvSpPr>
            <a:spLocks noGrp="1"/>
          </p:cNvSpPr>
          <p:nvPr>
            <p:ph type="title"/>
          </p:nvPr>
        </p:nvSpPr>
        <p:spPr/>
        <p:txBody>
          <a:bodyPr/>
          <a:lstStyle/>
          <a:p>
            <a:r>
              <a:rPr lang="en-US" dirty="0" err="1"/>
              <a:t>Tendermint</a:t>
            </a:r>
            <a:endParaRPr lang="ro-RO" dirty="0"/>
          </a:p>
        </p:txBody>
      </p:sp>
      <p:sp>
        <p:nvSpPr>
          <p:cNvPr id="3" name="Substituent conținut 2">
            <a:extLst>
              <a:ext uri="{FF2B5EF4-FFF2-40B4-BE49-F238E27FC236}">
                <a16:creationId xmlns:a16="http://schemas.microsoft.com/office/drawing/2014/main" id="{251816B4-376E-413A-B920-12804F9B7CD6}"/>
              </a:ext>
            </a:extLst>
          </p:cNvPr>
          <p:cNvSpPr>
            <a:spLocks noGrp="1"/>
          </p:cNvSpPr>
          <p:nvPr>
            <p:ph idx="1"/>
          </p:nvPr>
        </p:nvSpPr>
        <p:spPr/>
        <p:txBody>
          <a:bodyPr>
            <a:normAutofit/>
          </a:bodyPr>
          <a:lstStyle/>
          <a:p>
            <a:pPr algn="just"/>
            <a:r>
              <a:rPr lang="en-US" dirty="0"/>
              <a:t>Blockchain protocol used to replicate blockchain applications.</a:t>
            </a:r>
          </a:p>
          <a:p>
            <a:pPr algn="just"/>
            <a:r>
              <a:rPr lang="en-US" dirty="0"/>
              <a:t>If consists of:</a:t>
            </a:r>
          </a:p>
          <a:p>
            <a:pPr lvl="1" algn="just"/>
            <a:r>
              <a:rPr lang="en-US" dirty="0"/>
              <a:t>A blockchain consensus engine (</a:t>
            </a:r>
            <a:r>
              <a:rPr lang="en-US" dirty="0" err="1"/>
              <a:t>Tendermint</a:t>
            </a:r>
            <a:r>
              <a:rPr lang="en-US" dirty="0"/>
              <a:t> Core)</a:t>
            </a:r>
          </a:p>
          <a:p>
            <a:pPr lvl="1" algn="just"/>
            <a:r>
              <a:rPr lang="en-US" dirty="0"/>
              <a:t>A generic application interface (ABCI) process transactions in any programming language.</a:t>
            </a:r>
          </a:p>
          <a:p>
            <a:pPr algn="just"/>
            <a:r>
              <a:rPr lang="en-US" dirty="0"/>
              <a:t>Cosmos network: decentralized system of connected independent blockchains.</a:t>
            </a:r>
          </a:p>
          <a:p>
            <a:pPr lvl="1" algn="just"/>
            <a:r>
              <a:rPr lang="en-US" dirty="0" err="1"/>
              <a:t>IoB</a:t>
            </a:r>
            <a:r>
              <a:rPr lang="en-US" dirty="0"/>
              <a:t> internet of Blockchains</a:t>
            </a:r>
          </a:p>
          <a:p>
            <a:pPr algn="just"/>
            <a:r>
              <a:rPr lang="en-US" dirty="0"/>
              <a:t>ATOM cryptocurrency running on Cosmos network. </a:t>
            </a:r>
          </a:p>
          <a:p>
            <a:endParaRPr lang="en-US" dirty="0"/>
          </a:p>
          <a:p>
            <a:endParaRPr lang="ro-RO" dirty="0"/>
          </a:p>
        </p:txBody>
      </p:sp>
    </p:spTree>
    <p:extLst>
      <p:ext uri="{BB962C8B-B14F-4D97-AF65-F5344CB8AC3E}">
        <p14:creationId xmlns:p14="http://schemas.microsoft.com/office/powerpoint/2010/main" val="13352054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DFF76834-6AC9-4E8B-86C3-6AF28AF13E2F}"/>
              </a:ext>
            </a:extLst>
          </p:cNvPr>
          <p:cNvSpPr>
            <a:spLocks noGrp="1"/>
          </p:cNvSpPr>
          <p:nvPr>
            <p:ph type="title"/>
          </p:nvPr>
        </p:nvSpPr>
        <p:spPr/>
        <p:txBody>
          <a:bodyPr/>
          <a:lstStyle/>
          <a:p>
            <a:r>
              <a:rPr lang="en-US" dirty="0" err="1"/>
              <a:t>Tendermint</a:t>
            </a:r>
            <a:endParaRPr lang="ro-RO" dirty="0"/>
          </a:p>
        </p:txBody>
      </p:sp>
      <p:sp>
        <p:nvSpPr>
          <p:cNvPr id="3" name="Substituent conținut 2">
            <a:extLst>
              <a:ext uri="{FF2B5EF4-FFF2-40B4-BE49-F238E27FC236}">
                <a16:creationId xmlns:a16="http://schemas.microsoft.com/office/drawing/2014/main" id="{251816B4-376E-413A-B920-12804F9B7CD6}"/>
              </a:ext>
            </a:extLst>
          </p:cNvPr>
          <p:cNvSpPr>
            <a:spLocks noGrp="1"/>
          </p:cNvSpPr>
          <p:nvPr>
            <p:ph idx="1"/>
          </p:nvPr>
        </p:nvSpPr>
        <p:spPr/>
        <p:txBody>
          <a:bodyPr>
            <a:normAutofit/>
          </a:bodyPr>
          <a:lstStyle/>
          <a:p>
            <a:pPr algn="just"/>
            <a:r>
              <a:rPr lang="en-US" dirty="0" err="1"/>
              <a:t>Valiator</a:t>
            </a:r>
            <a:endParaRPr lang="en-US" dirty="0"/>
          </a:p>
          <a:p>
            <a:pPr lvl="1" algn="just"/>
            <a:r>
              <a:rPr lang="en-US" dirty="0"/>
              <a:t>node that validates transactions on the network.</a:t>
            </a:r>
          </a:p>
          <a:p>
            <a:pPr lvl="1" algn="just"/>
            <a:r>
              <a:rPr lang="en-US" dirty="0"/>
              <a:t>commits new blocks in the blockchain.</a:t>
            </a:r>
          </a:p>
          <a:p>
            <a:pPr lvl="1" algn="just"/>
            <a:r>
              <a:rPr lang="en-US" dirty="0"/>
              <a:t>validators vote on proposals.</a:t>
            </a:r>
          </a:p>
          <a:p>
            <a:pPr lvl="1" algn="just"/>
            <a:r>
              <a:rPr lang="en-US" dirty="0"/>
              <a:t>receive incentives.</a:t>
            </a:r>
          </a:p>
          <a:p>
            <a:pPr lvl="1" algn="just"/>
            <a:r>
              <a:rPr lang="en-US" dirty="0"/>
              <a:t>weight of validator is determined by the amount of staking tokens.</a:t>
            </a:r>
          </a:p>
          <a:p>
            <a:pPr lvl="1" algn="just"/>
            <a:r>
              <a:rPr lang="en-US" dirty="0"/>
              <a:t>Tokens can be self-delegated or delegated to some delegators. </a:t>
            </a:r>
          </a:p>
          <a:p>
            <a:pPr lvl="1" algn="just"/>
            <a:r>
              <a:rPr lang="en-US" dirty="0"/>
              <a:t>Requirements: uptime, availability, minimum ATOM balance.</a:t>
            </a:r>
          </a:p>
          <a:p>
            <a:endParaRPr lang="en-US" dirty="0"/>
          </a:p>
          <a:p>
            <a:endParaRPr lang="en-US" dirty="0"/>
          </a:p>
        </p:txBody>
      </p:sp>
    </p:spTree>
    <p:extLst>
      <p:ext uri="{BB962C8B-B14F-4D97-AF65-F5344CB8AC3E}">
        <p14:creationId xmlns:p14="http://schemas.microsoft.com/office/powerpoint/2010/main" val="24528958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DFF76834-6AC9-4E8B-86C3-6AF28AF13E2F}"/>
              </a:ext>
            </a:extLst>
          </p:cNvPr>
          <p:cNvSpPr>
            <a:spLocks noGrp="1"/>
          </p:cNvSpPr>
          <p:nvPr>
            <p:ph type="title"/>
          </p:nvPr>
        </p:nvSpPr>
        <p:spPr/>
        <p:txBody>
          <a:bodyPr/>
          <a:lstStyle/>
          <a:p>
            <a:r>
              <a:rPr lang="en-US" dirty="0" err="1"/>
              <a:t>Tendermint</a:t>
            </a:r>
            <a:endParaRPr lang="ro-RO" dirty="0"/>
          </a:p>
        </p:txBody>
      </p:sp>
      <p:sp>
        <p:nvSpPr>
          <p:cNvPr id="3" name="Substituent conținut 2">
            <a:extLst>
              <a:ext uri="{FF2B5EF4-FFF2-40B4-BE49-F238E27FC236}">
                <a16:creationId xmlns:a16="http://schemas.microsoft.com/office/drawing/2014/main" id="{251816B4-376E-413A-B920-12804F9B7CD6}"/>
              </a:ext>
            </a:extLst>
          </p:cNvPr>
          <p:cNvSpPr>
            <a:spLocks noGrp="1"/>
          </p:cNvSpPr>
          <p:nvPr>
            <p:ph idx="1"/>
          </p:nvPr>
        </p:nvSpPr>
        <p:spPr/>
        <p:txBody>
          <a:bodyPr>
            <a:normAutofit/>
          </a:bodyPr>
          <a:lstStyle/>
          <a:p>
            <a:pPr algn="just"/>
            <a:r>
              <a:rPr lang="en-US" dirty="0"/>
              <a:t>Delegator</a:t>
            </a:r>
          </a:p>
          <a:p>
            <a:pPr lvl="1" algn="just"/>
            <a:r>
              <a:rPr lang="en-US" dirty="0"/>
              <a:t>ATOM holders can delegate ATOM to a validator and obtain a part of their revenue in exchange. .</a:t>
            </a:r>
          </a:p>
          <a:p>
            <a:pPr lvl="1" algn="just"/>
            <a:r>
              <a:rPr lang="en-US" dirty="0"/>
              <a:t>If a validator misbehaves, each of their delegators are partially slashed in proportion to their delegated stake.</a:t>
            </a:r>
          </a:p>
          <a:p>
            <a:pPr lvl="1" algn="just"/>
            <a:r>
              <a:rPr lang="en-US" dirty="0"/>
              <a:t>Validators can be in </a:t>
            </a:r>
            <a:r>
              <a:rPr lang="en-US" i="1" dirty="0"/>
              <a:t>jailed</a:t>
            </a:r>
            <a:r>
              <a:rPr lang="en-US" dirty="0"/>
              <a:t> state.</a:t>
            </a:r>
          </a:p>
          <a:p>
            <a:endParaRPr lang="en-US" dirty="0"/>
          </a:p>
          <a:p>
            <a:endParaRPr lang="ro-RO" dirty="0"/>
          </a:p>
        </p:txBody>
      </p:sp>
    </p:spTree>
    <p:extLst>
      <p:ext uri="{BB962C8B-B14F-4D97-AF65-F5344CB8AC3E}">
        <p14:creationId xmlns:p14="http://schemas.microsoft.com/office/powerpoint/2010/main" val="2601438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225CAA9E-6593-4997-9708-A9D62D9B6B70}"/>
              </a:ext>
            </a:extLst>
          </p:cNvPr>
          <p:cNvSpPr>
            <a:spLocks noGrp="1"/>
          </p:cNvSpPr>
          <p:nvPr>
            <p:ph type="title"/>
          </p:nvPr>
        </p:nvSpPr>
        <p:spPr/>
        <p:txBody>
          <a:bodyPr/>
          <a:lstStyle/>
          <a:p>
            <a:r>
              <a:rPr lang="ro-RO" dirty="0" err="1"/>
              <a:t>PoS</a:t>
            </a:r>
            <a:r>
              <a:rPr lang="ro-RO" dirty="0"/>
              <a:t> </a:t>
            </a:r>
            <a:r>
              <a:rPr lang="ro-RO" dirty="0" err="1"/>
              <a:t>protocols</a:t>
            </a:r>
            <a:endParaRPr lang="ro-RO" dirty="0"/>
          </a:p>
        </p:txBody>
      </p:sp>
      <p:sp>
        <p:nvSpPr>
          <p:cNvPr id="3" name="Substituent text 2">
            <a:extLst>
              <a:ext uri="{FF2B5EF4-FFF2-40B4-BE49-F238E27FC236}">
                <a16:creationId xmlns:a16="http://schemas.microsoft.com/office/drawing/2014/main" id="{93D0DA1B-FEFC-4134-92A9-258EEE329C30}"/>
              </a:ext>
            </a:extLst>
          </p:cNvPr>
          <p:cNvSpPr>
            <a:spLocks noGrp="1"/>
          </p:cNvSpPr>
          <p:nvPr>
            <p:ph type="body" idx="1"/>
          </p:nvPr>
        </p:nvSpPr>
        <p:spPr/>
        <p:txBody>
          <a:bodyPr/>
          <a:lstStyle/>
          <a:p>
            <a:endParaRPr lang="ro-RO" dirty="0"/>
          </a:p>
        </p:txBody>
      </p:sp>
    </p:spTree>
    <p:extLst>
      <p:ext uri="{BB962C8B-B14F-4D97-AF65-F5344CB8AC3E}">
        <p14:creationId xmlns:p14="http://schemas.microsoft.com/office/powerpoint/2010/main" val="23937127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F3DCAC35-17FC-4E5F-81DC-601FCCD5E45C}"/>
              </a:ext>
            </a:extLst>
          </p:cNvPr>
          <p:cNvSpPr>
            <a:spLocks noGrp="1"/>
          </p:cNvSpPr>
          <p:nvPr>
            <p:ph type="title"/>
          </p:nvPr>
        </p:nvSpPr>
        <p:spPr/>
        <p:txBody>
          <a:bodyPr/>
          <a:lstStyle/>
          <a:p>
            <a:r>
              <a:rPr lang="en-US" dirty="0"/>
              <a:t>Consensus protocols</a:t>
            </a:r>
            <a:endParaRPr lang="ro-RO" dirty="0"/>
          </a:p>
        </p:txBody>
      </p:sp>
      <p:sp>
        <p:nvSpPr>
          <p:cNvPr id="3" name="Substituent text 2">
            <a:extLst>
              <a:ext uri="{FF2B5EF4-FFF2-40B4-BE49-F238E27FC236}">
                <a16:creationId xmlns:a16="http://schemas.microsoft.com/office/drawing/2014/main" id="{1BF28BE1-F243-4A5A-9C43-432D4769390A}"/>
              </a:ext>
            </a:extLst>
          </p:cNvPr>
          <p:cNvSpPr>
            <a:spLocks noGrp="1"/>
          </p:cNvSpPr>
          <p:nvPr>
            <p:ph type="body" idx="1"/>
          </p:nvPr>
        </p:nvSpPr>
        <p:spPr/>
        <p:txBody>
          <a:bodyPr/>
          <a:lstStyle/>
          <a:p>
            <a:r>
              <a:rPr lang="en-US" dirty="0" err="1"/>
              <a:t>PoW</a:t>
            </a:r>
            <a:endParaRPr lang="ro-RO" dirty="0"/>
          </a:p>
        </p:txBody>
      </p:sp>
      <p:sp>
        <p:nvSpPr>
          <p:cNvPr id="4" name="Substituent conținut 3">
            <a:extLst>
              <a:ext uri="{FF2B5EF4-FFF2-40B4-BE49-F238E27FC236}">
                <a16:creationId xmlns:a16="http://schemas.microsoft.com/office/drawing/2014/main" id="{FB197576-A6CD-44FC-8C95-987CEF16D9B1}"/>
              </a:ext>
            </a:extLst>
          </p:cNvPr>
          <p:cNvSpPr>
            <a:spLocks noGrp="1"/>
          </p:cNvSpPr>
          <p:nvPr>
            <p:ph sz="half" idx="2"/>
          </p:nvPr>
        </p:nvSpPr>
        <p:spPr/>
        <p:txBody>
          <a:bodyPr>
            <a:normAutofit/>
          </a:bodyPr>
          <a:lstStyle/>
          <a:p>
            <a:r>
              <a:rPr lang="en-US" sz="2400" dirty="0"/>
              <a:t>computation power</a:t>
            </a:r>
          </a:p>
          <a:p>
            <a:r>
              <a:rPr lang="en-US" sz="2400" dirty="0"/>
              <a:t>miner</a:t>
            </a:r>
          </a:p>
          <a:p>
            <a:pPr algn="just"/>
            <a:r>
              <a:rPr lang="en-US" sz="2400" dirty="0"/>
              <a:t>block reward</a:t>
            </a:r>
          </a:p>
          <a:p>
            <a:pPr algn="just"/>
            <a:endParaRPr lang="ro-RO" sz="2400" dirty="0"/>
          </a:p>
          <a:p>
            <a:pPr algn="just"/>
            <a:endParaRPr lang="ro-RO" sz="2400" dirty="0"/>
          </a:p>
          <a:p>
            <a:pPr algn="just"/>
            <a:endParaRPr lang="en-US" sz="2400" dirty="0"/>
          </a:p>
          <a:p>
            <a:pPr algn="just"/>
            <a:r>
              <a:rPr lang="en-US" sz="2400" dirty="0"/>
              <a:t>probabilistic block finalization</a:t>
            </a:r>
          </a:p>
          <a:p>
            <a:pPr algn="just"/>
            <a:endParaRPr lang="en-US" dirty="0"/>
          </a:p>
        </p:txBody>
      </p:sp>
      <p:sp>
        <p:nvSpPr>
          <p:cNvPr id="5" name="Substituent text 4">
            <a:extLst>
              <a:ext uri="{FF2B5EF4-FFF2-40B4-BE49-F238E27FC236}">
                <a16:creationId xmlns:a16="http://schemas.microsoft.com/office/drawing/2014/main" id="{D664F053-0FB9-4FC7-A3AB-D8D60A2D9129}"/>
              </a:ext>
            </a:extLst>
          </p:cNvPr>
          <p:cNvSpPr>
            <a:spLocks noGrp="1"/>
          </p:cNvSpPr>
          <p:nvPr>
            <p:ph type="body" sz="quarter" idx="3"/>
          </p:nvPr>
        </p:nvSpPr>
        <p:spPr/>
        <p:txBody>
          <a:bodyPr/>
          <a:lstStyle/>
          <a:p>
            <a:r>
              <a:rPr lang="en-US" dirty="0" err="1"/>
              <a:t>PoS</a:t>
            </a:r>
            <a:endParaRPr lang="ro-RO" dirty="0"/>
          </a:p>
        </p:txBody>
      </p:sp>
      <p:sp>
        <p:nvSpPr>
          <p:cNvPr id="6" name="Substituent conținut 5">
            <a:extLst>
              <a:ext uri="{FF2B5EF4-FFF2-40B4-BE49-F238E27FC236}">
                <a16:creationId xmlns:a16="http://schemas.microsoft.com/office/drawing/2014/main" id="{E63793F7-D330-4D00-972C-69971124A617}"/>
              </a:ext>
            </a:extLst>
          </p:cNvPr>
          <p:cNvSpPr>
            <a:spLocks noGrp="1"/>
          </p:cNvSpPr>
          <p:nvPr>
            <p:ph sz="quarter" idx="4"/>
          </p:nvPr>
        </p:nvSpPr>
        <p:spPr/>
        <p:txBody>
          <a:bodyPr>
            <a:normAutofit/>
          </a:bodyPr>
          <a:lstStyle/>
          <a:p>
            <a:r>
              <a:rPr lang="en-US" sz="2400" dirty="0"/>
              <a:t>stake value</a:t>
            </a:r>
          </a:p>
          <a:p>
            <a:r>
              <a:rPr lang="en-US" sz="2400" dirty="0"/>
              <a:t>validator/stakeholder/minter </a:t>
            </a:r>
          </a:p>
          <a:p>
            <a:r>
              <a:rPr lang="en-US" sz="2400" dirty="0"/>
              <a:t>user can lose a portion of their stake/transaction fees</a:t>
            </a:r>
          </a:p>
          <a:p>
            <a:r>
              <a:rPr lang="en-US" sz="2400" dirty="0"/>
              <a:t>staking pools</a:t>
            </a:r>
          </a:p>
          <a:p>
            <a:endParaRPr lang="ro-RO" sz="2400" dirty="0"/>
          </a:p>
          <a:p>
            <a:r>
              <a:rPr lang="en-US" sz="2400" dirty="0"/>
              <a:t>deterministic block finalization</a:t>
            </a:r>
            <a:endParaRPr lang="ro-RO" sz="2400" dirty="0"/>
          </a:p>
          <a:p>
            <a:pPr marL="0" indent="0">
              <a:buNone/>
            </a:pPr>
            <a:endParaRPr lang="ro-RO" dirty="0"/>
          </a:p>
        </p:txBody>
      </p:sp>
    </p:spTree>
    <p:extLst>
      <p:ext uri="{BB962C8B-B14F-4D97-AF65-F5344CB8AC3E}">
        <p14:creationId xmlns:p14="http://schemas.microsoft.com/office/powerpoint/2010/main" val="206317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reptunghi: colțuri rotunjite 1">
            <a:extLst>
              <a:ext uri="{FF2B5EF4-FFF2-40B4-BE49-F238E27FC236}">
                <a16:creationId xmlns:a16="http://schemas.microsoft.com/office/drawing/2014/main" id="{2554F3E9-B14C-4DA0-8A99-12F38D5BBA61}"/>
              </a:ext>
            </a:extLst>
          </p:cNvPr>
          <p:cNvSpPr/>
          <p:nvPr/>
        </p:nvSpPr>
        <p:spPr>
          <a:xfrm>
            <a:off x="3533670" y="4069585"/>
            <a:ext cx="5124660" cy="13565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peer-to-peer network</a:t>
            </a:r>
            <a:endParaRPr lang="ro-RO" sz="2000" dirty="0"/>
          </a:p>
        </p:txBody>
      </p:sp>
      <p:sp>
        <p:nvSpPr>
          <p:cNvPr id="3" name="Dreptunghi: colțuri rotunjite 2">
            <a:extLst>
              <a:ext uri="{FF2B5EF4-FFF2-40B4-BE49-F238E27FC236}">
                <a16:creationId xmlns:a16="http://schemas.microsoft.com/office/drawing/2014/main" id="{A3D6096F-1F85-4177-9BC8-8FC9B2BA068D}"/>
              </a:ext>
            </a:extLst>
          </p:cNvPr>
          <p:cNvSpPr/>
          <p:nvPr/>
        </p:nvSpPr>
        <p:spPr>
          <a:xfrm>
            <a:off x="3533670" y="803863"/>
            <a:ext cx="5124660" cy="135652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95000"/>
                    <a:lumOff val="5000"/>
                  </a:schemeClr>
                </a:solidFill>
              </a:rPr>
              <a:t>distributed transaction ledger</a:t>
            </a:r>
            <a:endParaRPr lang="ro-RO" sz="2000" dirty="0"/>
          </a:p>
        </p:txBody>
      </p:sp>
      <p:sp>
        <p:nvSpPr>
          <p:cNvPr id="4" name="Dreptunghi: colțuri rotunjite 3">
            <a:extLst>
              <a:ext uri="{FF2B5EF4-FFF2-40B4-BE49-F238E27FC236}">
                <a16:creationId xmlns:a16="http://schemas.microsoft.com/office/drawing/2014/main" id="{E209EE5C-E680-472D-941A-C95AEEACDD2D}"/>
              </a:ext>
            </a:extLst>
          </p:cNvPr>
          <p:cNvSpPr/>
          <p:nvPr/>
        </p:nvSpPr>
        <p:spPr>
          <a:xfrm>
            <a:off x="3247292" y="2436724"/>
            <a:ext cx="5697416" cy="1356527"/>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lumMod val="95000"/>
                    <a:lumOff val="5000"/>
                  </a:schemeClr>
                </a:solidFill>
              </a:rPr>
              <a:t>Consensus algorithm</a:t>
            </a:r>
          </a:p>
        </p:txBody>
      </p:sp>
    </p:spTree>
    <p:extLst>
      <p:ext uri="{BB962C8B-B14F-4D97-AF65-F5344CB8AC3E}">
        <p14:creationId xmlns:p14="http://schemas.microsoft.com/office/powerpoint/2010/main" val="20517067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A56D4B3B-E474-479E-9B32-1137B1BB4462}"/>
              </a:ext>
            </a:extLst>
          </p:cNvPr>
          <p:cNvSpPr>
            <a:spLocks noGrp="1"/>
          </p:cNvSpPr>
          <p:nvPr>
            <p:ph type="title"/>
          </p:nvPr>
        </p:nvSpPr>
        <p:spPr/>
        <p:txBody>
          <a:bodyPr/>
          <a:lstStyle/>
          <a:p>
            <a:r>
              <a:rPr lang="en-US" dirty="0" err="1"/>
              <a:t>PoS</a:t>
            </a:r>
            <a:r>
              <a:rPr lang="en-US" dirty="0"/>
              <a:t> </a:t>
            </a:r>
            <a:r>
              <a:rPr lang="en-US" dirty="0" err="1"/>
              <a:t>consesnsus</a:t>
            </a:r>
            <a:endParaRPr lang="ro-RO" dirty="0"/>
          </a:p>
        </p:txBody>
      </p:sp>
      <p:sp>
        <p:nvSpPr>
          <p:cNvPr id="3" name="Substituent conținut 2">
            <a:extLst>
              <a:ext uri="{FF2B5EF4-FFF2-40B4-BE49-F238E27FC236}">
                <a16:creationId xmlns:a16="http://schemas.microsoft.com/office/drawing/2014/main" id="{16656207-515B-4F62-8F36-13FDFE9BB0A8}"/>
              </a:ext>
            </a:extLst>
          </p:cNvPr>
          <p:cNvSpPr>
            <a:spLocks noGrp="1"/>
          </p:cNvSpPr>
          <p:nvPr>
            <p:ph idx="1"/>
          </p:nvPr>
        </p:nvSpPr>
        <p:spPr/>
        <p:txBody>
          <a:bodyPr>
            <a:noAutofit/>
          </a:bodyPr>
          <a:lstStyle/>
          <a:p>
            <a:pPr algn="just">
              <a:lnSpc>
                <a:spcPct val="107000"/>
              </a:lnSpc>
              <a:spcAft>
                <a:spcPts val="800"/>
              </a:spcAft>
            </a:pPr>
            <a:r>
              <a:rPr lang="en-US" sz="2000" b="1" dirty="0" err="1">
                <a:latin typeface="Calibri" panose="020F0502020204030204" pitchFamily="34" charset="0"/>
                <a:ea typeface="Calibri" panose="020F0502020204030204" pitchFamily="34" charset="0"/>
                <a:cs typeface="Times New Roman" panose="02020603050405020304" pitchFamily="18" charset="0"/>
              </a:rPr>
              <a:t>PoS</a:t>
            </a:r>
            <a:r>
              <a:rPr lang="en-US" sz="2000" b="1" dirty="0">
                <a:latin typeface="Calibri" panose="020F0502020204030204" pitchFamily="34" charset="0"/>
                <a:ea typeface="Calibri" panose="020F0502020204030204" pitchFamily="34" charset="0"/>
                <a:cs typeface="Times New Roman" panose="02020603050405020304" pitchFamily="18" charset="0"/>
              </a:rPr>
              <a:t> Energy efficient: </a:t>
            </a:r>
            <a:r>
              <a:rPr lang="en-US" sz="2000" dirty="0">
                <a:latin typeface="Calibri" panose="020F0502020204030204" pitchFamily="34" charset="0"/>
                <a:ea typeface="Calibri" panose="020F0502020204030204" pitchFamily="34" charset="0"/>
                <a:cs typeface="Times New Roman" panose="02020603050405020304" pitchFamily="18" charset="0"/>
              </a:rPr>
              <a:t>Instead of doing hard computational work, miners stake coin in the network to be allowed to generate new blocks. (stake 32 ETH for Ethereum); reduce hardware requirements.</a:t>
            </a:r>
          </a:p>
          <a:p>
            <a:pPr algn="just">
              <a:lnSpc>
                <a:spcPct val="107000"/>
              </a:lnSpc>
              <a:spcAft>
                <a:spcPts val="80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Stake</a:t>
            </a:r>
            <a:r>
              <a:rPr lang="en-US" sz="2000" dirty="0">
                <a:effectLst/>
                <a:latin typeface="Calibri" panose="020F0502020204030204" pitchFamily="34" charset="0"/>
                <a:ea typeface="Calibri" panose="020F0502020204030204" pitchFamily="34" charset="0"/>
                <a:cs typeface="Times New Roman" panose="02020603050405020304" pitchFamily="18" charset="0"/>
              </a:rPr>
              <a:t>: coins </a:t>
            </a:r>
            <a:r>
              <a:rPr lang="en-US" sz="2000" dirty="0">
                <a:latin typeface="Calibri" panose="020F0502020204030204" pitchFamily="34" charset="0"/>
                <a:ea typeface="Calibri" panose="020F0502020204030204" pitchFamily="34" charset="0"/>
                <a:cs typeface="Times New Roman" panose="02020603050405020304" pitchFamily="18" charset="0"/>
              </a:rPr>
              <a:t>invested in consensus process</a:t>
            </a:r>
            <a:r>
              <a:rPr lang="en-US" sz="2000" dirty="0">
                <a:effectLst/>
                <a:latin typeface="Calibri" panose="020F0502020204030204" pitchFamily="34" charset="0"/>
                <a:ea typeface="Calibri" panose="020F0502020204030204" pitchFamily="34" charset="0"/>
                <a:cs typeface="Times New Roman" panose="02020603050405020304" pitchFamily="18" charset="0"/>
              </a:rPr>
              <a:t>.</a:t>
            </a:r>
          </a:p>
          <a:p>
            <a:pPr algn="just">
              <a:lnSpc>
                <a:spcPct val="107000"/>
              </a:lnSpc>
              <a:spcAft>
                <a:spcPts val="80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Coin age</a:t>
            </a:r>
            <a:r>
              <a:rPr lang="en-US" sz="2000" dirty="0">
                <a:effectLst/>
                <a:latin typeface="Calibri" panose="020F0502020204030204" pitchFamily="34" charset="0"/>
                <a:ea typeface="Calibri" panose="020F0502020204030204" pitchFamily="34" charset="0"/>
                <a:cs typeface="Times New Roman" panose="02020603050405020304" pitchFamily="18" charset="0"/>
              </a:rPr>
              <a:t>: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currency_amount</a:t>
            </a:r>
            <a:r>
              <a:rPr lang="en-US" sz="2000" dirty="0">
                <a:effectLst/>
                <a:latin typeface="Calibri" panose="020F0502020204030204" pitchFamily="34" charset="0"/>
                <a:ea typeface="Calibri" panose="020F0502020204030204" pitchFamily="34" charset="0"/>
                <a:cs typeface="Times New Roman" panose="02020603050405020304" pitchFamily="18" charset="0"/>
              </a:rPr>
              <a:t> *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holding_period</a:t>
            </a:r>
            <a:r>
              <a:rPr lang="en-US" sz="2000" dirty="0">
                <a:effectLst/>
                <a:latin typeface="Calibri" panose="020F0502020204030204" pitchFamily="34" charset="0"/>
                <a:ea typeface="Calibri" panose="020F0502020204030204" pitchFamily="34" charset="0"/>
                <a:cs typeface="Times New Roman" panose="02020603050405020304" pitchFamily="18" charset="0"/>
              </a:rPr>
              <a:t>.</a:t>
            </a:r>
          </a:p>
          <a:p>
            <a:pPr algn="just">
              <a:lnSpc>
                <a:spcPct val="107000"/>
              </a:lnSpc>
              <a:spcAft>
                <a:spcPts val="800"/>
              </a:spcAft>
            </a:pPr>
            <a:r>
              <a:rPr lang="en-US" sz="2000" b="1" dirty="0">
                <a:latin typeface="Calibri" panose="020F0502020204030204" pitchFamily="34" charset="0"/>
                <a:ea typeface="Calibri" panose="020F0502020204030204" pitchFamily="34" charset="0"/>
                <a:cs typeface="Times New Roman" panose="02020603050405020304" pitchFamily="18" charset="0"/>
              </a:rPr>
              <a:t>I</a:t>
            </a:r>
            <a:r>
              <a:rPr lang="en-US" sz="2000" b="1" dirty="0">
                <a:effectLst/>
                <a:latin typeface="Calibri" panose="020F0502020204030204" pitchFamily="34" charset="0"/>
                <a:ea typeface="Calibri" panose="020F0502020204030204" pitchFamily="34" charset="0"/>
                <a:cs typeface="Times New Roman" panose="02020603050405020304" pitchFamily="18" charset="0"/>
              </a:rPr>
              <a:t>mmunity to centralization: </a:t>
            </a:r>
            <a:r>
              <a:rPr lang="en-US" sz="2000" dirty="0">
                <a:effectLst/>
                <a:latin typeface="Calibri" panose="020F0502020204030204" pitchFamily="34" charset="0"/>
                <a:ea typeface="Calibri" panose="020F0502020204030204" pitchFamily="34" charset="0"/>
                <a:cs typeface="Times New Roman" panose="02020603050405020304" pitchFamily="18" charset="0"/>
              </a:rPr>
              <a:t>more nodes in the network.</a:t>
            </a:r>
          </a:p>
          <a:p>
            <a:pPr algn="just">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Validators replace miners. </a:t>
            </a:r>
          </a:p>
          <a:p>
            <a:pPr algn="just">
              <a:lnSpc>
                <a:spcPct val="107000"/>
              </a:lnSpc>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Validators are chosen at random </a:t>
            </a:r>
            <a:r>
              <a:rPr lang="en-US" sz="2000" dirty="0">
                <a:latin typeface="Calibri" panose="020F0502020204030204" pitchFamily="34" charset="0"/>
                <a:ea typeface="Calibri" panose="020F0502020204030204" pitchFamily="34" charset="0"/>
                <a:cs typeface="Times New Roman" panose="02020603050405020304" pitchFamily="18" charset="0"/>
              </a:rPr>
              <a:t>to </a:t>
            </a:r>
            <a:r>
              <a:rPr lang="en-US" sz="2000" b="1" dirty="0">
                <a:latin typeface="Calibri" panose="020F0502020204030204" pitchFamily="34" charset="0"/>
                <a:ea typeface="Calibri" panose="020F0502020204030204" pitchFamily="34" charset="0"/>
                <a:cs typeface="Times New Roman" panose="02020603050405020304" pitchFamily="18" charset="0"/>
              </a:rPr>
              <a:t>create new blocks</a:t>
            </a:r>
            <a:r>
              <a:rPr lang="en-US" sz="2000" dirty="0">
                <a:latin typeface="Calibri" panose="020F0502020204030204" pitchFamily="34" charset="0"/>
                <a:ea typeface="Calibri" panose="020F0502020204030204" pitchFamily="34" charset="0"/>
                <a:cs typeface="Times New Roman" panose="02020603050405020304" pitchFamily="18" charset="0"/>
              </a:rPr>
              <a:t>.</a:t>
            </a:r>
          </a:p>
          <a:p>
            <a:pPr algn="just">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Validators </a:t>
            </a:r>
            <a:r>
              <a:rPr lang="en-US" sz="2000" b="1" dirty="0">
                <a:latin typeface="Calibri" panose="020F0502020204030204" pitchFamily="34" charset="0"/>
                <a:ea typeface="Calibri" panose="020F0502020204030204" pitchFamily="34" charset="0"/>
                <a:cs typeface="Times New Roman" panose="02020603050405020304" pitchFamily="18" charset="0"/>
              </a:rPr>
              <a:t>check and confirm </a:t>
            </a:r>
            <a:r>
              <a:rPr lang="en-US" sz="2000" dirty="0">
                <a:latin typeface="Calibri" panose="020F0502020204030204" pitchFamily="34" charset="0"/>
                <a:ea typeface="Calibri" panose="020F0502020204030204" pitchFamily="34" charset="0"/>
                <a:cs typeface="Times New Roman" panose="02020603050405020304" pitchFamily="18" charset="0"/>
              </a:rPr>
              <a:t>blocks they don’t create.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071825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A56D4B3B-E474-479E-9B32-1137B1BB4462}"/>
              </a:ext>
            </a:extLst>
          </p:cNvPr>
          <p:cNvSpPr>
            <a:spLocks noGrp="1"/>
          </p:cNvSpPr>
          <p:nvPr>
            <p:ph type="title"/>
          </p:nvPr>
        </p:nvSpPr>
        <p:spPr/>
        <p:txBody>
          <a:bodyPr/>
          <a:lstStyle/>
          <a:p>
            <a:r>
              <a:rPr lang="en-US" dirty="0" err="1"/>
              <a:t>PoS</a:t>
            </a:r>
            <a:r>
              <a:rPr lang="en-US" dirty="0"/>
              <a:t> </a:t>
            </a:r>
            <a:r>
              <a:rPr lang="en-US" dirty="0" err="1"/>
              <a:t>consesnsus</a:t>
            </a:r>
            <a:endParaRPr lang="ro-RO" dirty="0"/>
          </a:p>
        </p:txBody>
      </p:sp>
      <p:sp>
        <p:nvSpPr>
          <p:cNvPr id="3" name="Substituent conținut 2">
            <a:extLst>
              <a:ext uri="{FF2B5EF4-FFF2-40B4-BE49-F238E27FC236}">
                <a16:creationId xmlns:a16="http://schemas.microsoft.com/office/drawing/2014/main" id="{16656207-515B-4F62-8F36-13FDFE9BB0A8}"/>
              </a:ext>
            </a:extLst>
          </p:cNvPr>
          <p:cNvSpPr>
            <a:spLocks noGrp="1"/>
          </p:cNvSpPr>
          <p:nvPr>
            <p:ph idx="1"/>
          </p:nvPr>
        </p:nvSpPr>
        <p:spPr/>
        <p:txBody>
          <a:bodyPr>
            <a:normAutofit fontScale="92500" lnSpcReduction="20000"/>
          </a:bodyPr>
          <a:lstStyle/>
          <a:p>
            <a:pPr algn="just">
              <a:lnSpc>
                <a:spcPct val="107000"/>
              </a:lnSpc>
              <a:spcAft>
                <a:spcPts val="800"/>
              </a:spcAft>
            </a:pPr>
            <a:r>
              <a:rPr lang="en-US" sz="2200" dirty="0">
                <a:latin typeface="Calibri" panose="020F0502020204030204" pitchFamily="34" charset="0"/>
                <a:ea typeface="Calibri" panose="020F0502020204030204" pitchFamily="34" charset="0"/>
                <a:cs typeface="Times New Roman" panose="02020603050405020304" pitchFamily="18" charset="0"/>
              </a:rPr>
              <a:t>A validator can lose a portion of their stake or lose the entire stake. 51% attack cause coin value to drop.</a:t>
            </a:r>
          </a:p>
          <a:p>
            <a:pPr algn="just">
              <a:lnSpc>
                <a:spcPct val="107000"/>
              </a:lnSpc>
              <a:spcAft>
                <a:spcPts val="800"/>
              </a:spcAft>
            </a:pPr>
            <a:r>
              <a:rPr lang="en-US" sz="2200" dirty="0">
                <a:latin typeface="Calibri" panose="020F0502020204030204" pitchFamily="34" charset="0"/>
                <a:ea typeface="Calibri" panose="020F0502020204030204" pitchFamily="34" charset="0"/>
                <a:cs typeface="Times New Roman" panose="02020603050405020304" pitchFamily="18" charset="0"/>
              </a:rPr>
              <a:t>Validators get rewards for proposing new blocks and for validating blocks proposed by other validators.</a:t>
            </a:r>
          </a:p>
          <a:p>
            <a:pPr algn="just">
              <a:lnSpc>
                <a:spcPct val="107000"/>
              </a:lnSpc>
              <a:spcAft>
                <a:spcPts val="800"/>
              </a:spcAft>
            </a:pPr>
            <a:r>
              <a:rPr lang="en-US" sz="2200" dirty="0">
                <a:latin typeface="Calibri" panose="020F0502020204030204" pitchFamily="34" charset="0"/>
                <a:ea typeface="Calibri" panose="020F0502020204030204" pitchFamily="34" charset="0"/>
                <a:cs typeface="Times New Roman" panose="02020603050405020304" pitchFamily="18" charset="0"/>
              </a:rPr>
              <a:t>Validators check and confirm blocks they don’t create. </a:t>
            </a:r>
          </a:p>
          <a:p>
            <a:pPr algn="just">
              <a:lnSpc>
                <a:spcPct val="107000"/>
              </a:lnSpc>
              <a:spcAft>
                <a:spcPts val="800"/>
              </a:spcAft>
            </a:pPr>
            <a:r>
              <a:rPr lang="en-US" sz="2200" dirty="0">
                <a:effectLst/>
                <a:latin typeface="Calibri" panose="020F0502020204030204" pitchFamily="34" charset="0"/>
                <a:ea typeface="Calibri" panose="020F0502020204030204" pitchFamily="34" charset="0"/>
                <a:cs typeface="Times New Roman" panose="02020603050405020304" pitchFamily="18" charset="0"/>
              </a:rPr>
              <a:t>In </a:t>
            </a:r>
            <a:r>
              <a:rPr lang="en-US" sz="2200" dirty="0">
                <a:latin typeface="Calibri" panose="020F0502020204030204" pitchFamily="34" charset="0"/>
                <a:ea typeface="Calibri" panose="020F0502020204030204" pitchFamily="34" charset="0"/>
                <a:cs typeface="Times New Roman" panose="02020603050405020304" pitchFamily="18" charset="0"/>
              </a:rPr>
              <a:t>some </a:t>
            </a:r>
            <a:r>
              <a:rPr lang="en-US" sz="2200" dirty="0" err="1">
                <a:latin typeface="Calibri" panose="020F0502020204030204" pitchFamily="34" charset="0"/>
                <a:ea typeface="Calibri" panose="020F0502020204030204" pitchFamily="34" charset="0"/>
                <a:cs typeface="Times New Roman" panose="02020603050405020304" pitchFamily="18" charset="0"/>
              </a:rPr>
              <a:t>PoS</a:t>
            </a:r>
            <a:r>
              <a:rPr lang="en-US" sz="2200" dirty="0">
                <a:latin typeface="Calibri" panose="020F0502020204030204" pitchFamily="34" charset="0"/>
                <a:ea typeface="Calibri" panose="020F0502020204030204" pitchFamily="34" charset="0"/>
                <a:cs typeface="Times New Roman" panose="02020603050405020304" pitchFamily="18" charset="0"/>
              </a:rPr>
              <a:t> protocols validator’s chances to be selected as proposing validator are proportional to stake.</a:t>
            </a:r>
          </a:p>
          <a:p>
            <a:pPr algn="just">
              <a:lnSpc>
                <a:spcPct val="107000"/>
              </a:lnSpc>
              <a:spcAft>
                <a:spcPts val="800"/>
              </a:spcAft>
            </a:pP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200" dirty="0">
                <a:effectLst/>
                <a:latin typeface="Calibri" panose="020F0502020204030204" pitchFamily="34" charset="0"/>
                <a:ea typeface="Calibri" panose="020F0502020204030204" pitchFamily="34" charset="0"/>
                <a:cs typeface="Times New Roman" panose="02020603050405020304" pitchFamily="18" charset="0"/>
              </a:rPr>
              <a:t>In Ethereum validators are randomly selected by Beacon chain.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200" dirty="0">
                <a:effectLst/>
                <a:latin typeface="Calibri" panose="020F0502020204030204" pitchFamily="34" charset="0"/>
                <a:ea typeface="Calibri" panose="020F0502020204030204" pitchFamily="34" charset="0"/>
                <a:cs typeface="Times New Roman" panose="02020603050405020304" pitchFamily="18" charset="0"/>
              </a:rPr>
              <a:t>Beacon chain manages validators (stake deposits, regards and penalties)</a:t>
            </a:r>
          </a:p>
          <a:p>
            <a:pPr algn="just">
              <a:lnSpc>
                <a:spcPct val="107000"/>
              </a:lnSpc>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32272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A56D4B3B-E474-479E-9B32-1137B1BB4462}"/>
              </a:ext>
            </a:extLst>
          </p:cNvPr>
          <p:cNvSpPr>
            <a:spLocks noGrp="1"/>
          </p:cNvSpPr>
          <p:nvPr>
            <p:ph type="title"/>
          </p:nvPr>
        </p:nvSpPr>
        <p:spPr/>
        <p:txBody>
          <a:bodyPr/>
          <a:lstStyle/>
          <a:p>
            <a:r>
              <a:rPr lang="en-US" dirty="0" err="1"/>
              <a:t>PoS</a:t>
            </a:r>
            <a:r>
              <a:rPr lang="en-US" dirty="0"/>
              <a:t> </a:t>
            </a:r>
            <a:r>
              <a:rPr lang="en-US" dirty="0" err="1"/>
              <a:t>consesnsus</a:t>
            </a:r>
            <a:endParaRPr lang="ro-RO" dirty="0"/>
          </a:p>
        </p:txBody>
      </p:sp>
      <p:sp>
        <p:nvSpPr>
          <p:cNvPr id="3" name="Substituent conținut 2">
            <a:extLst>
              <a:ext uri="{FF2B5EF4-FFF2-40B4-BE49-F238E27FC236}">
                <a16:creationId xmlns:a16="http://schemas.microsoft.com/office/drawing/2014/main" id="{16656207-515B-4F62-8F36-13FDFE9BB0A8}"/>
              </a:ext>
            </a:extLst>
          </p:cNvPr>
          <p:cNvSpPr>
            <a:spLocks noGrp="1"/>
          </p:cNvSpPr>
          <p:nvPr>
            <p:ph idx="1"/>
          </p:nvPr>
        </p:nvSpPr>
        <p:spPr/>
        <p:txBody>
          <a:bodyPr>
            <a:normAutofit/>
          </a:bodyPr>
          <a:lstStyle/>
          <a:p>
            <a:pPr algn="just">
              <a:lnSpc>
                <a:spcPct val="107000"/>
              </a:lnSpc>
              <a:spcAft>
                <a:spcPts val="800"/>
              </a:spcAft>
            </a:pPr>
            <a:r>
              <a:rPr lang="en-US" sz="2000" b="1" dirty="0">
                <a:latin typeface="Calibri" panose="020F0502020204030204" pitchFamily="34" charset="0"/>
                <a:ea typeface="Calibri" panose="020F0502020204030204" pitchFamily="34" charset="0"/>
                <a:cs typeface="Times New Roman" panose="02020603050405020304" pitchFamily="18" charset="0"/>
              </a:rPr>
              <a:t>S</a:t>
            </a:r>
            <a:r>
              <a:rPr lang="en-US" sz="2000" b="1" dirty="0">
                <a:effectLst/>
                <a:latin typeface="Calibri" panose="020F0502020204030204" pitchFamily="34" charset="0"/>
                <a:ea typeface="Calibri" panose="020F0502020204030204" pitchFamily="34" charset="0"/>
                <a:cs typeface="Times New Roman" panose="02020603050405020304" pitchFamily="18" charset="0"/>
              </a:rPr>
              <a:t>upport for shard chains</a:t>
            </a:r>
            <a:r>
              <a:rPr lang="en-US" sz="2000" dirty="0">
                <a:effectLst/>
                <a:latin typeface="Calibri" panose="020F0502020204030204" pitchFamily="34" charset="0"/>
                <a:ea typeface="Calibri" panose="020F0502020204030204" pitchFamily="34" charset="0"/>
                <a:cs typeface="Times New Roman" panose="02020603050405020304" pitchFamily="18" charset="0"/>
              </a:rPr>
              <a:t>: scalability, increase transactions per second, needs deterministic finality.</a:t>
            </a:r>
          </a:p>
          <a:p>
            <a:pPr marL="0" indent="0" algn="just">
              <a:lnSpc>
                <a:spcPct val="107000"/>
              </a:lnSpc>
              <a:spcAft>
                <a:spcPts val="800"/>
              </a:spcAft>
              <a:buNone/>
            </a:pP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b="1" dirty="0">
                <a:latin typeface="Calibri" panose="020F0502020204030204" pitchFamily="34" charset="0"/>
                <a:ea typeface="Calibri" panose="020F0502020204030204" pitchFamily="34" charset="0"/>
                <a:cs typeface="Times New Roman" panose="02020603050405020304" pitchFamily="18" charset="0"/>
              </a:rPr>
              <a:t>Beacon chain (</a:t>
            </a:r>
            <a:r>
              <a:rPr lang="en-US" sz="2000" b="1" dirty="0" err="1">
                <a:latin typeface="Calibri" panose="020F0502020204030204" pitchFamily="34" charset="0"/>
                <a:ea typeface="Calibri" panose="020F0502020204030204" pitchFamily="34" charset="0"/>
                <a:cs typeface="Times New Roman" panose="02020603050405020304" pitchFamily="18" charset="0"/>
              </a:rPr>
              <a:t>PoS</a:t>
            </a:r>
            <a:r>
              <a:rPr lang="en-US" sz="2000" b="1" dirty="0">
                <a:latin typeface="Calibri" panose="020F0502020204030204" pitchFamily="34" charset="0"/>
                <a:ea typeface="Calibri" panose="020F0502020204030204" pitchFamily="34" charset="0"/>
                <a:cs typeface="Times New Roman" panose="02020603050405020304" pitchFamily="18" charset="0"/>
              </a:rPr>
              <a:t> consensus – needs finality)</a:t>
            </a:r>
          </a:p>
          <a:p>
            <a:pPr marL="0" indent="0" algn="just">
              <a:lnSpc>
                <a:spcPct val="107000"/>
              </a:lnSpc>
              <a:spcAft>
                <a:spcPts val="800"/>
              </a:spcAft>
              <a:buNone/>
            </a:pPr>
            <a:r>
              <a:rPr lang="en-US" sz="2000" dirty="0">
                <a:latin typeface="Calibri" panose="020F0502020204030204" pitchFamily="34" charset="0"/>
                <a:ea typeface="Calibri" panose="020F0502020204030204" pitchFamily="34" charset="0"/>
                <a:cs typeface="Times New Roman" panose="02020603050405020304" pitchFamily="18" charset="0"/>
              </a:rPr>
              <a:t>		receives information from shards and sync the network.</a:t>
            </a:r>
          </a:p>
          <a:p>
            <a:pPr marL="0" indent="0" algn="just">
              <a:lnSpc>
                <a:spcPct val="107000"/>
              </a:lnSpc>
              <a:spcAft>
                <a:spcPts val="800"/>
              </a:spcAft>
              <a:buNone/>
            </a:pPr>
            <a:r>
              <a:rPr lang="en-US" sz="2000" dirty="0">
                <a:effectLst/>
                <a:latin typeface="Calibri" panose="020F0502020204030204" pitchFamily="34" charset="0"/>
                <a:ea typeface="Calibri" panose="020F0502020204030204" pitchFamily="34" charset="0"/>
                <a:cs typeface="Times New Roman" panose="02020603050405020304" pitchFamily="18" charset="0"/>
              </a:rPr>
              <a:t>		manage validators</a:t>
            </a:r>
          </a:p>
          <a:p>
            <a:pPr marL="0" indent="0" algn="just">
              <a:lnSpc>
                <a:spcPct val="107000"/>
              </a:lnSpc>
              <a:spcAft>
                <a:spcPts val="800"/>
              </a:spcAft>
              <a:buNone/>
            </a:pPr>
            <a:r>
              <a:rPr lang="en-US" sz="2000" dirty="0">
                <a:latin typeface="Calibri" panose="020F0502020204030204" pitchFamily="34" charset="0"/>
                <a:ea typeface="Calibri" panose="020F0502020204030204" pitchFamily="34" charset="0"/>
                <a:cs typeface="Times New Roman" panose="02020603050405020304" pitchFamily="18" charset="0"/>
              </a:rPr>
              <a:t>		records block attestations</a:t>
            </a:r>
          </a:p>
          <a:p>
            <a:pPr marL="0" indent="0" algn="just">
              <a:lnSpc>
                <a:spcPct val="107000"/>
              </a:lnSpc>
              <a:spcAft>
                <a:spcPts val="800"/>
              </a:spcAft>
              <a:buNone/>
            </a:pPr>
            <a:r>
              <a:rPr lang="en-US" sz="2000" dirty="0">
                <a:latin typeface="Calibri" panose="020F0502020204030204" pitchFamily="34" charset="0"/>
                <a:ea typeface="Calibri" panose="020F0502020204030204" pitchFamily="34" charset="0"/>
                <a:cs typeface="Times New Roman" panose="02020603050405020304" pitchFamily="18" charset="0"/>
              </a:rPr>
              <a:t>		Phase 0 – 1 Dec 2020 </a:t>
            </a:r>
          </a:p>
          <a:p>
            <a:pPr marL="0" indent="0" algn="just">
              <a:lnSpc>
                <a:spcPct val="107000"/>
              </a:lnSpc>
              <a:spcAft>
                <a:spcPts val="800"/>
              </a:spcAft>
              <a:buNone/>
            </a:pPr>
            <a:r>
              <a:rPr lang="en-US" sz="1600" dirty="0">
                <a:latin typeface="Calibri" panose="020F0502020204030204" pitchFamily="34" charset="0"/>
                <a:ea typeface="Calibri" panose="020F0502020204030204" pitchFamily="34" charset="0"/>
                <a:cs typeface="Times New Roman" panose="02020603050405020304" pitchFamily="18" charset="0"/>
              </a:rPr>
              <a:t>	</a:t>
            </a:r>
            <a:endParaRPr lang="ro-RO"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569225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A56D4B3B-E474-479E-9B32-1137B1BB4462}"/>
              </a:ext>
            </a:extLst>
          </p:cNvPr>
          <p:cNvSpPr>
            <a:spLocks noGrp="1"/>
          </p:cNvSpPr>
          <p:nvPr>
            <p:ph type="title"/>
          </p:nvPr>
        </p:nvSpPr>
        <p:spPr/>
        <p:txBody>
          <a:bodyPr/>
          <a:lstStyle/>
          <a:p>
            <a:r>
              <a:rPr lang="en-US" dirty="0" err="1"/>
              <a:t>PoS</a:t>
            </a:r>
            <a:r>
              <a:rPr lang="en-US" dirty="0"/>
              <a:t> </a:t>
            </a:r>
            <a:r>
              <a:rPr lang="en-US" dirty="0" err="1"/>
              <a:t>consesnsus</a:t>
            </a:r>
            <a:endParaRPr lang="ro-RO" dirty="0"/>
          </a:p>
        </p:txBody>
      </p:sp>
      <p:sp>
        <p:nvSpPr>
          <p:cNvPr id="3" name="Substituent conținut 2">
            <a:extLst>
              <a:ext uri="{FF2B5EF4-FFF2-40B4-BE49-F238E27FC236}">
                <a16:creationId xmlns:a16="http://schemas.microsoft.com/office/drawing/2014/main" id="{16656207-515B-4F62-8F36-13FDFE9BB0A8}"/>
              </a:ext>
            </a:extLst>
          </p:cNvPr>
          <p:cNvSpPr>
            <a:spLocks noGrp="1"/>
          </p:cNvSpPr>
          <p:nvPr>
            <p:ph idx="1"/>
          </p:nvPr>
        </p:nvSpPr>
        <p:spPr/>
        <p:txBody>
          <a:bodyPr>
            <a:normAutofit/>
          </a:bodyPr>
          <a:lstStyle/>
          <a:p>
            <a:pPr algn="just">
              <a:lnSpc>
                <a:spcPct val="107000"/>
              </a:lnSpc>
              <a:spcAft>
                <a:spcPts val="800"/>
              </a:spcAft>
            </a:pPr>
            <a:r>
              <a:rPr lang="en-US" sz="2000" b="1" dirty="0">
                <a:latin typeface="Calibri" panose="020F0502020204030204" pitchFamily="34" charset="0"/>
                <a:ea typeface="Calibri" panose="020F0502020204030204" pitchFamily="34" charset="0"/>
                <a:cs typeface="Times New Roman" panose="02020603050405020304" pitchFamily="18" charset="0"/>
              </a:rPr>
              <a:t>S</a:t>
            </a:r>
            <a:r>
              <a:rPr lang="en-US" sz="2000" b="1" dirty="0">
                <a:effectLst/>
                <a:latin typeface="Calibri" panose="020F0502020204030204" pitchFamily="34" charset="0"/>
                <a:ea typeface="Calibri" panose="020F0502020204030204" pitchFamily="34" charset="0"/>
                <a:cs typeface="Times New Roman" panose="02020603050405020304" pitchFamily="18" charset="0"/>
              </a:rPr>
              <a:t>upport for shard chains</a:t>
            </a:r>
            <a:r>
              <a:rPr lang="en-US" sz="2000" dirty="0">
                <a:effectLst/>
                <a:latin typeface="Calibri" panose="020F0502020204030204" pitchFamily="34" charset="0"/>
                <a:ea typeface="Calibri" panose="020F0502020204030204" pitchFamily="34" charset="0"/>
                <a:cs typeface="Times New Roman" panose="02020603050405020304" pitchFamily="18" charset="0"/>
              </a:rPr>
              <a:t>: scalability, increase transactions per second, needs deterministic finality.</a:t>
            </a:r>
          </a:p>
          <a:p>
            <a:pPr marL="0" indent="0" algn="just">
              <a:lnSpc>
                <a:spcPct val="107000"/>
              </a:lnSpc>
              <a:spcAft>
                <a:spcPts val="800"/>
              </a:spcAft>
              <a:buNone/>
            </a:pP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b="1" dirty="0">
                <a:latin typeface="Calibri" panose="020F0502020204030204" pitchFamily="34" charset="0"/>
                <a:ea typeface="Calibri" panose="020F0502020204030204" pitchFamily="34" charset="0"/>
                <a:cs typeface="Times New Roman" panose="02020603050405020304" pitchFamily="18" charset="0"/>
              </a:rPr>
              <a:t>Shard chains (2023)</a:t>
            </a:r>
          </a:p>
          <a:p>
            <a:pPr marL="0" indent="0" algn="just">
              <a:lnSpc>
                <a:spcPct val="107000"/>
              </a:lnSpc>
              <a:spcAft>
                <a:spcPts val="800"/>
              </a:spcAft>
              <a:buNone/>
            </a:pPr>
            <a:r>
              <a:rPr lang="en-US" sz="2000" b="1" dirty="0">
                <a:latin typeface="Calibri" panose="020F0502020204030204" pitchFamily="34" charset="0"/>
                <a:ea typeface="Calibri" panose="020F0502020204030204" pitchFamily="34" charset="0"/>
                <a:cs typeface="Times New Roman" panose="02020603050405020304" pitchFamily="18" charset="0"/>
              </a:rPr>
              <a:t>		</a:t>
            </a:r>
            <a:r>
              <a:rPr lang="en-US" sz="2000" dirty="0">
                <a:latin typeface="Calibri" panose="020F0502020204030204" pitchFamily="34" charset="0"/>
                <a:ea typeface="Calibri" panose="020F0502020204030204" pitchFamily="34" charset="0"/>
                <a:cs typeface="Times New Roman" panose="02020603050405020304" pitchFamily="18" charset="0"/>
              </a:rPr>
              <a:t>receive transaction</a:t>
            </a:r>
          </a:p>
          <a:p>
            <a:pPr marL="0" indent="0" algn="just">
              <a:lnSpc>
                <a:spcPct val="107000"/>
              </a:lnSpc>
              <a:spcAft>
                <a:spcPts val="800"/>
              </a:spcAft>
              <a:buNone/>
            </a:pPr>
            <a:r>
              <a:rPr lang="en-US" sz="2000" dirty="0">
                <a:latin typeface="Calibri" panose="020F0502020204030204" pitchFamily="34" charset="0"/>
                <a:ea typeface="Calibri" panose="020F0502020204030204" pitchFamily="34" charset="0"/>
                <a:cs typeface="Times New Roman" panose="02020603050405020304" pitchFamily="18" charset="0"/>
              </a:rPr>
              <a:t>		follow the merge of </a:t>
            </a:r>
            <a:r>
              <a:rPr lang="en-US" sz="2000" dirty="0" err="1">
                <a:latin typeface="Calibri" panose="020F0502020204030204" pitchFamily="34" charset="0"/>
                <a:ea typeface="Calibri" panose="020F0502020204030204" pitchFamily="34" charset="0"/>
                <a:cs typeface="Times New Roman" panose="02020603050405020304" pitchFamily="18" charset="0"/>
              </a:rPr>
              <a:t>mainnet</a:t>
            </a:r>
            <a:r>
              <a:rPr lang="en-US" sz="2000" dirty="0">
                <a:latin typeface="Calibri" panose="020F0502020204030204" pitchFamily="34" charset="0"/>
                <a:ea typeface="Calibri" panose="020F0502020204030204" pitchFamily="34" charset="0"/>
                <a:cs typeface="Times New Roman" panose="02020603050405020304" pitchFamily="18" charset="0"/>
              </a:rPr>
              <a:t> with Beacon chain </a:t>
            </a:r>
          </a:p>
          <a:p>
            <a:pPr marL="0" indent="0" algn="just">
              <a:lnSpc>
                <a:spcPct val="107000"/>
              </a:lnSpc>
              <a:spcAft>
                <a:spcPts val="800"/>
              </a:spcAft>
              <a:buNone/>
            </a:pPr>
            <a:r>
              <a:rPr lang="en-US" sz="2000" b="1" dirty="0">
                <a:latin typeface="Calibri" panose="020F0502020204030204" pitchFamily="34" charset="0"/>
                <a:ea typeface="Calibri" panose="020F0502020204030204" pitchFamily="34" charset="0"/>
                <a:cs typeface="Times New Roman" panose="02020603050405020304" pitchFamily="18" charset="0"/>
              </a:rPr>
              <a:t>		</a:t>
            </a:r>
            <a:r>
              <a:rPr lang="en-US" sz="2000" dirty="0">
                <a:latin typeface="Calibri" panose="020F0502020204030204" pitchFamily="34" charset="0"/>
                <a:ea typeface="Calibri" panose="020F0502020204030204" pitchFamily="34" charset="0"/>
                <a:cs typeface="Times New Roman" panose="02020603050405020304" pitchFamily="18" charset="0"/>
              </a:rPr>
              <a:t>improve scalability and capacity</a:t>
            </a:r>
          </a:p>
          <a:p>
            <a:pPr marL="0" indent="0" algn="just">
              <a:lnSpc>
                <a:spcPct val="107000"/>
              </a:lnSpc>
              <a:spcAft>
                <a:spcPts val="800"/>
              </a:spcAft>
              <a:buNone/>
            </a:pPr>
            <a:r>
              <a:rPr lang="en-US" sz="2000" dirty="0">
                <a:latin typeface="Calibri" panose="020F0502020204030204" pitchFamily="34" charset="0"/>
                <a:ea typeface="Calibri" panose="020F0502020204030204" pitchFamily="34" charset="0"/>
                <a:cs typeface="Times New Roman" panose="02020603050405020304" pitchFamily="18" charset="0"/>
              </a:rPr>
              <a:t>		layer 2 solution</a:t>
            </a:r>
            <a:r>
              <a:rPr lang="en-US" sz="2000" b="1" dirty="0">
                <a:latin typeface="Calibri" panose="020F0502020204030204" pitchFamily="34" charset="0"/>
                <a:ea typeface="Calibri" panose="020F0502020204030204" pitchFamily="34" charset="0"/>
                <a:cs typeface="Times New Roman" panose="02020603050405020304" pitchFamily="18" charset="0"/>
              </a:rPr>
              <a:t> </a:t>
            </a:r>
            <a:r>
              <a:rPr lang="en-US" sz="20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lgn="just">
              <a:lnSpc>
                <a:spcPct val="107000"/>
              </a:lnSpc>
              <a:spcAft>
                <a:spcPts val="800"/>
              </a:spcAft>
              <a:buNone/>
            </a:pPr>
            <a:endParaRPr lang="ro-RO"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0665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A56D4B3B-E474-479E-9B32-1137B1BB4462}"/>
              </a:ext>
            </a:extLst>
          </p:cNvPr>
          <p:cNvSpPr>
            <a:spLocks noGrp="1"/>
          </p:cNvSpPr>
          <p:nvPr>
            <p:ph type="title"/>
          </p:nvPr>
        </p:nvSpPr>
        <p:spPr/>
        <p:txBody>
          <a:bodyPr/>
          <a:lstStyle/>
          <a:p>
            <a:r>
              <a:rPr lang="en-US" dirty="0" err="1"/>
              <a:t>PoS</a:t>
            </a:r>
            <a:r>
              <a:rPr lang="en-US" dirty="0"/>
              <a:t> </a:t>
            </a:r>
            <a:r>
              <a:rPr lang="en-US" dirty="0" err="1"/>
              <a:t>consesnsus</a:t>
            </a:r>
            <a:endParaRPr lang="ro-RO" dirty="0"/>
          </a:p>
        </p:txBody>
      </p:sp>
      <p:sp>
        <p:nvSpPr>
          <p:cNvPr id="3" name="Substituent conținut 2">
            <a:extLst>
              <a:ext uri="{FF2B5EF4-FFF2-40B4-BE49-F238E27FC236}">
                <a16:creationId xmlns:a16="http://schemas.microsoft.com/office/drawing/2014/main" id="{16656207-515B-4F62-8F36-13FDFE9BB0A8}"/>
              </a:ext>
            </a:extLst>
          </p:cNvPr>
          <p:cNvSpPr>
            <a:spLocks noGrp="1"/>
          </p:cNvSpPr>
          <p:nvPr>
            <p:ph idx="1"/>
          </p:nvPr>
        </p:nvSpPr>
        <p:spPr/>
        <p:txBody>
          <a:bodyPr>
            <a:normAutofit/>
          </a:bodyPr>
          <a:lstStyle/>
          <a:p>
            <a:pPr marL="0" indent="0" algn="just">
              <a:lnSpc>
                <a:spcPct val="107000"/>
              </a:lnSpc>
              <a:spcAft>
                <a:spcPts val="800"/>
              </a:spcAft>
              <a:buNone/>
            </a:pPr>
            <a:r>
              <a:rPr lang="en-US" sz="2000" dirty="0">
                <a:effectLst/>
                <a:latin typeface="Calibri" panose="020F0502020204030204" pitchFamily="34" charset="0"/>
                <a:ea typeface="Calibri" panose="020F0502020204030204" pitchFamily="34" charset="0"/>
                <a:cs typeface="Times New Roman" panose="02020603050405020304" pitchFamily="18" charset="0"/>
              </a:rPr>
              <a:t>Ethereum 2.0:</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Validators (committee) are required to attest shar blocks.</a:t>
            </a:r>
          </a:p>
          <a:p>
            <a:pPr algn="just">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A committee has a slot (time-frame) to propose and validate a shard block. There are 32 slots in an epoch.</a:t>
            </a:r>
          </a:p>
          <a:p>
            <a:pPr algn="just">
              <a:lnSpc>
                <a:spcPct val="107000"/>
              </a:lnSpc>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After each epoch</a:t>
            </a:r>
            <a:r>
              <a:rPr lang="en-US" sz="2000" dirty="0">
                <a:latin typeface="Calibri" panose="020F0502020204030204" pitchFamily="34" charset="0"/>
                <a:ea typeface="Calibri" panose="020F0502020204030204" pitchFamily="34" charset="0"/>
                <a:cs typeface="Times New Roman" panose="02020603050405020304" pitchFamily="18" charset="0"/>
              </a:rPr>
              <a:t>, the committee is reformed with different random validators.</a:t>
            </a:r>
          </a:p>
          <a:p>
            <a:pPr algn="just">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When a new shard block proposal has enough attestations, a crosslink is created on beacon chain.</a:t>
            </a:r>
          </a:p>
          <a:p>
            <a:pPr algn="just">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Following the creation of crosslink, the validator who proposed the block receives the reward.</a:t>
            </a:r>
          </a:p>
          <a:p>
            <a:pPr algn="just">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If 2/3 of validators agree, the block is finalized. </a:t>
            </a:r>
          </a:p>
        </p:txBody>
      </p:sp>
    </p:spTree>
    <p:extLst>
      <p:ext uri="{BB962C8B-B14F-4D97-AF65-F5344CB8AC3E}">
        <p14:creationId xmlns:p14="http://schemas.microsoft.com/office/powerpoint/2010/main" val="12083820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reptunghi: colțuri rotunjite 1">
            <a:extLst>
              <a:ext uri="{FF2B5EF4-FFF2-40B4-BE49-F238E27FC236}">
                <a16:creationId xmlns:a16="http://schemas.microsoft.com/office/drawing/2014/main" id="{2554F3E9-B14C-4DA0-8A99-12F38D5BBA61}"/>
              </a:ext>
            </a:extLst>
          </p:cNvPr>
          <p:cNvSpPr/>
          <p:nvPr/>
        </p:nvSpPr>
        <p:spPr>
          <a:xfrm>
            <a:off x="796028" y="3536925"/>
            <a:ext cx="8096433" cy="9716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0070C0"/>
                </a:solidFill>
              </a:rPr>
              <a:t>BFT-based </a:t>
            </a:r>
            <a:r>
              <a:rPr lang="en-US" sz="2000" dirty="0" err="1">
                <a:solidFill>
                  <a:srgbClr val="0070C0"/>
                </a:solidFill>
              </a:rPr>
              <a:t>PoS</a:t>
            </a:r>
            <a:endParaRPr lang="en-US" sz="2000" dirty="0">
              <a:solidFill>
                <a:srgbClr val="0070C0"/>
              </a:solidFill>
            </a:endParaRPr>
          </a:p>
          <a:p>
            <a:pPr algn="ctr"/>
            <a:r>
              <a:rPr lang="en-US" sz="2000" dirty="0">
                <a:solidFill>
                  <a:schemeClr val="tx1"/>
                </a:solidFill>
              </a:rPr>
              <a:t>Staking and PBFT consensus</a:t>
            </a:r>
          </a:p>
        </p:txBody>
      </p:sp>
      <p:sp>
        <p:nvSpPr>
          <p:cNvPr id="3" name="Dreptunghi: colțuri rotunjite 2">
            <a:extLst>
              <a:ext uri="{FF2B5EF4-FFF2-40B4-BE49-F238E27FC236}">
                <a16:creationId xmlns:a16="http://schemas.microsoft.com/office/drawing/2014/main" id="{A3D6096F-1F85-4177-9BC8-8FC9B2BA068D}"/>
              </a:ext>
            </a:extLst>
          </p:cNvPr>
          <p:cNvSpPr/>
          <p:nvPr/>
        </p:nvSpPr>
        <p:spPr>
          <a:xfrm>
            <a:off x="796028" y="803863"/>
            <a:ext cx="8096435" cy="97167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1"/>
                </a:solidFill>
              </a:rPr>
              <a:t>chain-based </a:t>
            </a:r>
            <a:r>
              <a:rPr lang="en-US" sz="2000" dirty="0" err="1">
                <a:solidFill>
                  <a:schemeClr val="accent1"/>
                </a:solidFill>
              </a:rPr>
              <a:t>PoS</a:t>
            </a:r>
            <a:endParaRPr lang="en-US" sz="2000" dirty="0">
              <a:solidFill>
                <a:schemeClr val="accent1"/>
              </a:solidFill>
            </a:endParaRPr>
          </a:p>
          <a:p>
            <a:pPr algn="ctr"/>
            <a:r>
              <a:rPr lang="en-US" sz="2000" dirty="0">
                <a:solidFill>
                  <a:schemeClr val="tx1">
                    <a:lumMod val="95000"/>
                    <a:lumOff val="5000"/>
                  </a:schemeClr>
                </a:solidFill>
              </a:rPr>
              <a:t>similar to Bitcoin (block validation, block finalization - longest chain rule )</a:t>
            </a:r>
            <a:endParaRPr lang="ro-RO" sz="2000" dirty="0"/>
          </a:p>
        </p:txBody>
      </p:sp>
      <p:sp>
        <p:nvSpPr>
          <p:cNvPr id="4" name="Dreptunghi: colțuri rotunjite 3">
            <a:extLst>
              <a:ext uri="{FF2B5EF4-FFF2-40B4-BE49-F238E27FC236}">
                <a16:creationId xmlns:a16="http://schemas.microsoft.com/office/drawing/2014/main" id="{E209EE5C-E680-472D-941A-C95AEEACDD2D}"/>
              </a:ext>
            </a:extLst>
          </p:cNvPr>
          <p:cNvSpPr/>
          <p:nvPr/>
        </p:nvSpPr>
        <p:spPr>
          <a:xfrm>
            <a:off x="796028" y="2170394"/>
            <a:ext cx="8096434" cy="97167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0070C0"/>
                </a:solidFill>
              </a:rPr>
              <a:t>committee-based </a:t>
            </a:r>
            <a:r>
              <a:rPr lang="en-US" sz="2000" dirty="0" err="1">
                <a:solidFill>
                  <a:srgbClr val="0070C0"/>
                </a:solidFill>
              </a:rPr>
              <a:t>PoS</a:t>
            </a:r>
            <a:endParaRPr lang="en-US" sz="2000" dirty="0">
              <a:solidFill>
                <a:srgbClr val="0070C0"/>
              </a:solidFill>
            </a:endParaRPr>
          </a:p>
          <a:p>
            <a:pPr algn="ctr"/>
            <a:r>
              <a:rPr lang="en-US" sz="2000" dirty="0">
                <a:solidFill>
                  <a:schemeClr val="tx1">
                    <a:lumMod val="95000"/>
                    <a:lumOff val="5000"/>
                  </a:schemeClr>
                </a:solidFill>
              </a:rPr>
              <a:t>MPC multiparty computation  </a:t>
            </a:r>
          </a:p>
        </p:txBody>
      </p:sp>
      <p:sp>
        <p:nvSpPr>
          <p:cNvPr id="5" name="Dreptunghi: colțuri rotunjite 4">
            <a:extLst>
              <a:ext uri="{FF2B5EF4-FFF2-40B4-BE49-F238E27FC236}">
                <a16:creationId xmlns:a16="http://schemas.microsoft.com/office/drawing/2014/main" id="{3A58B08A-8DA1-494D-96CC-1B6BC06E4AB7}"/>
              </a:ext>
            </a:extLst>
          </p:cNvPr>
          <p:cNvSpPr/>
          <p:nvPr/>
        </p:nvSpPr>
        <p:spPr>
          <a:xfrm>
            <a:off x="796029" y="4903456"/>
            <a:ext cx="8096432" cy="9716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0070C0"/>
                </a:solidFill>
              </a:rPr>
              <a:t>Delegated </a:t>
            </a:r>
            <a:r>
              <a:rPr lang="en-US" sz="2000" dirty="0" err="1">
                <a:solidFill>
                  <a:srgbClr val="0070C0"/>
                </a:solidFill>
              </a:rPr>
              <a:t>PoS</a:t>
            </a:r>
            <a:endParaRPr lang="en-US" sz="2000" dirty="0">
              <a:solidFill>
                <a:srgbClr val="0070C0"/>
              </a:solidFill>
            </a:endParaRPr>
          </a:p>
          <a:p>
            <a:pPr algn="ctr"/>
            <a:r>
              <a:rPr lang="en-US" sz="2000" dirty="0">
                <a:solidFill>
                  <a:schemeClr val="tx1"/>
                </a:solidFill>
              </a:rPr>
              <a:t>A group of delegates validates transactions</a:t>
            </a:r>
            <a:endParaRPr lang="ro-RO" sz="2000" dirty="0">
              <a:solidFill>
                <a:schemeClr val="tx1"/>
              </a:solidFill>
            </a:endParaRPr>
          </a:p>
        </p:txBody>
      </p:sp>
      <p:sp>
        <p:nvSpPr>
          <p:cNvPr id="6" name="Dreptunghi: colțuri rotunjite 5">
            <a:extLst>
              <a:ext uri="{FF2B5EF4-FFF2-40B4-BE49-F238E27FC236}">
                <a16:creationId xmlns:a16="http://schemas.microsoft.com/office/drawing/2014/main" id="{B27A6E9C-04B3-437C-9314-172700054120}"/>
              </a:ext>
            </a:extLst>
          </p:cNvPr>
          <p:cNvSpPr/>
          <p:nvPr/>
        </p:nvSpPr>
        <p:spPr>
          <a:xfrm>
            <a:off x="9195784" y="803862"/>
            <a:ext cx="2558251" cy="97167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95000"/>
                    <a:lumOff val="5000"/>
                  </a:schemeClr>
                </a:solidFill>
              </a:rPr>
              <a:t>Peercoin,</a:t>
            </a:r>
          </a:p>
          <a:p>
            <a:pPr algn="ctr"/>
            <a:r>
              <a:rPr lang="en-US" sz="2000" dirty="0" err="1">
                <a:solidFill>
                  <a:schemeClr val="tx1">
                    <a:lumMod val="95000"/>
                    <a:lumOff val="5000"/>
                  </a:schemeClr>
                </a:solidFill>
              </a:rPr>
              <a:t>PoAct</a:t>
            </a:r>
            <a:r>
              <a:rPr lang="en-US" sz="2000" dirty="0">
                <a:solidFill>
                  <a:schemeClr val="tx1">
                    <a:lumMod val="95000"/>
                    <a:lumOff val="5000"/>
                  </a:schemeClr>
                </a:solidFill>
              </a:rPr>
              <a:t> (</a:t>
            </a:r>
            <a:r>
              <a:rPr lang="en-US" sz="2000" dirty="0" err="1">
                <a:solidFill>
                  <a:schemeClr val="tx1">
                    <a:lumMod val="95000"/>
                    <a:lumOff val="5000"/>
                  </a:schemeClr>
                </a:solidFill>
              </a:rPr>
              <a:t>Decred</a:t>
            </a:r>
            <a:r>
              <a:rPr lang="en-US" sz="2000" dirty="0">
                <a:solidFill>
                  <a:schemeClr val="tx1">
                    <a:lumMod val="95000"/>
                    <a:lumOff val="5000"/>
                  </a:schemeClr>
                </a:solidFill>
              </a:rPr>
              <a:t> (DCR))</a:t>
            </a:r>
            <a:endParaRPr lang="ro-RO" sz="2000" dirty="0"/>
          </a:p>
        </p:txBody>
      </p:sp>
      <p:sp>
        <p:nvSpPr>
          <p:cNvPr id="7" name="Dreptunghi: colțuri rotunjite 6">
            <a:extLst>
              <a:ext uri="{FF2B5EF4-FFF2-40B4-BE49-F238E27FC236}">
                <a16:creationId xmlns:a16="http://schemas.microsoft.com/office/drawing/2014/main" id="{498E473D-8A2C-4567-94C6-DD6403013969}"/>
              </a:ext>
            </a:extLst>
          </p:cNvPr>
          <p:cNvSpPr/>
          <p:nvPr/>
        </p:nvSpPr>
        <p:spPr>
          <a:xfrm>
            <a:off x="9195784" y="2170394"/>
            <a:ext cx="2558251" cy="97167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chemeClr val="tx1">
                    <a:lumMod val="95000"/>
                    <a:lumOff val="5000"/>
                  </a:schemeClr>
                </a:solidFill>
              </a:rPr>
              <a:t>CoAct</a:t>
            </a:r>
            <a:endParaRPr lang="ro-RO" sz="2000" dirty="0"/>
          </a:p>
        </p:txBody>
      </p:sp>
      <p:sp>
        <p:nvSpPr>
          <p:cNvPr id="8" name="Dreptunghi: colțuri rotunjite 7">
            <a:extLst>
              <a:ext uri="{FF2B5EF4-FFF2-40B4-BE49-F238E27FC236}">
                <a16:creationId xmlns:a16="http://schemas.microsoft.com/office/drawing/2014/main" id="{F423293E-D8D4-42A8-8763-1D542238315C}"/>
              </a:ext>
            </a:extLst>
          </p:cNvPr>
          <p:cNvSpPr/>
          <p:nvPr/>
        </p:nvSpPr>
        <p:spPr>
          <a:xfrm>
            <a:off x="9195783" y="3536926"/>
            <a:ext cx="2558251" cy="97167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chemeClr val="tx1"/>
                </a:solidFill>
              </a:rPr>
              <a:t>Tendermint</a:t>
            </a:r>
            <a:r>
              <a:rPr lang="en-US" sz="2000" dirty="0">
                <a:solidFill>
                  <a:schemeClr val="tx1"/>
                </a:solidFill>
              </a:rPr>
              <a:t>, </a:t>
            </a:r>
          </a:p>
          <a:p>
            <a:pPr algn="ctr"/>
            <a:r>
              <a:rPr lang="en-US" sz="2000" dirty="0">
                <a:solidFill>
                  <a:schemeClr val="tx1"/>
                </a:solidFill>
              </a:rPr>
              <a:t>Casper FFG</a:t>
            </a:r>
            <a:endParaRPr lang="ro-RO" sz="2000" dirty="0"/>
          </a:p>
        </p:txBody>
      </p:sp>
      <p:sp>
        <p:nvSpPr>
          <p:cNvPr id="9" name="Dreptunghi: colțuri rotunjite 8">
            <a:extLst>
              <a:ext uri="{FF2B5EF4-FFF2-40B4-BE49-F238E27FC236}">
                <a16:creationId xmlns:a16="http://schemas.microsoft.com/office/drawing/2014/main" id="{BDFEDC92-90DB-44AA-A8A3-83D0E7DD2D3A}"/>
              </a:ext>
            </a:extLst>
          </p:cNvPr>
          <p:cNvSpPr/>
          <p:nvPr/>
        </p:nvSpPr>
        <p:spPr>
          <a:xfrm>
            <a:off x="9195783" y="4903456"/>
            <a:ext cx="2558251" cy="97167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chemeClr val="tx1">
                    <a:lumMod val="95000"/>
                    <a:lumOff val="5000"/>
                  </a:schemeClr>
                </a:solidFill>
              </a:rPr>
              <a:t>Lisk</a:t>
            </a:r>
            <a:r>
              <a:rPr lang="en-US" sz="2000" dirty="0">
                <a:solidFill>
                  <a:schemeClr val="tx1">
                    <a:lumMod val="95000"/>
                    <a:lumOff val="5000"/>
                  </a:schemeClr>
                </a:solidFill>
              </a:rPr>
              <a:t>, </a:t>
            </a:r>
          </a:p>
          <a:p>
            <a:pPr algn="ctr"/>
            <a:r>
              <a:rPr lang="en-US" sz="2000" dirty="0">
                <a:solidFill>
                  <a:schemeClr val="tx1">
                    <a:lumMod val="95000"/>
                    <a:lumOff val="5000"/>
                  </a:schemeClr>
                </a:solidFill>
              </a:rPr>
              <a:t>Cosmos</a:t>
            </a:r>
            <a:endParaRPr lang="ro-RO" sz="2000" dirty="0"/>
          </a:p>
        </p:txBody>
      </p:sp>
    </p:spTree>
    <p:extLst>
      <p:ext uri="{BB962C8B-B14F-4D97-AF65-F5344CB8AC3E}">
        <p14:creationId xmlns:p14="http://schemas.microsoft.com/office/powerpoint/2010/main" val="16067695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1599EE43-1BB1-4749-A101-FB8928680EB5}"/>
              </a:ext>
            </a:extLst>
          </p:cNvPr>
          <p:cNvSpPr>
            <a:spLocks noGrp="1"/>
          </p:cNvSpPr>
          <p:nvPr>
            <p:ph type="title"/>
          </p:nvPr>
        </p:nvSpPr>
        <p:spPr/>
        <p:txBody>
          <a:bodyPr/>
          <a:lstStyle/>
          <a:p>
            <a:r>
              <a:rPr lang="en-US" dirty="0"/>
              <a:t>BFT – </a:t>
            </a:r>
            <a:r>
              <a:rPr lang="en-US" dirty="0" err="1"/>
              <a:t>PoS</a:t>
            </a:r>
            <a:r>
              <a:rPr lang="en-US" dirty="0"/>
              <a:t> protocols</a:t>
            </a:r>
            <a:endParaRPr lang="ro-RO" dirty="0"/>
          </a:p>
        </p:txBody>
      </p:sp>
      <p:sp>
        <p:nvSpPr>
          <p:cNvPr id="3" name="Substituent conținut 2">
            <a:extLst>
              <a:ext uri="{FF2B5EF4-FFF2-40B4-BE49-F238E27FC236}">
                <a16:creationId xmlns:a16="http://schemas.microsoft.com/office/drawing/2014/main" id="{4411D13C-4F50-4AEF-9941-4876DCA9F829}"/>
              </a:ext>
            </a:extLst>
          </p:cNvPr>
          <p:cNvSpPr>
            <a:spLocks noGrp="1"/>
          </p:cNvSpPr>
          <p:nvPr>
            <p:ph idx="1"/>
          </p:nvPr>
        </p:nvSpPr>
        <p:spPr/>
        <p:txBody>
          <a:bodyPr>
            <a:normAutofit/>
          </a:bodyPr>
          <a:lstStyle/>
          <a:p>
            <a:r>
              <a:rPr lang="en-US" sz="2400" dirty="0"/>
              <a:t>Deterministic block finalization</a:t>
            </a:r>
          </a:p>
          <a:p>
            <a:endParaRPr lang="en-US" sz="2400" dirty="0"/>
          </a:p>
          <a:p>
            <a:r>
              <a:rPr lang="en-US" sz="2400" dirty="0"/>
              <a:t>Longest chain rule replaced by: </a:t>
            </a:r>
            <a:r>
              <a:rPr lang="en-US" sz="2400" dirty="0">
                <a:solidFill>
                  <a:srgbClr val="FF0000"/>
                </a:solidFill>
              </a:rPr>
              <a:t>most-recent-stable-checkpoint rule.</a:t>
            </a:r>
          </a:p>
          <a:p>
            <a:endParaRPr lang="en-US" sz="2400" dirty="0">
              <a:solidFill>
                <a:srgbClr val="FF0000"/>
              </a:solidFill>
            </a:endParaRPr>
          </a:p>
          <a:p>
            <a:r>
              <a:rPr lang="en-US" sz="2400" dirty="0" err="1">
                <a:solidFill>
                  <a:schemeClr val="accent1"/>
                </a:solidFill>
              </a:rPr>
              <a:t>Tendermint</a:t>
            </a:r>
            <a:r>
              <a:rPr lang="en-US" sz="2400" dirty="0">
                <a:solidFill>
                  <a:schemeClr val="accent1"/>
                </a:solidFill>
              </a:rPr>
              <a:t> </a:t>
            </a:r>
            <a:r>
              <a:rPr lang="en-US" sz="2400" dirty="0"/>
              <a:t>[3], first public blockchain with BFT-</a:t>
            </a:r>
            <a:r>
              <a:rPr lang="en-US" sz="2400" dirty="0" err="1"/>
              <a:t>PoS</a:t>
            </a:r>
            <a:r>
              <a:rPr lang="en-US" sz="2400" dirty="0"/>
              <a:t> consensus protocol.</a:t>
            </a:r>
          </a:p>
          <a:p>
            <a:endParaRPr lang="en-US" sz="2400" dirty="0"/>
          </a:p>
          <a:p>
            <a:r>
              <a:rPr lang="en-US" sz="2400" dirty="0"/>
              <a:t>Partial</a:t>
            </a:r>
            <a:r>
              <a:rPr lang="ro-RO" sz="2400" dirty="0"/>
              <a:t> </a:t>
            </a:r>
            <a:r>
              <a:rPr lang="en-US" sz="2400" dirty="0"/>
              <a:t>Synchronous system.</a:t>
            </a:r>
          </a:p>
          <a:p>
            <a:endParaRPr lang="en-US" dirty="0"/>
          </a:p>
          <a:p>
            <a:endParaRPr lang="ro-RO" dirty="0"/>
          </a:p>
        </p:txBody>
      </p:sp>
    </p:spTree>
    <p:extLst>
      <p:ext uri="{BB962C8B-B14F-4D97-AF65-F5344CB8AC3E}">
        <p14:creationId xmlns:p14="http://schemas.microsoft.com/office/powerpoint/2010/main" val="35292779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225CAA9E-6593-4997-9708-A9D62D9B6B70}"/>
              </a:ext>
            </a:extLst>
          </p:cNvPr>
          <p:cNvSpPr>
            <a:spLocks noGrp="1"/>
          </p:cNvSpPr>
          <p:nvPr>
            <p:ph type="title"/>
          </p:nvPr>
        </p:nvSpPr>
        <p:spPr/>
        <p:txBody>
          <a:bodyPr/>
          <a:lstStyle/>
          <a:p>
            <a:r>
              <a:rPr lang="ro-RO" dirty="0"/>
              <a:t>Casper FFG</a:t>
            </a:r>
          </a:p>
        </p:txBody>
      </p:sp>
      <p:sp>
        <p:nvSpPr>
          <p:cNvPr id="3" name="Substituent text 2">
            <a:extLst>
              <a:ext uri="{FF2B5EF4-FFF2-40B4-BE49-F238E27FC236}">
                <a16:creationId xmlns:a16="http://schemas.microsoft.com/office/drawing/2014/main" id="{93D0DA1B-FEFC-4134-92A9-258EEE329C30}"/>
              </a:ext>
            </a:extLst>
          </p:cNvPr>
          <p:cNvSpPr>
            <a:spLocks noGrp="1"/>
          </p:cNvSpPr>
          <p:nvPr>
            <p:ph type="body" idx="1"/>
          </p:nvPr>
        </p:nvSpPr>
        <p:spPr/>
        <p:txBody>
          <a:bodyPr/>
          <a:lstStyle/>
          <a:p>
            <a:r>
              <a:rPr lang="en-US" dirty="0"/>
              <a:t>Casper the Friendly Finality Gadget</a:t>
            </a:r>
            <a:endParaRPr lang="ro-RO" dirty="0"/>
          </a:p>
        </p:txBody>
      </p:sp>
    </p:spTree>
    <p:extLst>
      <p:ext uri="{BB962C8B-B14F-4D97-AF65-F5344CB8AC3E}">
        <p14:creationId xmlns:p14="http://schemas.microsoft.com/office/powerpoint/2010/main" val="3698645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A56D4B3B-E474-479E-9B32-1137B1BB4462}"/>
              </a:ext>
            </a:extLst>
          </p:cNvPr>
          <p:cNvSpPr>
            <a:spLocks noGrp="1"/>
          </p:cNvSpPr>
          <p:nvPr>
            <p:ph type="title"/>
          </p:nvPr>
        </p:nvSpPr>
        <p:spPr/>
        <p:txBody>
          <a:bodyPr/>
          <a:lstStyle/>
          <a:p>
            <a:r>
              <a:rPr lang="en-US" dirty="0"/>
              <a:t>Casper FFG</a:t>
            </a:r>
            <a:endParaRPr lang="ro-RO" dirty="0"/>
          </a:p>
        </p:txBody>
      </p:sp>
      <p:sp>
        <p:nvSpPr>
          <p:cNvPr id="3" name="Substituent conținut 2">
            <a:extLst>
              <a:ext uri="{FF2B5EF4-FFF2-40B4-BE49-F238E27FC236}">
                <a16:creationId xmlns:a16="http://schemas.microsoft.com/office/drawing/2014/main" id="{16656207-515B-4F62-8F36-13FDFE9BB0A8}"/>
              </a:ext>
            </a:extLst>
          </p:cNvPr>
          <p:cNvSpPr>
            <a:spLocks noGrp="1"/>
          </p:cNvSpPr>
          <p:nvPr>
            <p:ph idx="1"/>
          </p:nvPr>
        </p:nvSpPr>
        <p:spPr/>
        <p:txBody>
          <a:bodyPr>
            <a:noAutofit/>
          </a:bodyPr>
          <a:lstStyle/>
          <a:p>
            <a:pPr algn="just">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Combines chain </a:t>
            </a:r>
            <a:r>
              <a:rPr lang="en-US" sz="2000" dirty="0" err="1">
                <a:latin typeface="Calibri" panose="020F0502020204030204" pitchFamily="34" charset="0"/>
                <a:ea typeface="Calibri" panose="020F0502020204030204" pitchFamily="34" charset="0"/>
                <a:cs typeface="Times New Roman" panose="02020603050405020304" pitchFamily="18" charset="0"/>
              </a:rPr>
              <a:t>PoS</a:t>
            </a:r>
            <a:r>
              <a:rPr lang="en-US" sz="2000" dirty="0">
                <a:latin typeface="Calibri" panose="020F0502020204030204" pitchFamily="34" charset="0"/>
                <a:ea typeface="Calibri" panose="020F0502020204030204" pitchFamily="34" charset="0"/>
                <a:cs typeface="Times New Roman" panose="02020603050405020304" pitchFamily="18" charset="0"/>
              </a:rPr>
              <a:t> and PFT consensus.</a:t>
            </a:r>
          </a:p>
          <a:p>
            <a:pPr algn="just">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Provides any </a:t>
            </a:r>
            <a:r>
              <a:rPr lang="en-US" sz="2000" dirty="0" err="1">
                <a:latin typeface="Calibri" panose="020F0502020204030204" pitchFamily="34" charset="0"/>
                <a:ea typeface="Calibri" panose="020F0502020204030204" pitchFamily="34" charset="0"/>
                <a:cs typeface="Times New Roman" panose="02020603050405020304" pitchFamily="18" charset="0"/>
              </a:rPr>
              <a:t>PoW</a:t>
            </a:r>
            <a:r>
              <a:rPr lang="en-US" sz="2000" dirty="0">
                <a:latin typeface="Calibri" panose="020F0502020204030204" pitchFamily="34" charset="0"/>
                <a:ea typeface="Calibri" panose="020F0502020204030204" pitchFamily="34" charset="0"/>
                <a:cs typeface="Times New Roman" panose="02020603050405020304" pitchFamily="18" charset="0"/>
              </a:rPr>
              <a:t> chain with additional protection against block reversion.</a:t>
            </a:r>
          </a:p>
          <a:p>
            <a:pPr algn="just">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Overlay atop proposal mechanism a protocol to finalize blocks, selecting the canonical chain.</a:t>
            </a:r>
          </a:p>
          <a:p>
            <a:pPr algn="just">
              <a:lnSpc>
                <a:spcPct val="107000"/>
              </a:lnSpc>
              <a:spcAft>
                <a:spcPts val="800"/>
              </a:spcAft>
            </a:pPr>
            <a:r>
              <a:rPr lang="en-US" sz="2000" b="1" dirty="0">
                <a:latin typeface="Calibri" panose="020F0502020204030204" pitchFamily="34" charset="0"/>
                <a:ea typeface="Calibri" panose="020F0502020204030204" pitchFamily="34" charset="0"/>
                <a:cs typeface="Times New Roman" panose="02020603050405020304" pitchFamily="18" charset="0"/>
              </a:rPr>
              <a:t>Modular</a:t>
            </a:r>
            <a:r>
              <a:rPr lang="en-US" sz="2000" dirty="0">
                <a:latin typeface="Calibri" panose="020F0502020204030204" pitchFamily="34" charset="0"/>
                <a:ea typeface="Calibri" panose="020F0502020204030204" pitchFamily="34" charset="0"/>
                <a:cs typeface="Times New Roman" panose="02020603050405020304" pitchFamily="18" charset="0"/>
              </a:rPr>
              <a:t>: may be implemented as an upgrade to an existing </a:t>
            </a:r>
            <a:r>
              <a:rPr lang="en-US" sz="2000" dirty="0" err="1">
                <a:latin typeface="Calibri" panose="020F0502020204030204" pitchFamily="34" charset="0"/>
                <a:ea typeface="Calibri" panose="020F0502020204030204" pitchFamily="34" charset="0"/>
                <a:cs typeface="Times New Roman" panose="02020603050405020304" pitchFamily="18" charset="0"/>
              </a:rPr>
              <a:t>PoW</a:t>
            </a:r>
            <a:r>
              <a:rPr lang="en-US" sz="2000" dirty="0">
                <a:latin typeface="Calibri" panose="020F0502020204030204" pitchFamily="34" charset="0"/>
                <a:ea typeface="Calibri" panose="020F0502020204030204" pitchFamily="34" charset="0"/>
                <a:cs typeface="Times New Roman" panose="02020603050405020304" pitchFamily="18" charset="0"/>
              </a:rPr>
              <a:t> chain.</a:t>
            </a:r>
          </a:p>
          <a:p>
            <a:pPr algn="just">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BFT algorithms: mathematically proven properties: if 2/3 of protocol participant are following the protocol rules, algorithm ensures validity. </a:t>
            </a:r>
          </a:p>
          <a:p>
            <a:pPr algn="just">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Safety: Casper protects against finalizing two conflicting checkpoints.</a:t>
            </a:r>
          </a:p>
          <a:p>
            <a:pPr algn="just">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Liveness: depends on a chosen proposal mechanism, could not ensure finalizing any future checkpoints.</a:t>
            </a:r>
          </a:p>
        </p:txBody>
      </p:sp>
    </p:spTree>
    <p:extLst>
      <p:ext uri="{BB962C8B-B14F-4D97-AF65-F5344CB8AC3E}">
        <p14:creationId xmlns:p14="http://schemas.microsoft.com/office/powerpoint/2010/main" val="24464020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A56D4B3B-E474-479E-9B32-1137B1BB4462}"/>
              </a:ext>
            </a:extLst>
          </p:cNvPr>
          <p:cNvSpPr>
            <a:spLocks noGrp="1"/>
          </p:cNvSpPr>
          <p:nvPr>
            <p:ph type="title"/>
          </p:nvPr>
        </p:nvSpPr>
        <p:spPr/>
        <p:txBody>
          <a:bodyPr/>
          <a:lstStyle/>
          <a:p>
            <a:r>
              <a:rPr lang="en-US" dirty="0"/>
              <a:t>Casper FFG</a:t>
            </a:r>
            <a:endParaRPr lang="ro-RO" dirty="0"/>
          </a:p>
        </p:txBody>
      </p:sp>
      <p:sp>
        <p:nvSpPr>
          <p:cNvPr id="3" name="Substituent conținut 2">
            <a:extLst>
              <a:ext uri="{FF2B5EF4-FFF2-40B4-BE49-F238E27FC236}">
                <a16:creationId xmlns:a16="http://schemas.microsoft.com/office/drawing/2014/main" id="{16656207-515B-4F62-8F36-13FDFE9BB0A8}"/>
              </a:ext>
            </a:extLst>
          </p:cNvPr>
          <p:cNvSpPr>
            <a:spLocks noGrp="1"/>
          </p:cNvSpPr>
          <p:nvPr>
            <p:ph idx="1"/>
          </p:nvPr>
        </p:nvSpPr>
        <p:spPr/>
        <p:txBody>
          <a:bodyPr>
            <a:noAutofit/>
          </a:bodyPr>
          <a:lstStyle/>
          <a:p>
            <a:pPr algn="just">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Fix set of validators and propose mechanism (</a:t>
            </a:r>
            <a:r>
              <a:rPr lang="en-US" sz="2000" dirty="0" err="1">
                <a:latin typeface="Calibri" panose="020F0502020204030204" pitchFamily="34" charset="0"/>
                <a:ea typeface="Calibri" panose="020F0502020204030204" pitchFamily="34" charset="0"/>
                <a:cs typeface="Times New Roman" panose="02020603050405020304" pitchFamily="18" charset="0"/>
              </a:rPr>
              <a:t>PoW</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PoS</a:t>
            </a:r>
            <a:r>
              <a:rPr lang="en-US" sz="2000" dirty="0">
                <a:latin typeface="Calibri" panose="020F0502020204030204" pitchFamily="34" charset="0"/>
                <a:ea typeface="Calibri" panose="020F0502020204030204" pitchFamily="34" charset="0"/>
                <a:cs typeface="Times New Roman" panose="02020603050405020304" pitchFamily="18" charset="0"/>
              </a:rPr>
              <a:t>).</a:t>
            </a:r>
          </a:p>
          <a:p>
            <a:pPr lvl="1" algn="just">
              <a:lnSpc>
                <a:spcPct val="107000"/>
              </a:lnSpc>
              <a:spcAft>
                <a:spcPts val="800"/>
              </a:spcAft>
            </a:pPr>
            <a:r>
              <a:rPr lang="en-US" sz="2000" b="1" dirty="0">
                <a:latin typeface="Calibri" panose="020F0502020204030204" pitchFamily="34" charset="0"/>
                <a:ea typeface="Calibri" panose="020F0502020204030204" pitchFamily="34" charset="0"/>
                <a:cs typeface="Times New Roman" panose="02020603050405020304" pitchFamily="18" charset="0"/>
              </a:rPr>
              <a:t>Accountability</a:t>
            </a:r>
            <a:r>
              <a:rPr lang="en-US" sz="2000" dirty="0">
                <a:latin typeface="Calibri" panose="020F0502020204030204" pitchFamily="34" charset="0"/>
                <a:ea typeface="Calibri" panose="020F0502020204030204" pitchFamily="34" charset="0"/>
                <a:cs typeface="Times New Roman" panose="02020603050405020304" pitchFamily="18" charset="0"/>
              </a:rPr>
              <a:t>: penalize validators (</a:t>
            </a:r>
            <a:r>
              <a:rPr lang="en-US" sz="2000" i="1" dirty="0">
                <a:latin typeface="Calibri" panose="020F0502020204030204" pitchFamily="34" charset="0"/>
                <a:ea typeface="Calibri" panose="020F0502020204030204" pitchFamily="34" charset="0"/>
                <a:cs typeface="Times New Roman" panose="02020603050405020304" pitchFamily="18" charset="0"/>
              </a:rPr>
              <a:t>nothing at stake problem</a:t>
            </a:r>
            <a:r>
              <a:rPr lang="en-US" sz="2000" dirty="0">
                <a:latin typeface="Calibri" panose="020F0502020204030204" pitchFamily="34" charset="0"/>
                <a:ea typeface="Calibri" panose="020F0502020204030204" pitchFamily="34" charset="0"/>
                <a:cs typeface="Times New Roman" panose="02020603050405020304" pitchFamily="18" charset="0"/>
              </a:rPr>
              <a:t>)</a:t>
            </a:r>
          </a:p>
          <a:p>
            <a:pPr lvl="1" algn="just">
              <a:lnSpc>
                <a:spcPct val="107000"/>
              </a:lnSpc>
              <a:spcAft>
                <a:spcPts val="800"/>
              </a:spcAft>
            </a:pPr>
            <a:r>
              <a:rPr lang="en-US" sz="2000" b="1" dirty="0">
                <a:latin typeface="Calibri" panose="020F0502020204030204" pitchFamily="34" charset="0"/>
                <a:ea typeface="Calibri" panose="020F0502020204030204" pitchFamily="34" charset="0"/>
                <a:cs typeface="Times New Roman" panose="02020603050405020304" pitchFamily="18" charset="0"/>
              </a:rPr>
              <a:t>Dynamic set of validators</a:t>
            </a:r>
          </a:p>
          <a:p>
            <a:pPr algn="just">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2/3 of validators refers to 2/3 of the deposit-weighted fraction.</a:t>
            </a:r>
          </a:p>
          <a:p>
            <a:pPr algn="just">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Block tree: root is the “genesis block”.</a:t>
            </a:r>
          </a:p>
          <a:p>
            <a:pPr algn="just">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Casper choose a single child from each parent (canonical chain), some blocks are forming the checkpoint tree.</a:t>
            </a:r>
          </a:p>
          <a:p>
            <a:pPr algn="just">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Checkpoint: genesis block and every block whose height in the block tree is an exact multiple of 100.</a:t>
            </a:r>
          </a:p>
        </p:txBody>
      </p:sp>
    </p:spTree>
    <p:extLst>
      <p:ext uri="{BB962C8B-B14F-4D97-AF65-F5344CB8AC3E}">
        <p14:creationId xmlns:p14="http://schemas.microsoft.com/office/powerpoint/2010/main" val="1017988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reptunghi: colțuri rotunjite 1">
            <a:extLst>
              <a:ext uri="{FF2B5EF4-FFF2-40B4-BE49-F238E27FC236}">
                <a16:creationId xmlns:a16="http://schemas.microsoft.com/office/drawing/2014/main" id="{2554F3E9-B14C-4DA0-8A99-12F38D5BBA61}"/>
              </a:ext>
            </a:extLst>
          </p:cNvPr>
          <p:cNvSpPr/>
          <p:nvPr/>
        </p:nvSpPr>
        <p:spPr>
          <a:xfrm>
            <a:off x="3533670" y="4250454"/>
            <a:ext cx="5124660" cy="13565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peer-to-peer network</a:t>
            </a:r>
            <a:endParaRPr lang="ro-RO" sz="2000" dirty="0"/>
          </a:p>
        </p:txBody>
      </p:sp>
      <p:sp>
        <p:nvSpPr>
          <p:cNvPr id="3" name="Dreptunghi: colțuri rotunjite 2">
            <a:extLst>
              <a:ext uri="{FF2B5EF4-FFF2-40B4-BE49-F238E27FC236}">
                <a16:creationId xmlns:a16="http://schemas.microsoft.com/office/drawing/2014/main" id="{A3D6096F-1F85-4177-9BC8-8FC9B2BA068D}"/>
              </a:ext>
            </a:extLst>
          </p:cNvPr>
          <p:cNvSpPr/>
          <p:nvPr/>
        </p:nvSpPr>
        <p:spPr>
          <a:xfrm>
            <a:off x="3533670" y="944544"/>
            <a:ext cx="5124660" cy="13565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distributed transaction ledger</a:t>
            </a:r>
            <a:endParaRPr lang="ro-RO" sz="2000" dirty="0"/>
          </a:p>
        </p:txBody>
      </p:sp>
      <p:sp>
        <p:nvSpPr>
          <p:cNvPr id="4" name="Dreptunghi: colțuri rotunjite 3">
            <a:extLst>
              <a:ext uri="{FF2B5EF4-FFF2-40B4-BE49-F238E27FC236}">
                <a16:creationId xmlns:a16="http://schemas.microsoft.com/office/drawing/2014/main" id="{E209EE5C-E680-472D-941A-C95AEEACDD2D}"/>
              </a:ext>
            </a:extLst>
          </p:cNvPr>
          <p:cNvSpPr/>
          <p:nvPr/>
        </p:nvSpPr>
        <p:spPr>
          <a:xfrm>
            <a:off x="3247292" y="2627644"/>
            <a:ext cx="5697416" cy="1356527"/>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lumMod val="95000"/>
                    <a:lumOff val="5000"/>
                  </a:schemeClr>
                </a:solidFill>
              </a:rPr>
              <a:t>Consensus algorithm: </a:t>
            </a:r>
            <a:r>
              <a:rPr lang="en-US" sz="2800" dirty="0" err="1">
                <a:solidFill>
                  <a:schemeClr val="tx1">
                    <a:lumMod val="95000"/>
                    <a:lumOff val="5000"/>
                  </a:schemeClr>
                </a:solidFill>
              </a:rPr>
              <a:t>PoW</a:t>
            </a:r>
            <a:r>
              <a:rPr lang="en-US" sz="2800" dirty="0">
                <a:solidFill>
                  <a:schemeClr val="tx1">
                    <a:lumMod val="95000"/>
                    <a:lumOff val="5000"/>
                  </a:schemeClr>
                </a:solidFill>
              </a:rPr>
              <a:t>, </a:t>
            </a:r>
            <a:r>
              <a:rPr lang="en-US" sz="2800" dirty="0" err="1">
                <a:solidFill>
                  <a:schemeClr val="tx1">
                    <a:lumMod val="95000"/>
                    <a:lumOff val="5000"/>
                  </a:schemeClr>
                </a:solidFill>
              </a:rPr>
              <a:t>PoS</a:t>
            </a:r>
            <a:r>
              <a:rPr lang="en-US" sz="2800" dirty="0">
                <a:solidFill>
                  <a:schemeClr val="tx1">
                    <a:lumMod val="95000"/>
                    <a:lumOff val="5000"/>
                  </a:schemeClr>
                </a:solidFill>
              </a:rPr>
              <a:t>, </a:t>
            </a:r>
            <a:r>
              <a:rPr lang="en-US" sz="2800" dirty="0" err="1">
                <a:solidFill>
                  <a:schemeClr val="tx1">
                    <a:lumMod val="95000"/>
                    <a:lumOff val="5000"/>
                  </a:schemeClr>
                </a:solidFill>
              </a:rPr>
              <a:t>DPoS</a:t>
            </a:r>
            <a:r>
              <a:rPr lang="en-US" sz="2800" dirty="0">
                <a:solidFill>
                  <a:schemeClr val="tx1">
                    <a:lumMod val="95000"/>
                    <a:lumOff val="5000"/>
                  </a:schemeClr>
                </a:solidFill>
              </a:rPr>
              <a:t>, </a:t>
            </a:r>
            <a:r>
              <a:rPr lang="en-US" sz="2800" dirty="0" err="1">
                <a:solidFill>
                  <a:schemeClr val="tx1">
                    <a:lumMod val="95000"/>
                    <a:lumOff val="5000"/>
                  </a:schemeClr>
                </a:solidFill>
              </a:rPr>
              <a:t>PoET</a:t>
            </a:r>
            <a:r>
              <a:rPr lang="en-US" sz="2800" dirty="0">
                <a:solidFill>
                  <a:schemeClr val="tx1">
                    <a:lumMod val="95000"/>
                    <a:lumOff val="5000"/>
                  </a:schemeClr>
                </a:solidFill>
              </a:rPr>
              <a:t>, </a:t>
            </a:r>
            <a:r>
              <a:rPr lang="en-US" sz="2800" dirty="0" err="1">
                <a:solidFill>
                  <a:schemeClr val="tx1">
                    <a:lumMod val="95000"/>
                    <a:lumOff val="5000"/>
                  </a:schemeClr>
                </a:solidFill>
              </a:rPr>
              <a:t>PoA</a:t>
            </a:r>
            <a:r>
              <a:rPr lang="en-US" sz="2800" dirty="0">
                <a:solidFill>
                  <a:schemeClr val="tx1">
                    <a:lumMod val="95000"/>
                    <a:lumOff val="5000"/>
                  </a:schemeClr>
                </a:solidFill>
              </a:rPr>
              <a:t> ...</a:t>
            </a:r>
          </a:p>
        </p:txBody>
      </p:sp>
      <p:sp>
        <p:nvSpPr>
          <p:cNvPr id="6" name="CasetăText 5">
            <a:extLst>
              <a:ext uri="{FF2B5EF4-FFF2-40B4-BE49-F238E27FC236}">
                <a16:creationId xmlns:a16="http://schemas.microsoft.com/office/drawing/2014/main" id="{908F65E3-4224-4876-B051-10A8F7BB769B}"/>
              </a:ext>
            </a:extLst>
          </p:cNvPr>
          <p:cNvSpPr txBox="1"/>
          <p:nvPr/>
        </p:nvSpPr>
        <p:spPr>
          <a:xfrm>
            <a:off x="357325" y="319593"/>
            <a:ext cx="10846293" cy="646331"/>
          </a:xfrm>
          <a:prstGeom prst="rect">
            <a:avLst/>
          </a:prstGeom>
          <a:noFill/>
        </p:spPr>
        <p:txBody>
          <a:bodyPr wrap="square">
            <a:spAutoFit/>
          </a:bodyPr>
          <a:lstStyle/>
          <a:p>
            <a:r>
              <a:rPr lang="en-US" b="1" dirty="0"/>
              <a:t>Consensus protocols: </a:t>
            </a:r>
            <a:r>
              <a:rPr lang="en-US" dirty="0"/>
              <a:t>Technology that enables decentralization. Ensures all participants agree on a unified transaction ledger without a central authority.</a:t>
            </a:r>
            <a:endParaRPr lang="ro-RO" dirty="0"/>
          </a:p>
        </p:txBody>
      </p:sp>
    </p:spTree>
    <p:extLst>
      <p:ext uri="{BB962C8B-B14F-4D97-AF65-F5344CB8AC3E}">
        <p14:creationId xmlns:p14="http://schemas.microsoft.com/office/powerpoint/2010/main" val="32464632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reptunghi: colțuri rotunjite 1">
            <a:extLst>
              <a:ext uri="{FF2B5EF4-FFF2-40B4-BE49-F238E27FC236}">
                <a16:creationId xmlns:a16="http://schemas.microsoft.com/office/drawing/2014/main" id="{83FC148B-C047-45CB-A2E4-73C8D9EC73F1}"/>
              </a:ext>
            </a:extLst>
          </p:cNvPr>
          <p:cNvSpPr/>
          <p:nvPr/>
        </p:nvSpPr>
        <p:spPr>
          <a:xfrm>
            <a:off x="1055077" y="2661134"/>
            <a:ext cx="944545" cy="542611"/>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reptunghi: colțuri rotunjite 2">
            <a:extLst>
              <a:ext uri="{FF2B5EF4-FFF2-40B4-BE49-F238E27FC236}">
                <a16:creationId xmlns:a16="http://schemas.microsoft.com/office/drawing/2014/main" id="{27DF7F8B-F13B-4B20-81D5-CC187099158C}"/>
              </a:ext>
            </a:extLst>
          </p:cNvPr>
          <p:cNvSpPr/>
          <p:nvPr/>
        </p:nvSpPr>
        <p:spPr>
          <a:xfrm>
            <a:off x="4319116" y="3861914"/>
            <a:ext cx="944545" cy="542611"/>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b1</a:t>
            </a:r>
          </a:p>
        </p:txBody>
      </p:sp>
      <p:sp>
        <p:nvSpPr>
          <p:cNvPr id="4" name="Dreptunghi: colțuri rotunjite 3">
            <a:extLst>
              <a:ext uri="{FF2B5EF4-FFF2-40B4-BE49-F238E27FC236}">
                <a16:creationId xmlns:a16="http://schemas.microsoft.com/office/drawing/2014/main" id="{F916BF63-B68F-41B7-822A-896E4E85E675}"/>
              </a:ext>
            </a:extLst>
          </p:cNvPr>
          <p:cNvSpPr/>
          <p:nvPr/>
        </p:nvSpPr>
        <p:spPr>
          <a:xfrm>
            <a:off x="1999622" y="3861913"/>
            <a:ext cx="944545" cy="542611"/>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reptunghi: colțuri rotunjite 4">
            <a:extLst>
              <a:ext uri="{FF2B5EF4-FFF2-40B4-BE49-F238E27FC236}">
                <a16:creationId xmlns:a16="http://schemas.microsoft.com/office/drawing/2014/main" id="{B492AE1E-0167-41D3-A4F2-E6C9C6F49E86}"/>
              </a:ext>
            </a:extLst>
          </p:cNvPr>
          <p:cNvSpPr/>
          <p:nvPr/>
        </p:nvSpPr>
        <p:spPr>
          <a:xfrm>
            <a:off x="4319115" y="2618429"/>
            <a:ext cx="944545" cy="542611"/>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reptunghi: colțuri rotunjite 5">
            <a:extLst>
              <a:ext uri="{FF2B5EF4-FFF2-40B4-BE49-F238E27FC236}">
                <a16:creationId xmlns:a16="http://schemas.microsoft.com/office/drawing/2014/main" id="{33601AA0-3B35-4596-A5AF-76B29BD1482B}"/>
              </a:ext>
            </a:extLst>
          </p:cNvPr>
          <p:cNvSpPr/>
          <p:nvPr/>
        </p:nvSpPr>
        <p:spPr>
          <a:xfrm>
            <a:off x="3282461" y="5077765"/>
            <a:ext cx="944545" cy="542611"/>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Genesis</a:t>
            </a:r>
          </a:p>
        </p:txBody>
      </p:sp>
      <p:sp>
        <p:nvSpPr>
          <p:cNvPr id="7" name="Dreptunghi: colțuri rotunjite 6">
            <a:extLst>
              <a:ext uri="{FF2B5EF4-FFF2-40B4-BE49-F238E27FC236}">
                <a16:creationId xmlns:a16="http://schemas.microsoft.com/office/drawing/2014/main" id="{280DCB47-EB71-45B6-849C-9AFEBFEB12F5}"/>
              </a:ext>
            </a:extLst>
          </p:cNvPr>
          <p:cNvSpPr/>
          <p:nvPr/>
        </p:nvSpPr>
        <p:spPr>
          <a:xfrm>
            <a:off x="5263660" y="1363228"/>
            <a:ext cx="944545" cy="542611"/>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b2</a:t>
            </a:r>
          </a:p>
        </p:txBody>
      </p:sp>
      <p:sp>
        <p:nvSpPr>
          <p:cNvPr id="8" name="Dreptunghi: colțuri rotunjite 7">
            <a:extLst>
              <a:ext uri="{FF2B5EF4-FFF2-40B4-BE49-F238E27FC236}">
                <a16:creationId xmlns:a16="http://schemas.microsoft.com/office/drawing/2014/main" id="{EA76E074-4F63-4234-81B7-B41C58B50F8B}"/>
              </a:ext>
            </a:extLst>
          </p:cNvPr>
          <p:cNvSpPr/>
          <p:nvPr/>
        </p:nvSpPr>
        <p:spPr>
          <a:xfrm>
            <a:off x="2687096" y="2661133"/>
            <a:ext cx="944545" cy="542611"/>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reptunghi: colțuri rotunjite 8">
            <a:extLst>
              <a:ext uri="{FF2B5EF4-FFF2-40B4-BE49-F238E27FC236}">
                <a16:creationId xmlns:a16="http://schemas.microsoft.com/office/drawing/2014/main" id="{48F909E5-2276-4CF7-8EAE-19AA166854AB}"/>
              </a:ext>
            </a:extLst>
          </p:cNvPr>
          <p:cNvSpPr/>
          <p:nvPr/>
        </p:nvSpPr>
        <p:spPr>
          <a:xfrm>
            <a:off x="1773536" y="1363227"/>
            <a:ext cx="944545" cy="542611"/>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Conector drept cu săgeată 10">
            <a:extLst>
              <a:ext uri="{FF2B5EF4-FFF2-40B4-BE49-F238E27FC236}">
                <a16:creationId xmlns:a16="http://schemas.microsoft.com/office/drawing/2014/main" id="{C1AFA8C7-D1FE-4D8D-B85E-2B01358A1602}"/>
              </a:ext>
            </a:extLst>
          </p:cNvPr>
          <p:cNvCxnSpPr>
            <a:stCxn id="6" idx="0"/>
            <a:endCxn id="4" idx="2"/>
          </p:cNvCxnSpPr>
          <p:nvPr/>
        </p:nvCxnSpPr>
        <p:spPr>
          <a:xfrm flipH="1" flipV="1">
            <a:off x="2471895" y="4404524"/>
            <a:ext cx="1282839" cy="673241"/>
          </a:xfrm>
          <a:prstGeom prst="straightConnector1">
            <a:avLst/>
          </a:prstGeom>
          <a:ln w="22225">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2" name="Conector drept cu săgeată 11">
            <a:extLst>
              <a:ext uri="{FF2B5EF4-FFF2-40B4-BE49-F238E27FC236}">
                <a16:creationId xmlns:a16="http://schemas.microsoft.com/office/drawing/2014/main" id="{47CA698B-DAC9-4D02-B912-C8FBCED1CDC5}"/>
              </a:ext>
            </a:extLst>
          </p:cNvPr>
          <p:cNvCxnSpPr>
            <a:cxnSpLocks/>
            <a:stCxn id="6" idx="0"/>
            <a:endCxn id="3" idx="2"/>
          </p:cNvCxnSpPr>
          <p:nvPr/>
        </p:nvCxnSpPr>
        <p:spPr>
          <a:xfrm flipV="1">
            <a:off x="3754734" y="4404525"/>
            <a:ext cx="1036655" cy="673240"/>
          </a:xfrm>
          <a:prstGeom prst="straightConnector1">
            <a:avLst/>
          </a:prstGeom>
          <a:ln w="22225">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5" name="Conector drept cu săgeată 14">
            <a:extLst>
              <a:ext uri="{FF2B5EF4-FFF2-40B4-BE49-F238E27FC236}">
                <a16:creationId xmlns:a16="http://schemas.microsoft.com/office/drawing/2014/main" id="{D5CDBF0E-0C62-4DAF-9FD9-0B9C8305CD5A}"/>
              </a:ext>
            </a:extLst>
          </p:cNvPr>
          <p:cNvCxnSpPr>
            <a:cxnSpLocks/>
            <a:stCxn id="4" idx="0"/>
            <a:endCxn id="2" idx="2"/>
          </p:cNvCxnSpPr>
          <p:nvPr/>
        </p:nvCxnSpPr>
        <p:spPr>
          <a:xfrm flipH="1" flipV="1">
            <a:off x="1527350" y="3203745"/>
            <a:ext cx="944545" cy="658168"/>
          </a:xfrm>
          <a:prstGeom prst="straightConnector1">
            <a:avLst/>
          </a:prstGeom>
          <a:ln w="22225">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8" name="Conector drept cu săgeată 17">
            <a:extLst>
              <a:ext uri="{FF2B5EF4-FFF2-40B4-BE49-F238E27FC236}">
                <a16:creationId xmlns:a16="http://schemas.microsoft.com/office/drawing/2014/main" id="{88B9322B-6DD3-41E2-A8B1-22F3FAB57555}"/>
              </a:ext>
            </a:extLst>
          </p:cNvPr>
          <p:cNvCxnSpPr>
            <a:cxnSpLocks/>
            <a:stCxn id="4" idx="0"/>
            <a:endCxn id="8" idx="2"/>
          </p:cNvCxnSpPr>
          <p:nvPr/>
        </p:nvCxnSpPr>
        <p:spPr>
          <a:xfrm flipV="1">
            <a:off x="2471895" y="3203744"/>
            <a:ext cx="687474" cy="658169"/>
          </a:xfrm>
          <a:prstGeom prst="straightConnector1">
            <a:avLst/>
          </a:prstGeom>
          <a:ln w="22225">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1" name="Conector drept cu săgeată 20">
            <a:extLst>
              <a:ext uri="{FF2B5EF4-FFF2-40B4-BE49-F238E27FC236}">
                <a16:creationId xmlns:a16="http://schemas.microsoft.com/office/drawing/2014/main" id="{77CE2042-D2AF-45D8-994C-F236847EF156}"/>
              </a:ext>
            </a:extLst>
          </p:cNvPr>
          <p:cNvCxnSpPr>
            <a:cxnSpLocks/>
            <a:stCxn id="3" idx="0"/>
            <a:endCxn id="5" idx="2"/>
          </p:cNvCxnSpPr>
          <p:nvPr/>
        </p:nvCxnSpPr>
        <p:spPr>
          <a:xfrm flipH="1" flipV="1">
            <a:off x="4791388" y="3161040"/>
            <a:ext cx="1" cy="700874"/>
          </a:xfrm>
          <a:prstGeom prst="straightConnector1">
            <a:avLst/>
          </a:prstGeom>
          <a:ln w="22225">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4" name="Conector drept cu săgeată 23">
            <a:extLst>
              <a:ext uri="{FF2B5EF4-FFF2-40B4-BE49-F238E27FC236}">
                <a16:creationId xmlns:a16="http://schemas.microsoft.com/office/drawing/2014/main" id="{7230AE18-B146-4F7E-88B8-74BF32BC3CB2}"/>
              </a:ext>
            </a:extLst>
          </p:cNvPr>
          <p:cNvCxnSpPr>
            <a:cxnSpLocks/>
            <a:stCxn id="8" idx="0"/>
            <a:endCxn id="9" idx="2"/>
          </p:cNvCxnSpPr>
          <p:nvPr/>
        </p:nvCxnSpPr>
        <p:spPr>
          <a:xfrm flipH="1" flipV="1">
            <a:off x="2245809" y="1905838"/>
            <a:ext cx="913560" cy="755295"/>
          </a:xfrm>
          <a:prstGeom prst="straightConnector1">
            <a:avLst/>
          </a:prstGeom>
          <a:ln w="22225">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7" name="Conector drept cu săgeată 26">
            <a:extLst>
              <a:ext uri="{FF2B5EF4-FFF2-40B4-BE49-F238E27FC236}">
                <a16:creationId xmlns:a16="http://schemas.microsoft.com/office/drawing/2014/main" id="{0F489C71-BF21-4EA0-B8E4-02FA8470E688}"/>
              </a:ext>
            </a:extLst>
          </p:cNvPr>
          <p:cNvCxnSpPr>
            <a:cxnSpLocks/>
            <a:stCxn id="5" idx="0"/>
            <a:endCxn id="7" idx="2"/>
          </p:cNvCxnSpPr>
          <p:nvPr/>
        </p:nvCxnSpPr>
        <p:spPr>
          <a:xfrm flipV="1">
            <a:off x="4791388" y="1905839"/>
            <a:ext cx="944545" cy="712590"/>
          </a:xfrm>
          <a:prstGeom prst="straightConnector1">
            <a:avLst/>
          </a:prstGeom>
          <a:ln w="22225">
            <a:prstDash val="sysDot"/>
            <a:tailEnd type="triangle"/>
          </a:ln>
        </p:spPr>
        <p:style>
          <a:lnRef idx="1">
            <a:schemeClr val="accent1"/>
          </a:lnRef>
          <a:fillRef idx="0">
            <a:schemeClr val="accent1"/>
          </a:fillRef>
          <a:effectRef idx="0">
            <a:schemeClr val="accent1"/>
          </a:effectRef>
          <a:fontRef idx="minor">
            <a:schemeClr val="tx1"/>
          </a:fontRef>
        </p:style>
      </p:cxnSp>
      <p:sp>
        <p:nvSpPr>
          <p:cNvPr id="30" name="CasetăText 29">
            <a:extLst>
              <a:ext uri="{FF2B5EF4-FFF2-40B4-BE49-F238E27FC236}">
                <a16:creationId xmlns:a16="http://schemas.microsoft.com/office/drawing/2014/main" id="{B3614F3F-0361-420B-8FE6-256ED554558E}"/>
              </a:ext>
            </a:extLst>
          </p:cNvPr>
          <p:cNvSpPr txBox="1"/>
          <p:nvPr/>
        </p:nvSpPr>
        <p:spPr>
          <a:xfrm flipH="1">
            <a:off x="4878976" y="2158249"/>
            <a:ext cx="1237119" cy="369332"/>
          </a:xfrm>
          <a:prstGeom prst="rect">
            <a:avLst/>
          </a:prstGeom>
          <a:noFill/>
        </p:spPr>
        <p:txBody>
          <a:bodyPr wrap="square" rtlCol="0">
            <a:spAutoFit/>
          </a:bodyPr>
          <a:lstStyle/>
          <a:p>
            <a:r>
              <a:rPr lang="en-US" dirty="0"/>
              <a:t>100 blocks</a:t>
            </a:r>
          </a:p>
        </p:txBody>
      </p:sp>
      <p:sp>
        <p:nvSpPr>
          <p:cNvPr id="35" name="CasetăText 34">
            <a:extLst>
              <a:ext uri="{FF2B5EF4-FFF2-40B4-BE49-F238E27FC236}">
                <a16:creationId xmlns:a16="http://schemas.microsoft.com/office/drawing/2014/main" id="{ACBD8FA9-A6F3-4775-9AA3-0D95583B3D5D}"/>
              </a:ext>
            </a:extLst>
          </p:cNvPr>
          <p:cNvSpPr txBox="1"/>
          <p:nvPr/>
        </p:nvSpPr>
        <p:spPr>
          <a:xfrm>
            <a:off x="7777424" y="1266092"/>
            <a:ext cx="2453492" cy="2031325"/>
          </a:xfrm>
          <a:prstGeom prst="rect">
            <a:avLst/>
          </a:prstGeom>
          <a:noFill/>
        </p:spPr>
        <p:txBody>
          <a:bodyPr wrap="none" rtlCol="0">
            <a:spAutoFit/>
          </a:bodyPr>
          <a:lstStyle/>
          <a:p>
            <a:r>
              <a:rPr lang="en-US" dirty="0"/>
              <a:t>h(root) = 0</a:t>
            </a:r>
          </a:p>
          <a:p>
            <a:r>
              <a:rPr lang="en-US" dirty="0"/>
              <a:t>h(b1)    = 1</a:t>
            </a:r>
          </a:p>
          <a:p>
            <a:r>
              <a:rPr lang="en-US" dirty="0"/>
              <a:t>h(b2)    = 3</a:t>
            </a:r>
          </a:p>
          <a:p>
            <a:endParaRPr lang="en-US" dirty="0"/>
          </a:p>
          <a:p>
            <a:endParaRPr lang="en-US" dirty="0"/>
          </a:p>
          <a:p>
            <a:endParaRPr lang="en-US" dirty="0"/>
          </a:p>
          <a:p>
            <a:r>
              <a:rPr lang="en-US" dirty="0"/>
              <a:t>root, b1, b2 checkpoints</a:t>
            </a:r>
          </a:p>
        </p:txBody>
      </p:sp>
    </p:spTree>
    <p:extLst>
      <p:ext uri="{BB962C8B-B14F-4D97-AF65-F5344CB8AC3E}">
        <p14:creationId xmlns:p14="http://schemas.microsoft.com/office/powerpoint/2010/main" val="29297695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A56D4B3B-E474-479E-9B32-1137B1BB4462}"/>
              </a:ext>
            </a:extLst>
          </p:cNvPr>
          <p:cNvSpPr>
            <a:spLocks noGrp="1"/>
          </p:cNvSpPr>
          <p:nvPr>
            <p:ph type="title"/>
          </p:nvPr>
        </p:nvSpPr>
        <p:spPr/>
        <p:txBody>
          <a:bodyPr/>
          <a:lstStyle/>
          <a:p>
            <a:r>
              <a:rPr lang="en-US" dirty="0"/>
              <a:t>Casper FFG</a:t>
            </a:r>
            <a:endParaRPr lang="ro-RO" dirty="0"/>
          </a:p>
        </p:txBody>
      </p:sp>
      <mc:AlternateContent xmlns:mc="http://schemas.openxmlformats.org/markup-compatibility/2006">
        <mc:Choice xmlns:a14="http://schemas.microsoft.com/office/drawing/2010/main" Requires="a14">
          <p:sp>
            <p:nvSpPr>
              <p:cNvPr id="3" name="Substituent conținut 2">
                <a:extLst>
                  <a:ext uri="{FF2B5EF4-FFF2-40B4-BE49-F238E27FC236}">
                    <a16:creationId xmlns:a16="http://schemas.microsoft.com/office/drawing/2014/main" id="{16656207-515B-4F62-8F36-13FDFE9BB0A8}"/>
                  </a:ext>
                </a:extLst>
              </p:cNvPr>
              <p:cNvSpPr>
                <a:spLocks noGrp="1"/>
              </p:cNvSpPr>
              <p:nvPr>
                <p:ph idx="1"/>
              </p:nvPr>
            </p:nvSpPr>
            <p:spPr/>
            <p:txBody>
              <a:bodyPr>
                <a:noAutofit/>
              </a:bodyPr>
              <a:lstStyle/>
              <a:p>
                <a:pPr algn="just">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Vote message.</a:t>
                </a:r>
              </a:p>
              <a:p>
                <a:pPr lvl="1" algn="just">
                  <a:lnSpc>
                    <a:spcPct val="107000"/>
                  </a:lnSpc>
                  <a:spcAft>
                    <a:spcPts val="800"/>
                  </a:spcAft>
                </a:pPr>
                <a:r>
                  <a:rPr lang="en-US" sz="2000" b="1" dirty="0">
                    <a:latin typeface="Calibri" panose="020F0502020204030204" pitchFamily="34" charset="0"/>
                    <a:ea typeface="Calibri" panose="020F0502020204030204" pitchFamily="34" charset="0"/>
                    <a:cs typeface="Times New Roman" panose="02020603050405020304" pitchFamily="18" charset="0"/>
                  </a:rPr>
                  <a:t>&lt;</a:t>
                </a:r>
                <a14:m>
                  <m:oMath xmlns:m="http://schemas.openxmlformats.org/officeDocument/2006/math">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𝝂</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𝒔</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𝒕</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 </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𝒉</m:t>
                    </m:r>
                    <m:d>
                      <m:dPr>
                        <m:ctrlPr>
                          <a:rPr lang="en-US" sz="2000" b="1"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𝒔</m:t>
                        </m:r>
                      </m:e>
                    </m:d>
                    <m:r>
                      <a:rPr lang="en-US" sz="2000" b="1"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𝒉</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𝒕</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b="1" dirty="0">
                    <a:latin typeface="Calibri" panose="020F0502020204030204" pitchFamily="34" charset="0"/>
                    <a:ea typeface="Calibri" panose="020F0502020204030204" pitchFamily="34" charset="0"/>
                    <a:cs typeface="Times New Roman" panose="02020603050405020304" pitchFamily="18" charset="0"/>
                  </a:rPr>
                  <a:t> &gt;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lvl="1" algn="just">
                  <a:lnSpc>
                    <a:spcPct val="107000"/>
                  </a:lnSpc>
                  <a:spcAft>
                    <a:spcPts val="800"/>
                  </a:spcAft>
                </a:pPr>
                <a14:m>
                  <m:oMath xmlns:m="http://schemas.openxmlformats.org/officeDocument/2006/math">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𝒔</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en-US" sz="2000" dirty="0">
                    <a:latin typeface="Calibri" panose="020F0502020204030204" pitchFamily="34" charset="0"/>
                    <a:ea typeface="Calibri" panose="020F0502020204030204" pitchFamily="34" charset="0"/>
                    <a:cs typeface="Times New Roman" panose="02020603050405020304" pitchFamily="18" charset="0"/>
                  </a:rPr>
                  <a:t>: hash of any justified checkpoint, source</a:t>
                </a:r>
              </a:p>
              <a:p>
                <a:pPr lvl="1" algn="just">
                  <a:lnSpc>
                    <a:spcPct val="107000"/>
                  </a:lnSpc>
                  <a:spcAft>
                    <a:spcPts val="800"/>
                  </a:spcAft>
                </a:pPr>
                <a14:m>
                  <m:oMath xmlns:m="http://schemas.openxmlformats.org/officeDocument/2006/math">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𝒕</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en-US" sz="2000" dirty="0">
                    <a:latin typeface="Calibri" panose="020F0502020204030204" pitchFamily="34" charset="0"/>
                    <a:ea typeface="Calibri" panose="020F0502020204030204" pitchFamily="34" charset="0"/>
                    <a:cs typeface="Times New Roman" panose="02020603050405020304" pitchFamily="18" charset="0"/>
                  </a:rPr>
                  <a:t>: hash of any descendent of s, target</a:t>
                </a:r>
              </a:p>
              <a:p>
                <a:pPr lvl="1" algn="just">
                  <a:lnSpc>
                    <a:spcPct val="107000"/>
                  </a:lnSpc>
                  <a:spcAft>
                    <a:spcPts val="800"/>
                  </a:spcAft>
                </a:pPr>
                <a14:m>
                  <m:oMath xmlns:m="http://schemas.openxmlformats.org/officeDocument/2006/math">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𝝂</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en-US" sz="2000" dirty="0">
                    <a:latin typeface="Calibri" panose="020F0502020204030204" pitchFamily="34" charset="0"/>
                    <a:ea typeface="Calibri" panose="020F0502020204030204" pitchFamily="34" charset="0"/>
                    <a:cs typeface="Times New Roman" panose="02020603050405020304" pitchFamily="18" charset="0"/>
                  </a:rPr>
                  <a:t>public key </a:t>
                </a:r>
              </a:p>
              <a:p>
                <a:pPr lvl="1" algn="just">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signature with validators private key.</a:t>
                </a:r>
              </a:p>
              <a:p>
                <a:pPr lvl="1" algn="just">
                  <a:lnSpc>
                    <a:spcPct val="107000"/>
                  </a:lnSpc>
                  <a:spcAft>
                    <a:spcPts val="800"/>
                  </a:spcAft>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lvl="1" algn="just">
                  <a:lnSpc>
                    <a:spcPct val="107000"/>
                  </a:lnSpc>
                  <a:spcAft>
                    <a:spcPts val="800"/>
                  </a:spcAft>
                </a:pPr>
                <a14:m>
                  <m:oMath xmlns:m="http://schemas.openxmlformats.org/officeDocument/2006/math">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𝝂</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en-US" sz="2000" dirty="0">
                    <a:latin typeface="Calibri" panose="020F0502020204030204" pitchFamily="34" charset="0"/>
                    <a:ea typeface="Calibri" panose="020F0502020204030204" pitchFamily="34" charset="0"/>
                    <a:cs typeface="Times New Roman" panose="02020603050405020304" pitchFamily="18" charset="0"/>
                  </a:rPr>
                  <a:t>validator’s public key must be in the validator set.</a:t>
                </a:r>
              </a:p>
              <a:p>
                <a:pPr lvl="1" algn="just">
                  <a:lnSpc>
                    <a:spcPct val="107000"/>
                  </a:lnSpc>
                  <a:spcAft>
                    <a:spcPts val="800"/>
                  </a:spcAft>
                </a:pPr>
                <a14:m>
                  <m:oMath xmlns:m="http://schemas.openxmlformats.org/officeDocument/2006/math">
                    <m:r>
                      <a:rPr lang="en-US" sz="2000" b="1" i="1">
                        <a:latin typeface="Cambria Math" panose="02040503050406030204" pitchFamily="18" charset="0"/>
                        <a:ea typeface="Cambria Math" panose="02040503050406030204" pitchFamily="18" charset="0"/>
                        <a:cs typeface="Times New Roman" panose="02020603050405020304" pitchFamily="18" charset="0"/>
                      </a:rPr>
                      <m:t>𝒔</m:t>
                    </m:r>
                  </m:oMath>
                </a14:m>
                <a:r>
                  <a:rPr lang="en-US" sz="2000" dirty="0">
                    <a:latin typeface="Calibri" panose="020F0502020204030204" pitchFamily="34" charset="0"/>
                    <a:ea typeface="Calibri" panose="020F0502020204030204" pitchFamily="34" charset="0"/>
                    <a:cs typeface="Times New Roman" panose="02020603050405020304" pitchFamily="18" charset="0"/>
                  </a:rPr>
                  <a:t> must be an ancestor of </a:t>
                </a:r>
                <a14:m>
                  <m:oMath xmlns:m="http://schemas.openxmlformats.org/officeDocument/2006/math">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𝒕</m:t>
                    </m:r>
                  </m:oMath>
                </a14:m>
                <a:r>
                  <a:rPr lang="en-US" sz="2000" dirty="0">
                    <a:latin typeface="Calibri" panose="020F0502020204030204" pitchFamily="34" charset="0"/>
                    <a:ea typeface="Calibri" panose="020F0502020204030204" pitchFamily="34" charset="0"/>
                    <a:cs typeface="Times New Roman" panose="02020603050405020304" pitchFamily="18" charset="0"/>
                  </a:rPr>
                  <a:t> </a:t>
                </a:r>
              </a:p>
            </p:txBody>
          </p:sp>
        </mc:Choice>
        <mc:Fallback>
          <p:sp>
            <p:nvSpPr>
              <p:cNvPr id="3" name="Substituent conținut 2">
                <a:extLst>
                  <a:ext uri="{FF2B5EF4-FFF2-40B4-BE49-F238E27FC236}">
                    <a16:creationId xmlns:a16="http://schemas.microsoft.com/office/drawing/2014/main" id="{16656207-515B-4F62-8F36-13FDFE9BB0A8}"/>
                  </a:ext>
                </a:extLst>
              </p:cNvPr>
              <p:cNvSpPr>
                <a:spLocks noGrp="1" noRot="1" noChangeAspect="1" noMove="1" noResize="1" noEditPoints="1" noAdjustHandles="1" noChangeArrowheads="1" noChangeShapeType="1" noTextEdit="1"/>
              </p:cNvSpPr>
              <p:nvPr>
                <p:ph idx="1"/>
              </p:nvPr>
            </p:nvSpPr>
            <p:spPr>
              <a:blipFill>
                <a:blip r:embed="rId2"/>
                <a:stretch>
                  <a:fillRect l="-522" t="-560" b="-2101"/>
                </a:stretch>
              </a:blipFill>
            </p:spPr>
            <p:txBody>
              <a:bodyPr/>
              <a:lstStyle/>
              <a:p>
                <a:r>
                  <a:rPr lang="en-US">
                    <a:noFill/>
                  </a:rPr>
                  <a:t> </a:t>
                </a:r>
              </a:p>
            </p:txBody>
          </p:sp>
        </mc:Fallback>
      </mc:AlternateContent>
      <p:sp>
        <p:nvSpPr>
          <p:cNvPr id="5" name="Dreptunghi: colțuri rotunjite 4">
            <a:extLst>
              <a:ext uri="{FF2B5EF4-FFF2-40B4-BE49-F238E27FC236}">
                <a16:creationId xmlns:a16="http://schemas.microsoft.com/office/drawing/2014/main" id="{2D494A4B-AFD5-4BC1-ADB5-004701622077}"/>
              </a:ext>
            </a:extLst>
          </p:cNvPr>
          <p:cNvSpPr/>
          <p:nvPr/>
        </p:nvSpPr>
        <p:spPr>
          <a:xfrm>
            <a:off x="9360039" y="4816507"/>
            <a:ext cx="944545" cy="542611"/>
          </a:xfrm>
          <a:prstGeom prst="roundRect">
            <a:avLst/>
          </a:prstGeom>
          <a:solidFill>
            <a:srgbClr val="92D05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b1</a:t>
            </a:r>
          </a:p>
        </p:txBody>
      </p:sp>
      <p:sp>
        <p:nvSpPr>
          <p:cNvPr id="6" name="Dreptunghi: colțuri rotunjite 5">
            <a:extLst>
              <a:ext uri="{FF2B5EF4-FFF2-40B4-BE49-F238E27FC236}">
                <a16:creationId xmlns:a16="http://schemas.microsoft.com/office/drawing/2014/main" id="{163D3A93-AA8A-4A8A-8F2C-E37BBFD32480}"/>
              </a:ext>
            </a:extLst>
          </p:cNvPr>
          <p:cNvSpPr/>
          <p:nvPr/>
        </p:nvSpPr>
        <p:spPr>
          <a:xfrm>
            <a:off x="7040545" y="4816506"/>
            <a:ext cx="944545" cy="542611"/>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reptunghi: colțuri rotunjite 6">
            <a:extLst>
              <a:ext uri="{FF2B5EF4-FFF2-40B4-BE49-F238E27FC236}">
                <a16:creationId xmlns:a16="http://schemas.microsoft.com/office/drawing/2014/main" id="{57B60063-C658-4A0D-9A2C-BF90EAD09E1E}"/>
              </a:ext>
            </a:extLst>
          </p:cNvPr>
          <p:cNvSpPr/>
          <p:nvPr/>
        </p:nvSpPr>
        <p:spPr>
          <a:xfrm>
            <a:off x="9360038" y="3573022"/>
            <a:ext cx="944545" cy="542611"/>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reptunghi: colțuri rotunjite 7">
            <a:extLst>
              <a:ext uri="{FF2B5EF4-FFF2-40B4-BE49-F238E27FC236}">
                <a16:creationId xmlns:a16="http://schemas.microsoft.com/office/drawing/2014/main" id="{E5C0A3EB-2CBD-43C8-A860-0A164C41125D}"/>
              </a:ext>
            </a:extLst>
          </p:cNvPr>
          <p:cNvSpPr/>
          <p:nvPr/>
        </p:nvSpPr>
        <p:spPr>
          <a:xfrm>
            <a:off x="8323384" y="6032358"/>
            <a:ext cx="944545" cy="542611"/>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Genesis</a:t>
            </a:r>
          </a:p>
        </p:txBody>
      </p:sp>
      <p:sp>
        <p:nvSpPr>
          <p:cNvPr id="9" name="Dreptunghi: colțuri rotunjite 8">
            <a:extLst>
              <a:ext uri="{FF2B5EF4-FFF2-40B4-BE49-F238E27FC236}">
                <a16:creationId xmlns:a16="http://schemas.microsoft.com/office/drawing/2014/main" id="{C1951DA6-B29E-4A30-8990-3566994EF7B1}"/>
              </a:ext>
            </a:extLst>
          </p:cNvPr>
          <p:cNvSpPr/>
          <p:nvPr/>
        </p:nvSpPr>
        <p:spPr>
          <a:xfrm>
            <a:off x="10304583" y="2317821"/>
            <a:ext cx="944545" cy="542611"/>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b2</a:t>
            </a:r>
          </a:p>
        </p:txBody>
      </p:sp>
      <p:sp>
        <p:nvSpPr>
          <p:cNvPr id="10" name="Dreptunghi: colțuri rotunjite 9">
            <a:extLst>
              <a:ext uri="{FF2B5EF4-FFF2-40B4-BE49-F238E27FC236}">
                <a16:creationId xmlns:a16="http://schemas.microsoft.com/office/drawing/2014/main" id="{472C162C-7DBA-415F-94DC-9ACC1D3A33C8}"/>
              </a:ext>
            </a:extLst>
          </p:cNvPr>
          <p:cNvSpPr/>
          <p:nvPr/>
        </p:nvSpPr>
        <p:spPr>
          <a:xfrm>
            <a:off x="7728019" y="3615726"/>
            <a:ext cx="944545" cy="542611"/>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reptunghi: colțuri rotunjite 10">
            <a:extLst>
              <a:ext uri="{FF2B5EF4-FFF2-40B4-BE49-F238E27FC236}">
                <a16:creationId xmlns:a16="http://schemas.microsoft.com/office/drawing/2014/main" id="{C5B9C0BB-9A53-409C-833B-DD61E2885228}"/>
              </a:ext>
            </a:extLst>
          </p:cNvPr>
          <p:cNvSpPr/>
          <p:nvPr/>
        </p:nvSpPr>
        <p:spPr>
          <a:xfrm>
            <a:off x="6814459" y="2317820"/>
            <a:ext cx="944545" cy="542611"/>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Conector drept cu săgeată 11">
            <a:extLst>
              <a:ext uri="{FF2B5EF4-FFF2-40B4-BE49-F238E27FC236}">
                <a16:creationId xmlns:a16="http://schemas.microsoft.com/office/drawing/2014/main" id="{A26C2421-AC82-4DE4-B270-25C2CC26692C}"/>
              </a:ext>
            </a:extLst>
          </p:cNvPr>
          <p:cNvCxnSpPr>
            <a:stCxn id="8" idx="0"/>
            <a:endCxn id="6" idx="2"/>
          </p:cNvCxnSpPr>
          <p:nvPr/>
        </p:nvCxnSpPr>
        <p:spPr>
          <a:xfrm flipH="1" flipV="1">
            <a:off x="7512818" y="5359117"/>
            <a:ext cx="1282839" cy="673241"/>
          </a:xfrm>
          <a:prstGeom prst="straightConnector1">
            <a:avLst/>
          </a:prstGeom>
          <a:ln w="22225">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3" name="Conector drept cu săgeată 12">
            <a:extLst>
              <a:ext uri="{FF2B5EF4-FFF2-40B4-BE49-F238E27FC236}">
                <a16:creationId xmlns:a16="http://schemas.microsoft.com/office/drawing/2014/main" id="{2D68B03D-0675-4FDE-9359-4DC00A4701E7}"/>
              </a:ext>
            </a:extLst>
          </p:cNvPr>
          <p:cNvCxnSpPr>
            <a:cxnSpLocks/>
            <a:stCxn id="8" idx="0"/>
            <a:endCxn id="5" idx="2"/>
          </p:cNvCxnSpPr>
          <p:nvPr/>
        </p:nvCxnSpPr>
        <p:spPr>
          <a:xfrm flipV="1">
            <a:off x="8795657" y="5359118"/>
            <a:ext cx="1036655" cy="673240"/>
          </a:xfrm>
          <a:prstGeom prst="straightConnector1">
            <a:avLst/>
          </a:prstGeom>
          <a:ln w="22225">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5" name="Conector drept cu săgeată 14">
            <a:extLst>
              <a:ext uri="{FF2B5EF4-FFF2-40B4-BE49-F238E27FC236}">
                <a16:creationId xmlns:a16="http://schemas.microsoft.com/office/drawing/2014/main" id="{E161B8F9-119D-4134-905A-BB7482CC3D21}"/>
              </a:ext>
            </a:extLst>
          </p:cNvPr>
          <p:cNvCxnSpPr>
            <a:cxnSpLocks/>
            <a:stCxn id="6" idx="0"/>
            <a:endCxn id="10" idx="2"/>
          </p:cNvCxnSpPr>
          <p:nvPr/>
        </p:nvCxnSpPr>
        <p:spPr>
          <a:xfrm flipV="1">
            <a:off x="7512818" y="4158337"/>
            <a:ext cx="687474" cy="658169"/>
          </a:xfrm>
          <a:prstGeom prst="straightConnector1">
            <a:avLst/>
          </a:prstGeom>
          <a:ln w="22225">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6" name="Conector drept cu săgeată 15">
            <a:extLst>
              <a:ext uri="{FF2B5EF4-FFF2-40B4-BE49-F238E27FC236}">
                <a16:creationId xmlns:a16="http://schemas.microsoft.com/office/drawing/2014/main" id="{68A6ECC3-8EE2-4A3D-BF89-D3EA47F07822}"/>
              </a:ext>
            </a:extLst>
          </p:cNvPr>
          <p:cNvCxnSpPr>
            <a:cxnSpLocks/>
            <a:stCxn id="5" idx="0"/>
            <a:endCxn id="7" idx="2"/>
          </p:cNvCxnSpPr>
          <p:nvPr/>
        </p:nvCxnSpPr>
        <p:spPr>
          <a:xfrm flipH="1" flipV="1">
            <a:off x="9832311" y="4115633"/>
            <a:ext cx="1" cy="700874"/>
          </a:xfrm>
          <a:prstGeom prst="straightConnector1">
            <a:avLst/>
          </a:prstGeom>
          <a:ln w="22225">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7" name="Conector drept cu săgeată 16">
            <a:extLst>
              <a:ext uri="{FF2B5EF4-FFF2-40B4-BE49-F238E27FC236}">
                <a16:creationId xmlns:a16="http://schemas.microsoft.com/office/drawing/2014/main" id="{F68FE385-91AF-49B9-BAC2-EAAB0B84968A}"/>
              </a:ext>
            </a:extLst>
          </p:cNvPr>
          <p:cNvCxnSpPr>
            <a:cxnSpLocks/>
            <a:stCxn id="10" idx="0"/>
            <a:endCxn id="11" idx="2"/>
          </p:cNvCxnSpPr>
          <p:nvPr/>
        </p:nvCxnSpPr>
        <p:spPr>
          <a:xfrm flipH="1" flipV="1">
            <a:off x="7286732" y="2860431"/>
            <a:ext cx="913560" cy="755295"/>
          </a:xfrm>
          <a:prstGeom prst="straightConnector1">
            <a:avLst/>
          </a:prstGeom>
          <a:ln w="22225">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8" name="Conector drept cu săgeată 17">
            <a:extLst>
              <a:ext uri="{FF2B5EF4-FFF2-40B4-BE49-F238E27FC236}">
                <a16:creationId xmlns:a16="http://schemas.microsoft.com/office/drawing/2014/main" id="{7CE9CE62-4570-4D8E-A139-8464A4C79BC0}"/>
              </a:ext>
            </a:extLst>
          </p:cNvPr>
          <p:cNvCxnSpPr>
            <a:cxnSpLocks/>
            <a:stCxn id="7" idx="0"/>
            <a:endCxn id="9" idx="2"/>
          </p:cNvCxnSpPr>
          <p:nvPr/>
        </p:nvCxnSpPr>
        <p:spPr>
          <a:xfrm flipV="1">
            <a:off x="9832311" y="2860432"/>
            <a:ext cx="944545" cy="712590"/>
          </a:xfrm>
          <a:prstGeom prst="straightConnector1">
            <a:avLst/>
          </a:prstGeom>
          <a:ln w="22225">
            <a:prstDash val="sysDot"/>
            <a:tailEnd type="triangle"/>
          </a:ln>
        </p:spPr>
        <p:style>
          <a:lnRef idx="1">
            <a:schemeClr val="accent1"/>
          </a:lnRef>
          <a:fillRef idx="0">
            <a:schemeClr val="accent1"/>
          </a:fillRef>
          <a:effectRef idx="0">
            <a:schemeClr val="accent1"/>
          </a:effectRef>
          <a:fontRef idx="minor">
            <a:schemeClr val="tx1"/>
          </a:fontRef>
        </p:style>
      </p:cxnSp>
      <p:sp>
        <p:nvSpPr>
          <p:cNvPr id="19" name="CasetăText 18">
            <a:extLst>
              <a:ext uri="{FF2B5EF4-FFF2-40B4-BE49-F238E27FC236}">
                <a16:creationId xmlns:a16="http://schemas.microsoft.com/office/drawing/2014/main" id="{851CAE89-57FC-460E-A440-8E5A65A1A656}"/>
              </a:ext>
            </a:extLst>
          </p:cNvPr>
          <p:cNvSpPr txBox="1"/>
          <p:nvPr/>
        </p:nvSpPr>
        <p:spPr>
          <a:xfrm flipH="1">
            <a:off x="9919899" y="3112842"/>
            <a:ext cx="1237119" cy="369332"/>
          </a:xfrm>
          <a:prstGeom prst="rect">
            <a:avLst/>
          </a:prstGeom>
          <a:noFill/>
        </p:spPr>
        <p:txBody>
          <a:bodyPr wrap="square" rtlCol="0">
            <a:spAutoFit/>
          </a:bodyPr>
          <a:lstStyle/>
          <a:p>
            <a:r>
              <a:rPr lang="en-US" dirty="0"/>
              <a:t>100 blocks</a:t>
            </a:r>
          </a:p>
        </p:txBody>
      </p:sp>
      <p:sp>
        <p:nvSpPr>
          <p:cNvPr id="21" name="Dreptunghi: colțuri rotunjite 20">
            <a:extLst>
              <a:ext uri="{FF2B5EF4-FFF2-40B4-BE49-F238E27FC236}">
                <a16:creationId xmlns:a16="http://schemas.microsoft.com/office/drawing/2014/main" id="{3EEA9372-A6DB-4AA0-BE71-F2D6C5A077DC}"/>
              </a:ext>
            </a:extLst>
          </p:cNvPr>
          <p:cNvSpPr/>
          <p:nvPr/>
        </p:nvSpPr>
        <p:spPr>
          <a:xfrm>
            <a:off x="9360037" y="1095689"/>
            <a:ext cx="944545" cy="542611"/>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Dreptunghi: colțuri rotunjite 21">
            <a:extLst>
              <a:ext uri="{FF2B5EF4-FFF2-40B4-BE49-F238E27FC236}">
                <a16:creationId xmlns:a16="http://schemas.microsoft.com/office/drawing/2014/main" id="{D0BB9F1F-81AB-4A5F-90C7-D3CA421287EE}"/>
              </a:ext>
            </a:extLst>
          </p:cNvPr>
          <p:cNvSpPr/>
          <p:nvPr/>
        </p:nvSpPr>
        <p:spPr>
          <a:xfrm>
            <a:off x="10992056" y="1095688"/>
            <a:ext cx="944545" cy="542611"/>
          </a:xfrm>
          <a:prstGeom prst="roundRect">
            <a:avLst/>
          </a:prstGeom>
          <a:solidFill>
            <a:srgbClr val="92D05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b3</a:t>
            </a:r>
          </a:p>
        </p:txBody>
      </p:sp>
      <p:cxnSp>
        <p:nvCxnSpPr>
          <p:cNvPr id="23" name="Conector drept cu săgeată 22">
            <a:extLst>
              <a:ext uri="{FF2B5EF4-FFF2-40B4-BE49-F238E27FC236}">
                <a16:creationId xmlns:a16="http://schemas.microsoft.com/office/drawing/2014/main" id="{6957F9DC-6570-41AB-A54A-220FE281498D}"/>
              </a:ext>
            </a:extLst>
          </p:cNvPr>
          <p:cNvCxnSpPr>
            <a:cxnSpLocks/>
            <a:stCxn id="9" idx="0"/>
            <a:endCxn id="21" idx="2"/>
          </p:cNvCxnSpPr>
          <p:nvPr/>
        </p:nvCxnSpPr>
        <p:spPr>
          <a:xfrm flipH="1" flipV="1">
            <a:off x="9832310" y="1638300"/>
            <a:ext cx="944546" cy="679521"/>
          </a:xfrm>
          <a:prstGeom prst="straightConnector1">
            <a:avLst/>
          </a:prstGeom>
          <a:ln w="22225">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4" name="Conector drept cu săgeată 23">
            <a:extLst>
              <a:ext uri="{FF2B5EF4-FFF2-40B4-BE49-F238E27FC236}">
                <a16:creationId xmlns:a16="http://schemas.microsoft.com/office/drawing/2014/main" id="{4066D273-9703-4796-8305-0A348CFCA3EC}"/>
              </a:ext>
            </a:extLst>
          </p:cNvPr>
          <p:cNvCxnSpPr>
            <a:cxnSpLocks/>
            <a:stCxn id="9" idx="0"/>
            <a:endCxn id="22" idx="2"/>
          </p:cNvCxnSpPr>
          <p:nvPr/>
        </p:nvCxnSpPr>
        <p:spPr>
          <a:xfrm flipV="1">
            <a:off x="10776856" y="1638299"/>
            <a:ext cx="687473" cy="679522"/>
          </a:xfrm>
          <a:prstGeom prst="straightConnector1">
            <a:avLst/>
          </a:prstGeom>
          <a:ln w="22225">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35057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A56D4B3B-E474-479E-9B32-1137B1BB4462}"/>
              </a:ext>
            </a:extLst>
          </p:cNvPr>
          <p:cNvSpPr>
            <a:spLocks noGrp="1"/>
          </p:cNvSpPr>
          <p:nvPr>
            <p:ph type="title"/>
          </p:nvPr>
        </p:nvSpPr>
        <p:spPr/>
        <p:txBody>
          <a:bodyPr/>
          <a:lstStyle/>
          <a:p>
            <a:r>
              <a:rPr lang="en-US" dirty="0"/>
              <a:t>Casper FFG</a:t>
            </a:r>
            <a:endParaRPr lang="ro-RO" dirty="0"/>
          </a:p>
        </p:txBody>
      </p:sp>
      <mc:AlternateContent xmlns:mc="http://schemas.openxmlformats.org/markup-compatibility/2006">
        <mc:Choice xmlns:a14="http://schemas.microsoft.com/office/drawing/2010/main" Requires="a14">
          <p:sp>
            <p:nvSpPr>
              <p:cNvPr id="3" name="Substituent conținut 2">
                <a:extLst>
                  <a:ext uri="{FF2B5EF4-FFF2-40B4-BE49-F238E27FC236}">
                    <a16:creationId xmlns:a16="http://schemas.microsoft.com/office/drawing/2014/main" id="{16656207-515B-4F62-8F36-13FDFE9BB0A8}"/>
                  </a:ext>
                </a:extLst>
              </p:cNvPr>
              <p:cNvSpPr>
                <a:spLocks noGrp="1"/>
              </p:cNvSpPr>
              <p:nvPr>
                <p:ph idx="1"/>
              </p:nvPr>
            </p:nvSpPr>
            <p:spPr/>
            <p:txBody>
              <a:bodyPr>
                <a:noAutofit/>
              </a:bodyPr>
              <a:lstStyle/>
              <a:p>
                <a:pPr algn="just">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Vote message.</a:t>
                </a:r>
              </a:p>
              <a:p>
                <a:pPr lvl="1" algn="just">
                  <a:lnSpc>
                    <a:spcPct val="107000"/>
                  </a:lnSpc>
                  <a:spcAft>
                    <a:spcPts val="800"/>
                  </a:spcAft>
                </a:pPr>
                <a:r>
                  <a:rPr lang="en-US" sz="2000" b="1" dirty="0">
                    <a:latin typeface="Calibri" panose="020F0502020204030204" pitchFamily="34" charset="0"/>
                    <a:ea typeface="Calibri" panose="020F0502020204030204" pitchFamily="34" charset="0"/>
                    <a:cs typeface="Times New Roman" panose="02020603050405020304" pitchFamily="18" charset="0"/>
                  </a:rPr>
                  <a:t>&lt;</a:t>
                </a:r>
                <a14:m>
                  <m:oMath xmlns:m="http://schemas.openxmlformats.org/officeDocument/2006/math">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𝝂</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𝒔</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𝒕</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 </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𝒉</m:t>
                    </m:r>
                    <m:d>
                      <m:dPr>
                        <m:ctrlPr>
                          <a:rPr lang="en-US" sz="2000" b="1"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𝒔</m:t>
                        </m:r>
                      </m:e>
                    </m:d>
                    <m:r>
                      <a:rPr lang="en-US" sz="2000" b="1"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𝒉</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𝒕</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b="1" dirty="0">
                    <a:latin typeface="Calibri" panose="020F0502020204030204" pitchFamily="34" charset="0"/>
                    <a:ea typeface="Calibri" panose="020F0502020204030204" pitchFamily="34" charset="0"/>
                    <a:cs typeface="Times New Roman" panose="02020603050405020304" pitchFamily="18" charset="0"/>
                  </a:rPr>
                  <a:t> &gt; </a:t>
                </a:r>
              </a:p>
              <a:p>
                <a:pPr marL="457200" lvl="1" indent="0" algn="just">
                  <a:lnSpc>
                    <a:spcPct val="107000"/>
                  </a:lnSpc>
                  <a:spcAft>
                    <a:spcPts val="800"/>
                  </a:spcAft>
                  <a:buNone/>
                </a:pPr>
                <a:r>
                  <a:rPr lang="en-US" sz="2000" b="1" dirty="0">
                    <a:latin typeface="Calibri" panose="020F0502020204030204" pitchFamily="34" charset="0"/>
                    <a:ea typeface="Calibri" panose="020F0502020204030204" pitchFamily="34" charset="0"/>
                    <a:cs typeface="Times New Roman" panose="02020603050405020304" pitchFamily="18" charset="0"/>
                  </a:rPr>
                  <a:t>	&lt;</a:t>
                </a:r>
                <a14:m>
                  <m:oMath xmlns:m="http://schemas.openxmlformats.org/officeDocument/2006/math">
                    <m:r>
                      <a:rPr lang="en-US" sz="2000" b="1" i="1">
                        <a:latin typeface="Cambria Math" panose="02040503050406030204" pitchFamily="18" charset="0"/>
                        <a:ea typeface="Cambria Math" panose="02040503050406030204" pitchFamily="18" charset="0"/>
                        <a:cs typeface="Times New Roman" panose="02020603050405020304" pitchFamily="18" charset="0"/>
                      </a:rPr>
                      <m:t>𝝂</m:t>
                    </m:r>
                    <m:r>
                      <a:rPr lang="en-US" sz="2000" b="1" i="1">
                        <a:latin typeface="Cambria Math" panose="02040503050406030204" pitchFamily="18" charset="0"/>
                        <a:ea typeface="Cambria Math" panose="02040503050406030204" pitchFamily="18" charset="0"/>
                        <a:cs typeface="Times New Roman" panose="02020603050405020304" pitchFamily="18" charset="0"/>
                      </a:rPr>
                      <m:t>,</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𝒉𝒂𝒔𝒉</m:t>
                    </m:r>
                    <m:d>
                      <m:dPr>
                        <m:ctrlPr>
                          <a:rPr lang="en-US" sz="2000" b="1"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𝒃</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𝟏</m:t>
                        </m:r>
                      </m:e>
                    </m:d>
                    <m:r>
                      <a:rPr lang="en-US" sz="2000" b="1" i="1">
                        <a:latin typeface="Cambria Math" panose="02040503050406030204" pitchFamily="18" charset="0"/>
                        <a:ea typeface="Cambria Math" panose="02040503050406030204" pitchFamily="18" charset="0"/>
                        <a:cs typeface="Times New Roman" panose="02020603050405020304" pitchFamily="18" charset="0"/>
                      </a:rPr>
                      <m:t>,,</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𝒉𝒂𝒔𝒉</m:t>
                    </m:r>
                    <m:d>
                      <m:dPr>
                        <m:ctrlPr>
                          <a:rPr lang="en-US" sz="2000" b="1"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𝒃</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𝟑</m:t>
                        </m:r>
                      </m:e>
                    </m:d>
                    <m:r>
                      <a:rPr lang="en-US" sz="2000" b="1"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1" i="1">
                        <a:latin typeface="Cambria Math" panose="02040503050406030204" pitchFamily="18" charset="0"/>
                        <a:ea typeface="Cambria Math" panose="02040503050406030204" pitchFamily="18" charset="0"/>
                        <a:cs typeface="Times New Roman" panose="02020603050405020304" pitchFamily="18" charset="0"/>
                      </a:rPr>
                      <m:t> </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𝟏</m:t>
                    </m:r>
                    <m:r>
                      <a:rPr lang="en-US" sz="2000" b="1" i="1">
                        <a:latin typeface="Cambria Math" panose="02040503050406030204" pitchFamily="18" charset="0"/>
                        <a:ea typeface="Cambria Math" panose="02040503050406030204" pitchFamily="18" charset="0"/>
                        <a:cs typeface="Times New Roman" panose="02020603050405020304" pitchFamily="18" charset="0"/>
                      </a:rPr>
                      <m:t>,</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𝟒</m:t>
                    </m:r>
                  </m:oMath>
                </a14:m>
                <a:r>
                  <a:rPr lang="en-US" sz="2000" b="1" dirty="0">
                    <a:latin typeface="Calibri" panose="020F0502020204030204" pitchFamily="34" charset="0"/>
                    <a:ea typeface="Calibri" panose="020F0502020204030204" pitchFamily="34" charset="0"/>
                    <a:cs typeface="Times New Roman" panose="02020603050405020304" pitchFamily="18" charset="0"/>
                  </a:rPr>
                  <a:t> &gt;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lvl="1" algn="just">
                  <a:lnSpc>
                    <a:spcPct val="107000"/>
                  </a:lnSpc>
                  <a:spcAft>
                    <a:spcPts val="800"/>
                  </a:spcAft>
                </a:pPr>
                <a14:m>
                  <m:oMath xmlns:m="http://schemas.openxmlformats.org/officeDocument/2006/math">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𝒔</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en-US" sz="2000" dirty="0">
                    <a:latin typeface="Calibri" panose="020F0502020204030204" pitchFamily="34" charset="0"/>
                    <a:ea typeface="Calibri" panose="020F0502020204030204" pitchFamily="34" charset="0"/>
                    <a:cs typeface="Times New Roman" panose="02020603050405020304" pitchFamily="18" charset="0"/>
                  </a:rPr>
                  <a:t>: hash of any justified checkpoint, source</a:t>
                </a:r>
              </a:p>
              <a:p>
                <a:pPr lvl="1" algn="just">
                  <a:lnSpc>
                    <a:spcPct val="107000"/>
                  </a:lnSpc>
                  <a:spcAft>
                    <a:spcPts val="800"/>
                  </a:spcAft>
                </a:pPr>
                <a14:m>
                  <m:oMath xmlns:m="http://schemas.openxmlformats.org/officeDocument/2006/math">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𝒕</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en-US" sz="2000" dirty="0">
                    <a:latin typeface="Calibri" panose="020F0502020204030204" pitchFamily="34" charset="0"/>
                    <a:ea typeface="Calibri" panose="020F0502020204030204" pitchFamily="34" charset="0"/>
                    <a:cs typeface="Times New Roman" panose="02020603050405020304" pitchFamily="18" charset="0"/>
                  </a:rPr>
                  <a:t>: hash of any descendent of s, target</a:t>
                </a:r>
              </a:p>
              <a:p>
                <a:pPr lvl="1" algn="just">
                  <a:lnSpc>
                    <a:spcPct val="107000"/>
                  </a:lnSpc>
                  <a:spcAft>
                    <a:spcPts val="800"/>
                  </a:spcAft>
                </a:pPr>
                <a14:m>
                  <m:oMath xmlns:m="http://schemas.openxmlformats.org/officeDocument/2006/math">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𝝂</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en-US" sz="2000" dirty="0">
                    <a:latin typeface="Calibri" panose="020F0502020204030204" pitchFamily="34" charset="0"/>
                    <a:ea typeface="Calibri" panose="020F0502020204030204" pitchFamily="34" charset="0"/>
                    <a:cs typeface="Times New Roman" panose="02020603050405020304" pitchFamily="18" charset="0"/>
                  </a:rPr>
                  <a:t>public key </a:t>
                </a:r>
              </a:p>
              <a:p>
                <a:pPr lvl="1" algn="just">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signature with validators private key.</a:t>
                </a:r>
              </a:p>
              <a:p>
                <a:pPr lvl="1" algn="just">
                  <a:lnSpc>
                    <a:spcPct val="107000"/>
                  </a:lnSpc>
                  <a:spcAft>
                    <a:spcPts val="800"/>
                  </a:spcAft>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lvl="1" algn="just">
                  <a:lnSpc>
                    <a:spcPct val="107000"/>
                  </a:lnSpc>
                  <a:spcAft>
                    <a:spcPts val="800"/>
                  </a:spcAft>
                </a:pPr>
                <a:r>
                  <a:rPr lang="en-US" sz="2000" b="1" dirty="0">
                    <a:latin typeface="Calibri" panose="020F0502020204030204" pitchFamily="34" charset="0"/>
                    <a:ea typeface="Calibri" panose="020F0502020204030204" pitchFamily="34" charset="0"/>
                    <a:cs typeface="Times New Roman" panose="02020603050405020304" pitchFamily="18" charset="0"/>
                  </a:rPr>
                  <a:t>b4 and b3 conflicting</a:t>
                </a:r>
              </a:p>
            </p:txBody>
          </p:sp>
        </mc:Choice>
        <mc:Fallback>
          <p:sp>
            <p:nvSpPr>
              <p:cNvPr id="3" name="Substituent conținut 2">
                <a:extLst>
                  <a:ext uri="{FF2B5EF4-FFF2-40B4-BE49-F238E27FC236}">
                    <a16:creationId xmlns:a16="http://schemas.microsoft.com/office/drawing/2014/main" id="{16656207-515B-4F62-8F36-13FDFE9BB0A8}"/>
                  </a:ext>
                </a:extLst>
              </p:cNvPr>
              <p:cNvSpPr>
                <a:spLocks noGrp="1" noRot="1" noChangeAspect="1" noMove="1" noResize="1" noEditPoints="1" noAdjustHandles="1" noChangeArrowheads="1" noChangeShapeType="1" noTextEdit="1"/>
              </p:cNvSpPr>
              <p:nvPr>
                <p:ph idx="1"/>
              </p:nvPr>
            </p:nvSpPr>
            <p:spPr>
              <a:blipFill>
                <a:blip r:embed="rId2"/>
                <a:stretch>
                  <a:fillRect l="-522" t="-560" b="-2101"/>
                </a:stretch>
              </a:blipFill>
            </p:spPr>
            <p:txBody>
              <a:bodyPr/>
              <a:lstStyle/>
              <a:p>
                <a:r>
                  <a:rPr lang="en-US">
                    <a:noFill/>
                  </a:rPr>
                  <a:t> </a:t>
                </a:r>
              </a:p>
            </p:txBody>
          </p:sp>
        </mc:Fallback>
      </mc:AlternateContent>
      <p:sp>
        <p:nvSpPr>
          <p:cNvPr id="5" name="Dreptunghi: colțuri rotunjite 4">
            <a:extLst>
              <a:ext uri="{FF2B5EF4-FFF2-40B4-BE49-F238E27FC236}">
                <a16:creationId xmlns:a16="http://schemas.microsoft.com/office/drawing/2014/main" id="{2D494A4B-AFD5-4BC1-ADB5-004701622077}"/>
              </a:ext>
            </a:extLst>
          </p:cNvPr>
          <p:cNvSpPr/>
          <p:nvPr/>
        </p:nvSpPr>
        <p:spPr>
          <a:xfrm>
            <a:off x="9360039" y="4816507"/>
            <a:ext cx="944545" cy="542611"/>
          </a:xfrm>
          <a:prstGeom prst="roundRect">
            <a:avLst/>
          </a:prstGeom>
          <a:solidFill>
            <a:srgbClr val="92D05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b1</a:t>
            </a:r>
          </a:p>
        </p:txBody>
      </p:sp>
      <p:sp>
        <p:nvSpPr>
          <p:cNvPr id="6" name="Dreptunghi: colțuri rotunjite 5">
            <a:extLst>
              <a:ext uri="{FF2B5EF4-FFF2-40B4-BE49-F238E27FC236}">
                <a16:creationId xmlns:a16="http://schemas.microsoft.com/office/drawing/2014/main" id="{163D3A93-AA8A-4A8A-8F2C-E37BBFD32480}"/>
              </a:ext>
            </a:extLst>
          </p:cNvPr>
          <p:cNvSpPr/>
          <p:nvPr/>
        </p:nvSpPr>
        <p:spPr>
          <a:xfrm>
            <a:off x="7040545" y="4816506"/>
            <a:ext cx="944545" cy="542611"/>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reptunghi: colțuri rotunjite 6">
            <a:extLst>
              <a:ext uri="{FF2B5EF4-FFF2-40B4-BE49-F238E27FC236}">
                <a16:creationId xmlns:a16="http://schemas.microsoft.com/office/drawing/2014/main" id="{57B60063-C658-4A0D-9A2C-BF90EAD09E1E}"/>
              </a:ext>
            </a:extLst>
          </p:cNvPr>
          <p:cNvSpPr/>
          <p:nvPr/>
        </p:nvSpPr>
        <p:spPr>
          <a:xfrm>
            <a:off x="9360038" y="3573022"/>
            <a:ext cx="944545" cy="542611"/>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reptunghi: colțuri rotunjite 7">
            <a:extLst>
              <a:ext uri="{FF2B5EF4-FFF2-40B4-BE49-F238E27FC236}">
                <a16:creationId xmlns:a16="http://schemas.microsoft.com/office/drawing/2014/main" id="{E5C0A3EB-2CBD-43C8-A860-0A164C41125D}"/>
              </a:ext>
            </a:extLst>
          </p:cNvPr>
          <p:cNvSpPr/>
          <p:nvPr/>
        </p:nvSpPr>
        <p:spPr>
          <a:xfrm>
            <a:off x="8323384" y="6032358"/>
            <a:ext cx="944545" cy="542611"/>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Genesis</a:t>
            </a:r>
          </a:p>
        </p:txBody>
      </p:sp>
      <p:sp>
        <p:nvSpPr>
          <p:cNvPr id="9" name="Dreptunghi: colțuri rotunjite 8">
            <a:extLst>
              <a:ext uri="{FF2B5EF4-FFF2-40B4-BE49-F238E27FC236}">
                <a16:creationId xmlns:a16="http://schemas.microsoft.com/office/drawing/2014/main" id="{C1951DA6-B29E-4A30-8990-3566994EF7B1}"/>
              </a:ext>
            </a:extLst>
          </p:cNvPr>
          <p:cNvSpPr/>
          <p:nvPr/>
        </p:nvSpPr>
        <p:spPr>
          <a:xfrm>
            <a:off x="10304583" y="2317821"/>
            <a:ext cx="944545" cy="542611"/>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b2</a:t>
            </a:r>
          </a:p>
        </p:txBody>
      </p:sp>
      <p:sp>
        <p:nvSpPr>
          <p:cNvPr id="10" name="Dreptunghi: colțuri rotunjite 9">
            <a:extLst>
              <a:ext uri="{FF2B5EF4-FFF2-40B4-BE49-F238E27FC236}">
                <a16:creationId xmlns:a16="http://schemas.microsoft.com/office/drawing/2014/main" id="{472C162C-7DBA-415F-94DC-9ACC1D3A33C8}"/>
              </a:ext>
            </a:extLst>
          </p:cNvPr>
          <p:cNvSpPr/>
          <p:nvPr/>
        </p:nvSpPr>
        <p:spPr>
          <a:xfrm>
            <a:off x="7728019" y="3615726"/>
            <a:ext cx="944545" cy="542611"/>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reptunghi: colțuri rotunjite 10">
            <a:extLst>
              <a:ext uri="{FF2B5EF4-FFF2-40B4-BE49-F238E27FC236}">
                <a16:creationId xmlns:a16="http://schemas.microsoft.com/office/drawing/2014/main" id="{C5B9C0BB-9A53-409C-833B-DD61E2885228}"/>
              </a:ext>
            </a:extLst>
          </p:cNvPr>
          <p:cNvSpPr/>
          <p:nvPr/>
        </p:nvSpPr>
        <p:spPr>
          <a:xfrm>
            <a:off x="6814459" y="2317820"/>
            <a:ext cx="944545" cy="542611"/>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Conector drept cu săgeată 11">
            <a:extLst>
              <a:ext uri="{FF2B5EF4-FFF2-40B4-BE49-F238E27FC236}">
                <a16:creationId xmlns:a16="http://schemas.microsoft.com/office/drawing/2014/main" id="{A26C2421-AC82-4DE4-B270-25C2CC26692C}"/>
              </a:ext>
            </a:extLst>
          </p:cNvPr>
          <p:cNvCxnSpPr>
            <a:stCxn id="8" idx="0"/>
            <a:endCxn id="6" idx="2"/>
          </p:cNvCxnSpPr>
          <p:nvPr/>
        </p:nvCxnSpPr>
        <p:spPr>
          <a:xfrm flipH="1" flipV="1">
            <a:off x="7512818" y="5359117"/>
            <a:ext cx="1282839" cy="673241"/>
          </a:xfrm>
          <a:prstGeom prst="straightConnector1">
            <a:avLst/>
          </a:prstGeom>
          <a:ln w="22225">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3" name="Conector drept cu săgeată 12">
            <a:extLst>
              <a:ext uri="{FF2B5EF4-FFF2-40B4-BE49-F238E27FC236}">
                <a16:creationId xmlns:a16="http://schemas.microsoft.com/office/drawing/2014/main" id="{2D68B03D-0675-4FDE-9359-4DC00A4701E7}"/>
              </a:ext>
            </a:extLst>
          </p:cNvPr>
          <p:cNvCxnSpPr>
            <a:cxnSpLocks/>
            <a:stCxn id="8" idx="0"/>
            <a:endCxn id="5" idx="2"/>
          </p:cNvCxnSpPr>
          <p:nvPr/>
        </p:nvCxnSpPr>
        <p:spPr>
          <a:xfrm flipV="1">
            <a:off x="8795657" y="5359118"/>
            <a:ext cx="1036655" cy="673240"/>
          </a:xfrm>
          <a:prstGeom prst="straightConnector1">
            <a:avLst/>
          </a:prstGeom>
          <a:ln w="22225">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5" name="Conector drept cu săgeată 14">
            <a:extLst>
              <a:ext uri="{FF2B5EF4-FFF2-40B4-BE49-F238E27FC236}">
                <a16:creationId xmlns:a16="http://schemas.microsoft.com/office/drawing/2014/main" id="{E161B8F9-119D-4134-905A-BB7482CC3D21}"/>
              </a:ext>
            </a:extLst>
          </p:cNvPr>
          <p:cNvCxnSpPr>
            <a:cxnSpLocks/>
            <a:stCxn id="6" idx="0"/>
            <a:endCxn id="10" idx="2"/>
          </p:cNvCxnSpPr>
          <p:nvPr/>
        </p:nvCxnSpPr>
        <p:spPr>
          <a:xfrm flipV="1">
            <a:off x="7512818" y="4158337"/>
            <a:ext cx="687474" cy="658169"/>
          </a:xfrm>
          <a:prstGeom prst="straightConnector1">
            <a:avLst/>
          </a:prstGeom>
          <a:ln w="22225">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6" name="Conector drept cu săgeată 15">
            <a:extLst>
              <a:ext uri="{FF2B5EF4-FFF2-40B4-BE49-F238E27FC236}">
                <a16:creationId xmlns:a16="http://schemas.microsoft.com/office/drawing/2014/main" id="{68A6ECC3-8EE2-4A3D-BF89-D3EA47F07822}"/>
              </a:ext>
            </a:extLst>
          </p:cNvPr>
          <p:cNvCxnSpPr>
            <a:cxnSpLocks/>
            <a:stCxn id="5" idx="0"/>
            <a:endCxn id="7" idx="2"/>
          </p:cNvCxnSpPr>
          <p:nvPr/>
        </p:nvCxnSpPr>
        <p:spPr>
          <a:xfrm flipH="1" flipV="1">
            <a:off x="9832311" y="4115633"/>
            <a:ext cx="1" cy="700874"/>
          </a:xfrm>
          <a:prstGeom prst="straightConnector1">
            <a:avLst/>
          </a:prstGeom>
          <a:ln w="22225">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7" name="Conector drept cu săgeată 16">
            <a:extLst>
              <a:ext uri="{FF2B5EF4-FFF2-40B4-BE49-F238E27FC236}">
                <a16:creationId xmlns:a16="http://schemas.microsoft.com/office/drawing/2014/main" id="{F68FE385-91AF-49B9-BAC2-EAAB0B84968A}"/>
              </a:ext>
            </a:extLst>
          </p:cNvPr>
          <p:cNvCxnSpPr>
            <a:cxnSpLocks/>
            <a:stCxn id="10" idx="0"/>
            <a:endCxn id="11" idx="2"/>
          </p:cNvCxnSpPr>
          <p:nvPr/>
        </p:nvCxnSpPr>
        <p:spPr>
          <a:xfrm flipH="1" flipV="1">
            <a:off x="7286732" y="2860431"/>
            <a:ext cx="913560" cy="755295"/>
          </a:xfrm>
          <a:prstGeom prst="straightConnector1">
            <a:avLst/>
          </a:prstGeom>
          <a:ln w="22225">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8" name="Conector drept cu săgeată 17">
            <a:extLst>
              <a:ext uri="{FF2B5EF4-FFF2-40B4-BE49-F238E27FC236}">
                <a16:creationId xmlns:a16="http://schemas.microsoft.com/office/drawing/2014/main" id="{7CE9CE62-4570-4D8E-A139-8464A4C79BC0}"/>
              </a:ext>
            </a:extLst>
          </p:cNvPr>
          <p:cNvCxnSpPr>
            <a:cxnSpLocks/>
            <a:stCxn id="7" idx="0"/>
            <a:endCxn id="9" idx="2"/>
          </p:cNvCxnSpPr>
          <p:nvPr/>
        </p:nvCxnSpPr>
        <p:spPr>
          <a:xfrm flipV="1">
            <a:off x="9832311" y="2860432"/>
            <a:ext cx="944545" cy="712590"/>
          </a:xfrm>
          <a:prstGeom prst="straightConnector1">
            <a:avLst/>
          </a:prstGeom>
          <a:ln w="22225">
            <a:prstDash val="sysDot"/>
            <a:tailEnd type="triangle"/>
          </a:ln>
        </p:spPr>
        <p:style>
          <a:lnRef idx="1">
            <a:schemeClr val="accent1"/>
          </a:lnRef>
          <a:fillRef idx="0">
            <a:schemeClr val="accent1"/>
          </a:fillRef>
          <a:effectRef idx="0">
            <a:schemeClr val="accent1"/>
          </a:effectRef>
          <a:fontRef idx="minor">
            <a:schemeClr val="tx1"/>
          </a:fontRef>
        </p:style>
      </p:cxnSp>
      <p:sp>
        <p:nvSpPr>
          <p:cNvPr id="19" name="CasetăText 18">
            <a:extLst>
              <a:ext uri="{FF2B5EF4-FFF2-40B4-BE49-F238E27FC236}">
                <a16:creationId xmlns:a16="http://schemas.microsoft.com/office/drawing/2014/main" id="{851CAE89-57FC-460E-A440-8E5A65A1A656}"/>
              </a:ext>
            </a:extLst>
          </p:cNvPr>
          <p:cNvSpPr txBox="1"/>
          <p:nvPr/>
        </p:nvSpPr>
        <p:spPr>
          <a:xfrm flipH="1">
            <a:off x="9919899" y="3112842"/>
            <a:ext cx="1237119" cy="369332"/>
          </a:xfrm>
          <a:prstGeom prst="rect">
            <a:avLst/>
          </a:prstGeom>
          <a:noFill/>
        </p:spPr>
        <p:txBody>
          <a:bodyPr wrap="square" rtlCol="0">
            <a:spAutoFit/>
          </a:bodyPr>
          <a:lstStyle/>
          <a:p>
            <a:r>
              <a:rPr lang="en-US" dirty="0"/>
              <a:t>100 blocks</a:t>
            </a:r>
          </a:p>
        </p:txBody>
      </p:sp>
      <p:sp>
        <p:nvSpPr>
          <p:cNvPr id="21" name="Dreptunghi: colțuri rotunjite 20">
            <a:extLst>
              <a:ext uri="{FF2B5EF4-FFF2-40B4-BE49-F238E27FC236}">
                <a16:creationId xmlns:a16="http://schemas.microsoft.com/office/drawing/2014/main" id="{3EEA9372-A6DB-4AA0-BE71-F2D6C5A077DC}"/>
              </a:ext>
            </a:extLst>
          </p:cNvPr>
          <p:cNvSpPr/>
          <p:nvPr/>
        </p:nvSpPr>
        <p:spPr>
          <a:xfrm>
            <a:off x="9360037" y="1095689"/>
            <a:ext cx="944545" cy="542611"/>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Dreptunghi: colțuri rotunjite 21">
            <a:extLst>
              <a:ext uri="{FF2B5EF4-FFF2-40B4-BE49-F238E27FC236}">
                <a16:creationId xmlns:a16="http://schemas.microsoft.com/office/drawing/2014/main" id="{D0BB9F1F-81AB-4A5F-90C7-D3CA421287EE}"/>
              </a:ext>
            </a:extLst>
          </p:cNvPr>
          <p:cNvSpPr/>
          <p:nvPr/>
        </p:nvSpPr>
        <p:spPr>
          <a:xfrm>
            <a:off x="10992056" y="1095688"/>
            <a:ext cx="944545" cy="542611"/>
          </a:xfrm>
          <a:prstGeom prst="roundRect">
            <a:avLst/>
          </a:prstGeom>
          <a:solidFill>
            <a:srgbClr val="92D05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b3</a:t>
            </a:r>
          </a:p>
        </p:txBody>
      </p:sp>
      <p:cxnSp>
        <p:nvCxnSpPr>
          <p:cNvPr id="23" name="Conector drept cu săgeată 22">
            <a:extLst>
              <a:ext uri="{FF2B5EF4-FFF2-40B4-BE49-F238E27FC236}">
                <a16:creationId xmlns:a16="http://schemas.microsoft.com/office/drawing/2014/main" id="{6957F9DC-6570-41AB-A54A-220FE281498D}"/>
              </a:ext>
            </a:extLst>
          </p:cNvPr>
          <p:cNvCxnSpPr>
            <a:cxnSpLocks/>
            <a:stCxn id="9" idx="0"/>
            <a:endCxn id="21" idx="2"/>
          </p:cNvCxnSpPr>
          <p:nvPr/>
        </p:nvCxnSpPr>
        <p:spPr>
          <a:xfrm flipH="1" flipV="1">
            <a:off x="9832310" y="1638300"/>
            <a:ext cx="944546" cy="679521"/>
          </a:xfrm>
          <a:prstGeom prst="straightConnector1">
            <a:avLst/>
          </a:prstGeom>
          <a:ln w="22225">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4" name="Conector drept cu săgeată 23">
            <a:extLst>
              <a:ext uri="{FF2B5EF4-FFF2-40B4-BE49-F238E27FC236}">
                <a16:creationId xmlns:a16="http://schemas.microsoft.com/office/drawing/2014/main" id="{4066D273-9703-4796-8305-0A348CFCA3EC}"/>
              </a:ext>
            </a:extLst>
          </p:cNvPr>
          <p:cNvCxnSpPr>
            <a:cxnSpLocks/>
            <a:stCxn id="9" idx="0"/>
            <a:endCxn id="22" idx="2"/>
          </p:cNvCxnSpPr>
          <p:nvPr/>
        </p:nvCxnSpPr>
        <p:spPr>
          <a:xfrm flipV="1">
            <a:off x="10776856" y="1638299"/>
            <a:ext cx="687473" cy="679522"/>
          </a:xfrm>
          <a:prstGeom prst="straightConnector1">
            <a:avLst/>
          </a:prstGeom>
          <a:ln w="22225">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5" name="Conector drept cu săgeată 24">
            <a:extLst>
              <a:ext uri="{FF2B5EF4-FFF2-40B4-BE49-F238E27FC236}">
                <a16:creationId xmlns:a16="http://schemas.microsoft.com/office/drawing/2014/main" id="{01D7FD15-9788-4374-BC77-68A78CEFCD85}"/>
              </a:ext>
            </a:extLst>
          </p:cNvPr>
          <p:cNvCxnSpPr>
            <a:cxnSpLocks/>
            <a:stCxn id="5" idx="0"/>
            <a:endCxn id="22" idx="2"/>
          </p:cNvCxnSpPr>
          <p:nvPr/>
        </p:nvCxnSpPr>
        <p:spPr>
          <a:xfrm flipV="1">
            <a:off x="9832312" y="1638299"/>
            <a:ext cx="1632017" cy="3178208"/>
          </a:xfrm>
          <a:prstGeom prst="straightConnector1">
            <a:avLst/>
          </a:prstGeom>
          <a:ln w="22225">
            <a:solidFill>
              <a:srgbClr val="92D05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6" name="Dreptunghi: colțuri rotunjite 25">
            <a:extLst>
              <a:ext uri="{FF2B5EF4-FFF2-40B4-BE49-F238E27FC236}">
                <a16:creationId xmlns:a16="http://schemas.microsoft.com/office/drawing/2014/main" id="{FDC71605-EED9-41E6-A927-4230226EAE50}"/>
              </a:ext>
            </a:extLst>
          </p:cNvPr>
          <p:cNvSpPr/>
          <p:nvPr/>
        </p:nvSpPr>
        <p:spPr>
          <a:xfrm>
            <a:off x="8455521" y="2322258"/>
            <a:ext cx="944545" cy="542611"/>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b4</a:t>
            </a:r>
          </a:p>
        </p:txBody>
      </p:sp>
      <p:cxnSp>
        <p:nvCxnSpPr>
          <p:cNvPr id="27" name="Conector drept cu săgeată 26">
            <a:extLst>
              <a:ext uri="{FF2B5EF4-FFF2-40B4-BE49-F238E27FC236}">
                <a16:creationId xmlns:a16="http://schemas.microsoft.com/office/drawing/2014/main" id="{E5C8E6B0-3134-4C93-8665-6EAFFB47B937}"/>
              </a:ext>
            </a:extLst>
          </p:cNvPr>
          <p:cNvCxnSpPr>
            <a:cxnSpLocks/>
            <a:stCxn id="7" idx="0"/>
            <a:endCxn id="26" idx="2"/>
          </p:cNvCxnSpPr>
          <p:nvPr/>
        </p:nvCxnSpPr>
        <p:spPr>
          <a:xfrm flipH="1" flipV="1">
            <a:off x="8927794" y="2864869"/>
            <a:ext cx="904517" cy="708153"/>
          </a:xfrm>
          <a:prstGeom prst="straightConnector1">
            <a:avLst/>
          </a:prstGeom>
          <a:ln w="22225">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8028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A56D4B3B-E474-479E-9B32-1137B1BB4462}"/>
              </a:ext>
            </a:extLst>
          </p:cNvPr>
          <p:cNvSpPr>
            <a:spLocks noGrp="1"/>
          </p:cNvSpPr>
          <p:nvPr>
            <p:ph type="title"/>
          </p:nvPr>
        </p:nvSpPr>
        <p:spPr/>
        <p:txBody>
          <a:bodyPr/>
          <a:lstStyle/>
          <a:p>
            <a:r>
              <a:rPr lang="en-US" dirty="0"/>
              <a:t>Casper FFG</a:t>
            </a:r>
            <a:endParaRPr lang="ro-RO" dirty="0"/>
          </a:p>
        </p:txBody>
      </p:sp>
      <mc:AlternateContent xmlns:mc="http://schemas.openxmlformats.org/markup-compatibility/2006">
        <mc:Choice xmlns:a14="http://schemas.microsoft.com/office/drawing/2010/main" Requires="a14">
          <p:sp>
            <p:nvSpPr>
              <p:cNvPr id="3" name="Substituent conținut 2">
                <a:extLst>
                  <a:ext uri="{FF2B5EF4-FFF2-40B4-BE49-F238E27FC236}">
                    <a16:creationId xmlns:a16="http://schemas.microsoft.com/office/drawing/2014/main" id="{16656207-515B-4F62-8F36-13FDFE9BB0A8}"/>
                  </a:ext>
                </a:extLst>
              </p:cNvPr>
              <p:cNvSpPr>
                <a:spLocks noGrp="1"/>
              </p:cNvSpPr>
              <p:nvPr>
                <p:ph idx="1"/>
              </p:nvPr>
            </p:nvSpPr>
            <p:spPr/>
            <p:txBody>
              <a:bodyPr>
                <a:noAutofit/>
              </a:bodyPr>
              <a:lstStyle/>
              <a:p>
                <a:pPr algn="just">
                  <a:lnSpc>
                    <a:spcPct val="107000"/>
                  </a:lnSpc>
                  <a:spcAft>
                    <a:spcPts val="800"/>
                  </a:spcAft>
                </a:pPr>
                <a:r>
                  <a:rPr lang="en-US" sz="2400" b="1" dirty="0">
                    <a:latin typeface="Calibri" panose="020F0502020204030204" pitchFamily="34" charset="0"/>
                    <a:ea typeface="Calibri" panose="020F0502020204030204" pitchFamily="34" charset="0"/>
                    <a:cs typeface="Times New Roman" panose="02020603050405020304" pitchFamily="18" charset="0"/>
                  </a:rPr>
                  <a:t>Supermajority link</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lvl="1" algn="just">
                  <a:lnSpc>
                    <a:spcPct val="107000"/>
                  </a:lnSpc>
                  <a:spcAft>
                    <a:spcPts val="800"/>
                  </a:spcAft>
                </a:pPr>
                <a14:m>
                  <m:oMath xmlns:m="http://schemas.openxmlformats.org/officeDocument/2006/math">
                    <m:r>
                      <a:rPr lang="en-US" sz="2000" b="1" i="1">
                        <a:latin typeface="Cambria Math" panose="02040503050406030204" pitchFamily="18" charset="0"/>
                        <a:ea typeface="Cambria Math" panose="02040503050406030204" pitchFamily="18" charset="0"/>
                        <a:cs typeface="Times New Roman" panose="02020603050405020304" pitchFamily="18" charset="0"/>
                      </a:rPr>
                      <m:t>𝒂</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𝒃</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en-US" sz="2000" dirty="0">
                    <a:latin typeface="Calibri" panose="020F0502020204030204" pitchFamily="34" charset="0"/>
                    <a:ea typeface="Calibri" panose="020F0502020204030204" pitchFamily="34" charset="0"/>
                    <a:cs typeface="Times New Roman" panose="02020603050405020304" pitchFamily="18" charset="0"/>
                  </a:rPr>
                  <a:t>order pair of checkpoints such that </a:t>
                </a:r>
              </a:p>
              <a:p>
                <a:pPr marL="457200" lvl="1" indent="0" algn="just">
                  <a:lnSpc>
                    <a:spcPct val="107000"/>
                  </a:lnSpc>
                  <a:spcAft>
                    <a:spcPts val="800"/>
                  </a:spcAft>
                  <a:buNone/>
                </a:pPr>
                <a:r>
                  <a:rPr lang="en-US" sz="2000" dirty="0">
                    <a:latin typeface="Calibri" panose="020F0502020204030204" pitchFamily="34" charset="0"/>
                    <a:ea typeface="Calibri" panose="020F0502020204030204" pitchFamily="34" charset="0"/>
                    <a:cs typeface="Times New Roman" panose="02020603050405020304" pitchFamily="18" charset="0"/>
                  </a:rPr>
                  <a:t>	at least 2/3 of validators have published votes </a:t>
                </a:r>
              </a:p>
              <a:p>
                <a:pPr marL="457200" lvl="1" indent="0" algn="just">
                  <a:lnSpc>
                    <a:spcPct val="107000"/>
                  </a:lnSpc>
                  <a:spcAft>
                    <a:spcPts val="800"/>
                  </a:spcAft>
                  <a:buNone/>
                </a:pPr>
                <a:r>
                  <a:rPr lang="en-US" sz="2000" b="1" dirty="0">
                    <a:latin typeface="Calibri" panose="020F0502020204030204" pitchFamily="34" charset="0"/>
                    <a:ea typeface="Calibri" panose="020F0502020204030204" pitchFamily="34" charset="0"/>
                    <a:cs typeface="Times New Roman" panose="02020603050405020304" pitchFamily="18" charset="0"/>
                  </a:rPr>
                  <a:t>	&lt;</a:t>
                </a:r>
                <a14:m>
                  <m:oMath xmlns:m="http://schemas.openxmlformats.org/officeDocument/2006/math">
                    <m:r>
                      <a:rPr lang="en-US" sz="2000" b="1" i="1">
                        <a:latin typeface="Cambria Math" panose="02040503050406030204" pitchFamily="18" charset="0"/>
                        <a:ea typeface="Cambria Math" panose="02040503050406030204" pitchFamily="18" charset="0"/>
                        <a:cs typeface="Times New Roman" panose="02020603050405020304" pitchFamily="18" charset="0"/>
                      </a:rPr>
                      <m:t>𝝂</m:t>
                    </m:r>
                    <m:r>
                      <a:rPr lang="en-US" sz="2000" b="1" i="1">
                        <a:latin typeface="Cambria Math" panose="02040503050406030204" pitchFamily="18" charset="0"/>
                        <a:ea typeface="Cambria Math" panose="02040503050406030204" pitchFamily="18" charset="0"/>
                        <a:cs typeface="Times New Roman" panose="02020603050405020304" pitchFamily="18" charset="0"/>
                      </a:rPr>
                      <m:t>,</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𝒂</m:t>
                    </m:r>
                    <m:r>
                      <a:rPr lang="en-US" sz="2000" b="1" i="1">
                        <a:latin typeface="Cambria Math" panose="02040503050406030204" pitchFamily="18" charset="0"/>
                        <a:ea typeface="Cambria Math" panose="02040503050406030204" pitchFamily="18" charset="0"/>
                        <a:cs typeface="Times New Roman" panose="02020603050405020304" pitchFamily="18" charset="0"/>
                      </a:rPr>
                      <m:t>,</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𝒃</m:t>
                    </m:r>
                    <m:r>
                      <a:rPr lang="en-US" sz="2000" b="1" i="1">
                        <a:latin typeface="Cambria Math" panose="02040503050406030204" pitchFamily="18" charset="0"/>
                        <a:ea typeface="Cambria Math" panose="02040503050406030204" pitchFamily="18" charset="0"/>
                        <a:cs typeface="Times New Roman" panose="02020603050405020304" pitchFamily="18" charset="0"/>
                      </a:rPr>
                      <m:t>,</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𝒉</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𝒂</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 </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𝒉</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𝒃</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b="1" dirty="0">
                    <a:latin typeface="Calibri" panose="020F0502020204030204" pitchFamily="34" charset="0"/>
                    <a:ea typeface="Calibri" panose="020F0502020204030204" pitchFamily="34" charset="0"/>
                    <a:cs typeface="Times New Roman" panose="02020603050405020304" pitchFamily="18" charset="0"/>
                  </a:rPr>
                  <a:t>&gt;</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3" name="Substituent conținut 2">
                <a:extLst>
                  <a:ext uri="{FF2B5EF4-FFF2-40B4-BE49-F238E27FC236}">
                    <a16:creationId xmlns:a16="http://schemas.microsoft.com/office/drawing/2014/main" id="{16656207-515B-4F62-8F36-13FDFE9BB0A8}"/>
                  </a:ext>
                </a:extLst>
              </p:cNvPr>
              <p:cNvSpPr>
                <a:spLocks noGrp="1" noRot="1" noChangeAspect="1" noMove="1" noResize="1" noEditPoints="1" noAdjustHandles="1" noChangeArrowheads="1" noChangeShapeType="1" noTextEdit="1"/>
              </p:cNvSpPr>
              <p:nvPr>
                <p:ph idx="1"/>
              </p:nvPr>
            </p:nvSpPr>
            <p:spPr>
              <a:blipFill>
                <a:blip r:embed="rId2"/>
                <a:stretch>
                  <a:fillRect l="-812" t="-980"/>
                </a:stretch>
              </a:blipFill>
            </p:spPr>
            <p:txBody>
              <a:bodyPr/>
              <a:lstStyle/>
              <a:p>
                <a:r>
                  <a:rPr lang="en-US">
                    <a:noFill/>
                  </a:rPr>
                  <a:t> </a:t>
                </a:r>
              </a:p>
            </p:txBody>
          </p:sp>
        </mc:Fallback>
      </mc:AlternateContent>
      <p:sp>
        <p:nvSpPr>
          <p:cNvPr id="5" name="Dreptunghi: colțuri rotunjite 4">
            <a:extLst>
              <a:ext uri="{FF2B5EF4-FFF2-40B4-BE49-F238E27FC236}">
                <a16:creationId xmlns:a16="http://schemas.microsoft.com/office/drawing/2014/main" id="{2D494A4B-AFD5-4BC1-ADB5-004701622077}"/>
              </a:ext>
            </a:extLst>
          </p:cNvPr>
          <p:cNvSpPr/>
          <p:nvPr/>
        </p:nvSpPr>
        <p:spPr>
          <a:xfrm>
            <a:off x="9360039" y="4816507"/>
            <a:ext cx="944545" cy="542611"/>
          </a:xfrm>
          <a:prstGeom prst="roundRect">
            <a:avLst/>
          </a:prstGeom>
          <a:solidFill>
            <a:srgbClr val="92D05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b1</a:t>
            </a:r>
          </a:p>
        </p:txBody>
      </p:sp>
      <p:sp>
        <p:nvSpPr>
          <p:cNvPr id="6" name="Dreptunghi: colțuri rotunjite 5">
            <a:extLst>
              <a:ext uri="{FF2B5EF4-FFF2-40B4-BE49-F238E27FC236}">
                <a16:creationId xmlns:a16="http://schemas.microsoft.com/office/drawing/2014/main" id="{163D3A93-AA8A-4A8A-8F2C-E37BBFD32480}"/>
              </a:ext>
            </a:extLst>
          </p:cNvPr>
          <p:cNvSpPr/>
          <p:nvPr/>
        </p:nvSpPr>
        <p:spPr>
          <a:xfrm>
            <a:off x="7040545" y="4816506"/>
            <a:ext cx="944545" cy="542611"/>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reptunghi: colțuri rotunjite 6">
            <a:extLst>
              <a:ext uri="{FF2B5EF4-FFF2-40B4-BE49-F238E27FC236}">
                <a16:creationId xmlns:a16="http://schemas.microsoft.com/office/drawing/2014/main" id="{57B60063-C658-4A0D-9A2C-BF90EAD09E1E}"/>
              </a:ext>
            </a:extLst>
          </p:cNvPr>
          <p:cNvSpPr/>
          <p:nvPr/>
        </p:nvSpPr>
        <p:spPr>
          <a:xfrm>
            <a:off x="9360038" y="3573022"/>
            <a:ext cx="944545" cy="542611"/>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reptunghi: colțuri rotunjite 7">
            <a:extLst>
              <a:ext uri="{FF2B5EF4-FFF2-40B4-BE49-F238E27FC236}">
                <a16:creationId xmlns:a16="http://schemas.microsoft.com/office/drawing/2014/main" id="{E5C0A3EB-2CBD-43C8-A860-0A164C41125D}"/>
              </a:ext>
            </a:extLst>
          </p:cNvPr>
          <p:cNvSpPr/>
          <p:nvPr/>
        </p:nvSpPr>
        <p:spPr>
          <a:xfrm>
            <a:off x="8323384" y="6032358"/>
            <a:ext cx="944545" cy="542611"/>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Genesis</a:t>
            </a:r>
          </a:p>
        </p:txBody>
      </p:sp>
      <p:sp>
        <p:nvSpPr>
          <p:cNvPr id="9" name="Dreptunghi: colțuri rotunjite 8">
            <a:extLst>
              <a:ext uri="{FF2B5EF4-FFF2-40B4-BE49-F238E27FC236}">
                <a16:creationId xmlns:a16="http://schemas.microsoft.com/office/drawing/2014/main" id="{C1951DA6-B29E-4A30-8990-3566994EF7B1}"/>
              </a:ext>
            </a:extLst>
          </p:cNvPr>
          <p:cNvSpPr/>
          <p:nvPr/>
        </p:nvSpPr>
        <p:spPr>
          <a:xfrm>
            <a:off x="10304583" y="2317821"/>
            <a:ext cx="944545" cy="542611"/>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b2</a:t>
            </a:r>
          </a:p>
        </p:txBody>
      </p:sp>
      <p:sp>
        <p:nvSpPr>
          <p:cNvPr id="10" name="Dreptunghi: colțuri rotunjite 9">
            <a:extLst>
              <a:ext uri="{FF2B5EF4-FFF2-40B4-BE49-F238E27FC236}">
                <a16:creationId xmlns:a16="http://schemas.microsoft.com/office/drawing/2014/main" id="{472C162C-7DBA-415F-94DC-9ACC1D3A33C8}"/>
              </a:ext>
            </a:extLst>
          </p:cNvPr>
          <p:cNvSpPr/>
          <p:nvPr/>
        </p:nvSpPr>
        <p:spPr>
          <a:xfrm>
            <a:off x="7728019" y="3615726"/>
            <a:ext cx="944545" cy="542611"/>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reptunghi: colțuri rotunjite 10">
            <a:extLst>
              <a:ext uri="{FF2B5EF4-FFF2-40B4-BE49-F238E27FC236}">
                <a16:creationId xmlns:a16="http://schemas.microsoft.com/office/drawing/2014/main" id="{C5B9C0BB-9A53-409C-833B-DD61E2885228}"/>
              </a:ext>
            </a:extLst>
          </p:cNvPr>
          <p:cNvSpPr/>
          <p:nvPr/>
        </p:nvSpPr>
        <p:spPr>
          <a:xfrm>
            <a:off x="6814459" y="2317820"/>
            <a:ext cx="944545" cy="542611"/>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Conector drept cu săgeată 11">
            <a:extLst>
              <a:ext uri="{FF2B5EF4-FFF2-40B4-BE49-F238E27FC236}">
                <a16:creationId xmlns:a16="http://schemas.microsoft.com/office/drawing/2014/main" id="{A26C2421-AC82-4DE4-B270-25C2CC26692C}"/>
              </a:ext>
            </a:extLst>
          </p:cNvPr>
          <p:cNvCxnSpPr>
            <a:stCxn id="8" idx="0"/>
            <a:endCxn id="6" idx="2"/>
          </p:cNvCxnSpPr>
          <p:nvPr/>
        </p:nvCxnSpPr>
        <p:spPr>
          <a:xfrm flipH="1" flipV="1">
            <a:off x="7512818" y="5359117"/>
            <a:ext cx="1282839" cy="673241"/>
          </a:xfrm>
          <a:prstGeom prst="straightConnector1">
            <a:avLst/>
          </a:prstGeom>
          <a:ln w="22225">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3" name="Conector drept cu săgeată 12">
            <a:extLst>
              <a:ext uri="{FF2B5EF4-FFF2-40B4-BE49-F238E27FC236}">
                <a16:creationId xmlns:a16="http://schemas.microsoft.com/office/drawing/2014/main" id="{2D68B03D-0675-4FDE-9359-4DC00A4701E7}"/>
              </a:ext>
            </a:extLst>
          </p:cNvPr>
          <p:cNvCxnSpPr>
            <a:cxnSpLocks/>
            <a:stCxn id="8" idx="0"/>
            <a:endCxn id="5" idx="2"/>
          </p:cNvCxnSpPr>
          <p:nvPr/>
        </p:nvCxnSpPr>
        <p:spPr>
          <a:xfrm flipV="1">
            <a:off x="8795657" y="5359118"/>
            <a:ext cx="1036655" cy="673240"/>
          </a:xfrm>
          <a:prstGeom prst="straightConnector1">
            <a:avLst/>
          </a:prstGeom>
          <a:ln w="22225">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5" name="Conector drept cu săgeată 14">
            <a:extLst>
              <a:ext uri="{FF2B5EF4-FFF2-40B4-BE49-F238E27FC236}">
                <a16:creationId xmlns:a16="http://schemas.microsoft.com/office/drawing/2014/main" id="{E161B8F9-119D-4134-905A-BB7482CC3D21}"/>
              </a:ext>
            </a:extLst>
          </p:cNvPr>
          <p:cNvCxnSpPr>
            <a:cxnSpLocks/>
            <a:stCxn id="6" idx="0"/>
            <a:endCxn id="10" idx="2"/>
          </p:cNvCxnSpPr>
          <p:nvPr/>
        </p:nvCxnSpPr>
        <p:spPr>
          <a:xfrm flipV="1">
            <a:off x="7512818" y="4158337"/>
            <a:ext cx="687474" cy="658169"/>
          </a:xfrm>
          <a:prstGeom prst="straightConnector1">
            <a:avLst/>
          </a:prstGeom>
          <a:ln w="22225">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6" name="Conector drept cu săgeată 15">
            <a:extLst>
              <a:ext uri="{FF2B5EF4-FFF2-40B4-BE49-F238E27FC236}">
                <a16:creationId xmlns:a16="http://schemas.microsoft.com/office/drawing/2014/main" id="{68A6ECC3-8EE2-4A3D-BF89-D3EA47F07822}"/>
              </a:ext>
            </a:extLst>
          </p:cNvPr>
          <p:cNvCxnSpPr>
            <a:cxnSpLocks/>
            <a:stCxn id="5" idx="0"/>
            <a:endCxn id="7" idx="2"/>
          </p:cNvCxnSpPr>
          <p:nvPr/>
        </p:nvCxnSpPr>
        <p:spPr>
          <a:xfrm flipH="1" flipV="1">
            <a:off x="9832311" y="4115633"/>
            <a:ext cx="1" cy="700874"/>
          </a:xfrm>
          <a:prstGeom prst="straightConnector1">
            <a:avLst/>
          </a:prstGeom>
          <a:ln w="22225">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7" name="Conector drept cu săgeată 16">
            <a:extLst>
              <a:ext uri="{FF2B5EF4-FFF2-40B4-BE49-F238E27FC236}">
                <a16:creationId xmlns:a16="http://schemas.microsoft.com/office/drawing/2014/main" id="{F68FE385-91AF-49B9-BAC2-EAAB0B84968A}"/>
              </a:ext>
            </a:extLst>
          </p:cNvPr>
          <p:cNvCxnSpPr>
            <a:cxnSpLocks/>
            <a:stCxn id="10" idx="0"/>
            <a:endCxn id="11" idx="2"/>
          </p:cNvCxnSpPr>
          <p:nvPr/>
        </p:nvCxnSpPr>
        <p:spPr>
          <a:xfrm flipH="1" flipV="1">
            <a:off x="7286732" y="2860431"/>
            <a:ext cx="913560" cy="755295"/>
          </a:xfrm>
          <a:prstGeom prst="straightConnector1">
            <a:avLst/>
          </a:prstGeom>
          <a:ln w="22225">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8" name="Conector drept cu săgeată 17">
            <a:extLst>
              <a:ext uri="{FF2B5EF4-FFF2-40B4-BE49-F238E27FC236}">
                <a16:creationId xmlns:a16="http://schemas.microsoft.com/office/drawing/2014/main" id="{7CE9CE62-4570-4D8E-A139-8464A4C79BC0}"/>
              </a:ext>
            </a:extLst>
          </p:cNvPr>
          <p:cNvCxnSpPr>
            <a:cxnSpLocks/>
            <a:stCxn id="7" idx="0"/>
            <a:endCxn id="9" idx="2"/>
          </p:cNvCxnSpPr>
          <p:nvPr/>
        </p:nvCxnSpPr>
        <p:spPr>
          <a:xfrm flipV="1">
            <a:off x="9832311" y="2860432"/>
            <a:ext cx="944545" cy="712590"/>
          </a:xfrm>
          <a:prstGeom prst="straightConnector1">
            <a:avLst/>
          </a:prstGeom>
          <a:ln w="22225">
            <a:prstDash val="sysDot"/>
            <a:tailEnd type="triangle"/>
          </a:ln>
        </p:spPr>
        <p:style>
          <a:lnRef idx="1">
            <a:schemeClr val="accent1"/>
          </a:lnRef>
          <a:fillRef idx="0">
            <a:schemeClr val="accent1"/>
          </a:fillRef>
          <a:effectRef idx="0">
            <a:schemeClr val="accent1"/>
          </a:effectRef>
          <a:fontRef idx="minor">
            <a:schemeClr val="tx1"/>
          </a:fontRef>
        </p:style>
      </p:cxnSp>
      <p:sp>
        <p:nvSpPr>
          <p:cNvPr id="19" name="CasetăText 18">
            <a:extLst>
              <a:ext uri="{FF2B5EF4-FFF2-40B4-BE49-F238E27FC236}">
                <a16:creationId xmlns:a16="http://schemas.microsoft.com/office/drawing/2014/main" id="{851CAE89-57FC-460E-A440-8E5A65A1A656}"/>
              </a:ext>
            </a:extLst>
          </p:cNvPr>
          <p:cNvSpPr txBox="1"/>
          <p:nvPr/>
        </p:nvSpPr>
        <p:spPr>
          <a:xfrm flipH="1">
            <a:off x="9919899" y="3112842"/>
            <a:ext cx="1237119" cy="369332"/>
          </a:xfrm>
          <a:prstGeom prst="rect">
            <a:avLst/>
          </a:prstGeom>
          <a:noFill/>
        </p:spPr>
        <p:txBody>
          <a:bodyPr wrap="square" rtlCol="0">
            <a:spAutoFit/>
          </a:bodyPr>
          <a:lstStyle/>
          <a:p>
            <a:r>
              <a:rPr lang="en-US" dirty="0"/>
              <a:t>100 blocks</a:t>
            </a:r>
          </a:p>
        </p:txBody>
      </p:sp>
      <p:sp>
        <p:nvSpPr>
          <p:cNvPr id="21" name="Dreptunghi: colțuri rotunjite 20">
            <a:extLst>
              <a:ext uri="{FF2B5EF4-FFF2-40B4-BE49-F238E27FC236}">
                <a16:creationId xmlns:a16="http://schemas.microsoft.com/office/drawing/2014/main" id="{3EEA9372-A6DB-4AA0-BE71-F2D6C5A077DC}"/>
              </a:ext>
            </a:extLst>
          </p:cNvPr>
          <p:cNvSpPr/>
          <p:nvPr/>
        </p:nvSpPr>
        <p:spPr>
          <a:xfrm>
            <a:off x="9360037" y="1095689"/>
            <a:ext cx="944545" cy="542611"/>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Dreptunghi: colțuri rotunjite 21">
            <a:extLst>
              <a:ext uri="{FF2B5EF4-FFF2-40B4-BE49-F238E27FC236}">
                <a16:creationId xmlns:a16="http://schemas.microsoft.com/office/drawing/2014/main" id="{D0BB9F1F-81AB-4A5F-90C7-D3CA421287EE}"/>
              </a:ext>
            </a:extLst>
          </p:cNvPr>
          <p:cNvSpPr/>
          <p:nvPr/>
        </p:nvSpPr>
        <p:spPr>
          <a:xfrm>
            <a:off x="10992056" y="1095688"/>
            <a:ext cx="944545" cy="542611"/>
          </a:xfrm>
          <a:prstGeom prst="roundRect">
            <a:avLst/>
          </a:prstGeom>
          <a:solidFill>
            <a:srgbClr val="92D05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b3</a:t>
            </a:r>
          </a:p>
        </p:txBody>
      </p:sp>
      <p:cxnSp>
        <p:nvCxnSpPr>
          <p:cNvPr id="23" name="Conector drept cu săgeată 22">
            <a:extLst>
              <a:ext uri="{FF2B5EF4-FFF2-40B4-BE49-F238E27FC236}">
                <a16:creationId xmlns:a16="http://schemas.microsoft.com/office/drawing/2014/main" id="{6957F9DC-6570-41AB-A54A-220FE281498D}"/>
              </a:ext>
            </a:extLst>
          </p:cNvPr>
          <p:cNvCxnSpPr>
            <a:cxnSpLocks/>
            <a:stCxn id="9" idx="0"/>
            <a:endCxn id="21" idx="2"/>
          </p:cNvCxnSpPr>
          <p:nvPr/>
        </p:nvCxnSpPr>
        <p:spPr>
          <a:xfrm flipH="1" flipV="1">
            <a:off x="9832310" y="1638300"/>
            <a:ext cx="944546" cy="679521"/>
          </a:xfrm>
          <a:prstGeom prst="straightConnector1">
            <a:avLst/>
          </a:prstGeom>
          <a:ln w="22225">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4" name="Conector drept cu săgeată 23">
            <a:extLst>
              <a:ext uri="{FF2B5EF4-FFF2-40B4-BE49-F238E27FC236}">
                <a16:creationId xmlns:a16="http://schemas.microsoft.com/office/drawing/2014/main" id="{4066D273-9703-4796-8305-0A348CFCA3EC}"/>
              </a:ext>
            </a:extLst>
          </p:cNvPr>
          <p:cNvCxnSpPr>
            <a:cxnSpLocks/>
            <a:stCxn id="9" idx="0"/>
            <a:endCxn id="22" idx="2"/>
          </p:cNvCxnSpPr>
          <p:nvPr/>
        </p:nvCxnSpPr>
        <p:spPr>
          <a:xfrm flipV="1">
            <a:off x="10776856" y="1638299"/>
            <a:ext cx="687473" cy="679522"/>
          </a:xfrm>
          <a:prstGeom prst="straightConnector1">
            <a:avLst/>
          </a:prstGeom>
          <a:ln w="22225">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5" name="Conector drept cu săgeată 24">
            <a:extLst>
              <a:ext uri="{FF2B5EF4-FFF2-40B4-BE49-F238E27FC236}">
                <a16:creationId xmlns:a16="http://schemas.microsoft.com/office/drawing/2014/main" id="{01D7FD15-9788-4374-BC77-68A78CEFCD85}"/>
              </a:ext>
            </a:extLst>
          </p:cNvPr>
          <p:cNvCxnSpPr>
            <a:cxnSpLocks/>
            <a:stCxn id="5" idx="0"/>
            <a:endCxn id="22" idx="2"/>
          </p:cNvCxnSpPr>
          <p:nvPr/>
        </p:nvCxnSpPr>
        <p:spPr>
          <a:xfrm flipV="1">
            <a:off x="9832312" y="1638299"/>
            <a:ext cx="1632017" cy="3178208"/>
          </a:xfrm>
          <a:prstGeom prst="straightConnector1">
            <a:avLst/>
          </a:prstGeom>
          <a:ln w="22225">
            <a:solidFill>
              <a:srgbClr val="FF0000"/>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62181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A56D4B3B-E474-479E-9B32-1137B1BB4462}"/>
              </a:ext>
            </a:extLst>
          </p:cNvPr>
          <p:cNvSpPr>
            <a:spLocks noGrp="1"/>
          </p:cNvSpPr>
          <p:nvPr>
            <p:ph type="title"/>
          </p:nvPr>
        </p:nvSpPr>
        <p:spPr/>
        <p:txBody>
          <a:bodyPr/>
          <a:lstStyle/>
          <a:p>
            <a:r>
              <a:rPr lang="en-US" dirty="0"/>
              <a:t>Casper FFG</a:t>
            </a:r>
            <a:endParaRPr lang="ro-RO" dirty="0"/>
          </a:p>
        </p:txBody>
      </p:sp>
      <mc:AlternateContent xmlns:mc="http://schemas.openxmlformats.org/markup-compatibility/2006">
        <mc:Choice xmlns:a14="http://schemas.microsoft.com/office/drawing/2010/main" Requires="a14">
          <p:sp>
            <p:nvSpPr>
              <p:cNvPr id="3" name="Substituent conținut 2">
                <a:extLst>
                  <a:ext uri="{FF2B5EF4-FFF2-40B4-BE49-F238E27FC236}">
                    <a16:creationId xmlns:a16="http://schemas.microsoft.com/office/drawing/2014/main" id="{16656207-515B-4F62-8F36-13FDFE9BB0A8}"/>
                  </a:ext>
                </a:extLst>
              </p:cNvPr>
              <p:cNvSpPr>
                <a:spLocks noGrp="1"/>
              </p:cNvSpPr>
              <p:nvPr>
                <p:ph idx="1"/>
              </p:nvPr>
            </p:nvSpPr>
            <p:spPr/>
            <p:txBody>
              <a:bodyPr>
                <a:noAutofit/>
              </a:bodyPr>
              <a:lstStyle/>
              <a:p>
                <a:pPr algn="just">
                  <a:lnSpc>
                    <a:spcPct val="107000"/>
                  </a:lnSpc>
                  <a:spcAft>
                    <a:spcPts val="800"/>
                  </a:spcAft>
                </a:pPr>
                <a14:m>
                  <m:oMath xmlns:m="http://schemas.openxmlformats.org/officeDocument/2006/math">
                    <m:r>
                      <a:rPr lang="en-US" sz="2400" b="1" i="1" smtClean="0">
                        <a:latin typeface="Cambria Math" panose="02040503050406030204" pitchFamily="18" charset="0"/>
                        <a:ea typeface="Cambria Math" panose="02040503050406030204" pitchFamily="18" charset="0"/>
                        <a:cs typeface="Times New Roman" panose="02020603050405020304" pitchFamily="18" charset="0"/>
                      </a:rPr>
                      <m:t>𝒄</m:t>
                    </m:r>
                    <m:r>
                      <a:rPr lang="en-US" sz="2400" b="1" i="1"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en-US" sz="2400" b="1" dirty="0">
                    <a:latin typeface="Calibri" panose="020F0502020204030204" pitchFamily="34" charset="0"/>
                    <a:ea typeface="Calibri" panose="020F0502020204030204" pitchFamily="34" charset="0"/>
                    <a:cs typeface="Times New Roman" panose="02020603050405020304" pitchFamily="18" charset="0"/>
                  </a:rPr>
                  <a:t>Justified checkpoint:</a:t>
                </a:r>
              </a:p>
              <a:p>
                <a:pPr lvl="1" algn="just">
                  <a:lnSpc>
                    <a:spcPct val="107000"/>
                  </a:lnSpc>
                  <a:spcAft>
                    <a:spcPts val="800"/>
                  </a:spcAft>
                </a:pPr>
                <a:r>
                  <a:rPr lang="en-US" sz="2000" b="1" dirty="0">
                    <a:latin typeface="Calibri" panose="020F0502020204030204" pitchFamily="34" charset="0"/>
                    <a:ea typeface="Calibri" panose="020F0502020204030204" pitchFamily="34" charset="0"/>
                    <a:cs typeface="Times New Roman" panose="02020603050405020304" pitchFamily="18" charset="0"/>
                  </a:rPr>
                  <a:t>root </a:t>
                </a:r>
                <a:r>
                  <a:rPr lang="en-US" sz="2000" dirty="0">
                    <a:latin typeface="Calibri" panose="020F0502020204030204" pitchFamily="34" charset="0"/>
                    <a:ea typeface="Calibri" panose="020F0502020204030204" pitchFamily="34" charset="0"/>
                    <a:cs typeface="Times New Roman" panose="02020603050405020304" pitchFamily="18" charset="0"/>
                  </a:rPr>
                  <a:t>is justified. </a:t>
                </a:r>
              </a:p>
              <a:p>
                <a:pPr lvl="1" algn="just">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There exists a supermajority link </a:t>
                </a:r>
                <a14:m>
                  <m:oMath xmlns:m="http://schemas.openxmlformats.org/officeDocument/2006/math">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𝒄</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𝒄</m:t>
                    </m:r>
                  </m:oMath>
                </a14:m>
                <a:r>
                  <a:rPr lang="en-US" sz="2000" dirty="0">
                    <a:latin typeface="Calibri" panose="020F0502020204030204" pitchFamily="34" charset="0"/>
                    <a:ea typeface="Calibri" panose="020F0502020204030204" pitchFamily="34" charset="0"/>
                    <a:cs typeface="Times New Roman" panose="02020603050405020304" pitchFamily="18" charset="0"/>
                  </a:rPr>
                  <a:t>  </a:t>
                </a:r>
                <a:endParaRPr lang="en-US" sz="2000" b="1" i="1" dirty="0">
                  <a:latin typeface="Cambria Math" panose="02040503050406030204" pitchFamily="18" charset="0"/>
                  <a:ea typeface="Cambria Math" panose="02040503050406030204" pitchFamily="18" charset="0"/>
                  <a:cs typeface="Times New Roman" panose="02020603050405020304" pitchFamily="18" charset="0"/>
                </a:endParaRPr>
              </a:p>
              <a:p>
                <a:pPr marL="457200" lvl="1" indent="0" algn="just">
                  <a:lnSpc>
                    <a:spcPct val="107000"/>
                  </a:lnSpc>
                  <a:spcAft>
                    <a:spcPts val="800"/>
                  </a:spcAft>
                  <a:buNone/>
                </a:pPr>
                <a:r>
                  <a:rPr lang="en-US" sz="2000" dirty="0">
                    <a:latin typeface="Calibri" panose="020F0502020204030204" pitchFamily="34" charset="0"/>
                    <a:ea typeface="Calibri" panose="020F0502020204030204" pitchFamily="34" charset="0"/>
                    <a:cs typeface="Times New Roman" panose="02020603050405020304" pitchFamily="18" charset="0"/>
                  </a:rPr>
                  <a:t>    where </a:t>
                </a:r>
                <a14:m>
                  <m:oMath xmlns:m="http://schemas.openxmlformats.org/officeDocument/2006/math">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𝒄</m:t>
                    </m:r>
                    <m:r>
                      <a:rPr lang="en-US" sz="2000" b="0" i="0"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dirty="0">
                    <a:latin typeface="Calibri" panose="020F0502020204030204" pitchFamily="34" charset="0"/>
                    <a:ea typeface="Calibri" panose="020F0502020204030204" pitchFamily="34" charset="0"/>
                    <a:cs typeface="Times New Roman" panose="02020603050405020304" pitchFamily="18" charset="0"/>
                  </a:rPr>
                  <a:t> is justified.</a:t>
                </a:r>
              </a:p>
            </p:txBody>
          </p:sp>
        </mc:Choice>
        <mc:Fallback>
          <p:sp>
            <p:nvSpPr>
              <p:cNvPr id="3" name="Substituent conținut 2">
                <a:extLst>
                  <a:ext uri="{FF2B5EF4-FFF2-40B4-BE49-F238E27FC236}">
                    <a16:creationId xmlns:a16="http://schemas.microsoft.com/office/drawing/2014/main" id="{16656207-515B-4F62-8F36-13FDFE9BB0A8}"/>
                  </a:ext>
                </a:extLst>
              </p:cNvPr>
              <p:cNvSpPr>
                <a:spLocks noGrp="1" noRot="1" noChangeAspect="1" noMove="1" noResize="1" noEditPoints="1" noAdjustHandles="1" noChangeArrowheads="1" noChangeShapeType="1" noTextEdit="1"/>
              </p:cNvSpPr>
              <p:nvPr>
                <p:ph idx="1"/>
              </p:nvPr>
            </p:nvSpPr>
            <p:spPr>
              <a:blipFill>
                <a:blip r:embed="rId2"/>
                <a:stretch>
                  <a:fillRect l="-812" t="-980"/>
                </a:stretch>
              </a:blipFill>
            </p:spPr>
            <p:txBody>
              <a:bodyPr/>
              <a:lstStyle/>
              <a:p>
                <a:r>
                  <a:rPr lang="en-US">
                    <a:noFill/>
                  </a:rPr>
                  <a:t> </a:t>
                </a:r>
              </a:p>
            </p:txBody>
          </p:sp>
        </mc:Fallback>
      </mc:AlternateContent>
      <p:sp>
        <p:nvSpPr>
          <p:cNvPr id="5" name="Dreptunghi: colțuri rotunjite 4">
            <a:extLst>
              <a:ext uri="{FF2B5EF4-FFF2-40B4-BE49-F238E27FC236}">
                <a16:creationId xmlns:a16="http://schemas.microsoft.com/office/drawing/2014/main" id="{2D494A4B-AFD5-4BC1-ADB5-004701622077}"/>
              </a:ext>
            </a:extLst>
          </p:cNvPr>
          <p:cNvSpPr/>
          <p:nvPr/>
        </p:nvSpPr>
        <p:spPr>
          <a:xfrm>
            <a:off x="9360039" y="4816507"/>
            <a:ext cx="944545" cy="542611"/>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b1</a:t>
            </a:r>
          </a:p>
        </p:txBody>
      </p:sp>
      <p:sp>
        <p:nvSpPr>
          <p:cNvPr id="6" name="Dreptunghi: colțuri rotunjite 5">
            <a:extLst>
              <a:ext uri="{FF2B5EF4-FFF2-40B4-BE49-F238E27FC236}">
                <a16:creationId xmlns:a16="http://schemas.microsoft.com/office/drawing/2014/main" id="{163D3A93-AA8A-4A8A-8F2C-E37BBFD32480}"/>
              </a:ext>
            </a:extLst>
          </p:cNvPr>
          <p:cNvSpPr/>
          <p:nvPr/>
        </p:nvSpPr>
        <p:spPr>
          <a:xfrm>
            <a:off x="7040545" y="4816506"/>
            <a:ext cx="944545" cy="542611"/>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reptunghi: colțuri rotunjite 6">
            <a:extLst>
              <a:ext uri="{FF2B5EF4-FFF2-40B4-BE49-F238E27FC236}">
                <a16:creationId xmlns:a16="http://schemas.microsoft.com/office/drawing/2014/main" id="{57B60063-C658-4A0D-9A2C-BF90EAD09E1E}"/>
              </a:ext>
            </a:extLst>
          </p:cNvPr>
          <p:cNvSpPr/>
          <p:nvPr/>
        </p:nvSpPr>
        <p:spPr>
          <a:xfrm>
            <a:off x="9360038" y="3573022"/>
            <a:ext cx="944545" cy="542611"/>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reptunghi: colțuri rotunjite 7">
            <a:extLst>
              <a:ext uri="{FF2B5EF4-FFF2-40B4-BE49-F238E27FC236}">
                <a16:creationId xmlns:a16="http://schemas.microsoft.com/office/drawing/2014/main" id="{E5C0A3EB-2CBD-43C8-A860-0A164C41125D}"/>
              </a:ext>
            </a:extLst>
          </p:cNvPr>
          <p:cNvSpPr/>
          <p:nvPr/>
        </p:nvSpPr>
        <p:spPr>
          <a:xfrm>
            <a:off x="8323384" y="6032358"/>
            <a:ext cx="944545" cy="542611"/>
          </a:xfrm>
          <a:prstGeom prst="roundRect">
            <a:avLst/>
          </a:prstGeom>
          <a:solidFill>
            <a:srgbClr val="92D05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Genesis</a:t>
            </a:r>
          </a:p>
        </p:txBody>
      </p:sp>
      <p:sp>
        <p:nvSpPr>
          <p:cNvPr id="9" name="Dreptunghi: colțuri rotunjite 8">
            <a:extLst>
              <a:ext uri="{FF2B5EF4-FFF2-40B4-BE49-F238E27FC236}">
                <a16:creationId xmlns:a16="http://schemas.microsoft.com/office/drawing/2014/main" id="{C1951DA6-B29E-4A30-8990-3566994EF7B1}"/>
              </a:ext>
            </a:extLst>
          </p:cNvPr>
          <p:cNvSpPr/>
          <p:nvPr/>
        </p:nvSpPr>
        <p:spPr>
          <a:xfrm>
            <a:off x="10304583" y="2317821"/>
            <a:ext cx="944545" cy="542611"/>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b2</a:t>
            </a:r>
          </a:p>
        </p:txBody>
      </p:sp>
      <p:sp>
        <p:nvSpPr>
          <p:cNvPr id="10" name="Dreptunghi: colțuri rotunjite 9">
            <a:extLst>
              <a:ext uri="{FF2B5EF4-FFF2-40B4-BE49-F238E27FC236}">
                <a16:creationId xmlns:a16="http://schemas.microsoft.com/office/drawing/2014/main" id="{472C162C-7DBA-415F-94DC-9ACC1D3A33C8}"/>
              </a:ext>
            </a:extLst>
          </p:cNvPr>
          <p:cNvSpPr/>
          <p:nvPr/>
        </p:nvSpPr>
        <p:spPr>
          <a:xfrm>
            <a:off x="7728019" y="3615726"/>
            <a:ext cx="944545" cy="542611"/>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reptunghi: colțuri rotunjite 10">
            <a:extLst>
              <a:ext uri="{FF2B5EF4-FFF2-40B4-BE49-F238E27FC236}">
                <a16:creationId xmlns:a16="http://schemas.microsoft.com/office/drawing/2014/main" id="{C5B9C0BB-9A53-409C-833B-DD61E2885228}"/>
              </a:ext>
            </a:extLst>
          </p:cNvPr>
          <p:cNvSpPr/>
          <p:nvPr/>
        </p:nvSpPr>
        <p:spPr>
          <a:xfrm>
            <a:off x="6814459" y="2317820"/>
            <a:ext cx="944545" cy="542611"/>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Conector drept cu săgeată 11">
            <a:extLst>
              <a:ext uri="{FF2B5EF4-FFF2-40B4-BE49-F238E27FC236}">
                <a16:creationId xmlns:a16="http://schemas.microsoft.com/office/drawing/2014/main" id="{A26C2421-AC82-4DE4-B270-25C2CC26692C}"/>
              </a:ext>
            </a:extLst>
          </p:cNvPr>
          <p:cNvCxnSpPr>
            <a:stCxn id="8" idx="0"/>
            <a:endCxn id="6" idx="2"/>
          </p:cNvCxnSpPr>
          <p:nvPr/>
        </p:nvCxnSpPr>
        <p:spPr>
          <a:xfrm flipH="1" flipV="1">
            <a:off x="7512818" y="5359117"/>
            <a:ext cx="1282839" cy="673241"/>
          </a:xfrm>
          <a:prstGeom prst="straightConnector1">
            <a:avLst/>
          </a:prstGeom>
          <a:ln w="22225">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3" name="Conector drept cu săgeată 12">
            <a:extLst>
              <a:ext uri="{FF2B5EF4-FFF2-40B4-BE49-F238E27FC236}">
                <a16:creationId xmlns:a16="http://schemas.microsoft.com/office/drawing/2014/main" id="{2D68B03D-0675-4FDE-9359-4DC00A4701E7}"/>
              </a:ext>
            </a:extLst>
          </p:cNvPr>
          <p:cNvCxnSpPr>
            <a:cxnSpLocks/>
            <a:stCxn id="8" idx="0"/>
            <a:endCxn id="5" idx="2"/>
          </p:cNvCxnSpPr>
          <p:nvPr/>
        </p:nvCxnSpPr>
        <p:spPr>
          <a:xfrm flipV="1">
            <a:off x="8795657" y="5359118"/>
            <a:ext cx="1036655" cy="673240"/>
          </a:xfrm>
          <a:prstGeom prst="straightConnector1">
            <a:avLst/>
          </a:prstGeom>
          <a:ln w="22225">
            <a:solidFill>
              <a:srgbClr val="FF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5" name="Conector drept cu săgeată 14">
            <a:extLst>
              <a:ext uri="{FF2B5EF4-FFF2-40B4-BE49-F238E27FC236}">
                <a16:creationId xmlns:a16="http://schemas.microsoft.com/office/drawing/2014/main" id="{E161B8F9-119D-4134-905A-BB7482CC3D21}"/>
              </a:ext>
            </a:extLst>
          </p:cNvPr>
          <p:cNvCxnSpPr>
            <a:cxnSpLocks/>
            <a:stCxn id="6" idx="0"/>
            <a:endCxn id="10" idx="2"/>
          </p:cNvCxnSpPr>
          <p:nvPr/>
        </p:nvCxnSpPr>
        <p:spPr>
          <a:xfrm flipV="1">
            <a:off x="7512818" y="4158337"/>
            <a:ext cx="687474" cy="658169"/>
          </a:xfrm>
          <a:prstGeom prst="straightConnector1">
            <a:avLst/>
          </a:prstGeom>
          <a:ln w="22225">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6" name="Conector drept cu săgeată 15">
            <a:extLst>
              <a:ext uri="{FF2B5EF4-FFF2-40B4-BE49-F238E27FC236}">
                <a16:creationId xmlns:a16="http://schemas.microsoft.com/office/drawing/2014/main" id="{68A6ECC3-8EE2-4A3D-BF89-D3EA47F07822}"/>
              </a:ext>
            </a:extLst>
          </p:cNvPr>
          <p:cNvCxnSpPr>
            <a:cxnSpLocks/>
            <a:stCxn id="5" idx="0"/>
            <a:endCxn id="7" idx="2"/>
          </p:cNvCxnSpPr>
          <p:nvPr/>
        </p:nvCxnSpPr>
        <p:spPr>
          <a:xfrm flipH="1" flipV="1">
            <a:off x="9832311" y="4115633"/>
            <a:ext cx="1" cy="700874"/>
          </a:xfrm>
          <a:prstGeom prst="straightConnector1">
            <a:avLst/>
          </a:prstGeom>
          <a:ln w="22225">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7" name="Conector drept cu săgeată 16">
            <a:extLst>
              <a:ext uri="{FF2B5EF4-FFF2-40B4-BE49-F238E27FC236}">
                <a16:creationId xmlns:a16="http://schemas.microsoft.com/office/drawing/2014/main" id="{F68FE385-91AF-49B9-BAC2-EAAB0B84968A}"/>
              </a:ext>
            </a:extLst>
          </p:cNvPr>
          <p:cNvCxnSpPr>
            <a:cxnSpLocks/>
            <a:stCxn id="10" idx="0"/>
            <a:endCxn id="11" idx="2"/>
          </p:cNvCxnSpPr>
          <p:nvPr/>
        </p:nvCxnSpPr>
        <p:spPr>
          <a:xfrm flipH="1" flipV="1">
            <a:off x="7286732" y="2860431"/>
            <a:ext cx="913560" cy="755295"/>
          </a:xfrm>
          <a:prstGeom prst="straightConnector1">
            <a:avLst/>
          </a:prstGeom>
          <a:ln w="22225">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8" name="Conector drept cu săgeată 17">
            <a:extLst>
              <a:ext uri="{FF2B5EF4-FFF2-40B4-BE49-F238E27FC236}">
                <a16:creationId xmlns:a16="http://schemas.microsoft.com/office/drawing/2014/main" id="{7CE9CE62-4570-4D8E-A139-8464A4C79BC0}"/>
              </a:ext>
            </a:extLst>
          </p:cNvPr>
          <p:cNvCxnSpPr>
            <a:cxnSpLocks/>
            <a:stCxn id="7" idx="0"/>
            <a:endCxn id="9" idx="2"/>
          </p:cNvCxnSpPr>
          <p:nvPr/>
        </p:nvCxnSpPr>
        <p:spPr>
          <a:xfrm flipV="1">
            <a:off x="9832311" y="2860432"/>
            <a:ext cx="944545" cy="712590"/>
          </a:xfrm>
          <a:prstGeom prst="straightConnector1">
            <a:avLst/>
          </a:prstGeom>
          <a:ln w="22225">
            <a:prstDash val="sysDot"/>
            <a:tailEnd type="triangle"/>
          </a:ln>
        </p:spPr>
        <p:style>
          <a:lnRef idx="1">
            <a:schemeClr val="accent1"/>
          </a:lnRef>
          <a:fillRef idx="0">
            <a:schemeClr val="accent1"/>
          </a:fillRef>
          <a:effectRef idx="0">
            <a:schemeClr val="accent1"/>
          </a:effectRef>
          <a:fontRef idx="minor">
            <a:schemeClr val="tx1"/>
          </a:fontRef>
        </p:style>
      </p:cxnSp>
      <p:sp>
        <p:nvSpPr>
          <p:cNvPr id="21" name="Dreptunghi: colțuri rotunjite 20">
            <a:extLst>
              <a:ext uri="{FF2B5EF4-FFF2-40B4-BE49-F238E27FC236}">
                <a16:creationId xmlns:a16="http://schemas.microsoft.com/office/drawing/2014/main" id="{3EEA9372-A6DB-4AA0-BE71-F2D6C5A077DC}"/>
              </a:ext>
            </a:extLst>
          </p:cNvPr>
          <p:cNvSpPr/>
          <p:nvPr/>
        </p:nvSpPr>
        <p:spPr>
          <a:xfrm>
            <a:off x="9360037" y="1095689"/>
            <a:ext cx="944545" cy="542611"/>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Dreptunghi: colțuri rotunjite 21">
            <a:extLst>
              <a:ext uri="{FF2B5EF4-FFF2-40B4-BE49-F238E27FC236}">
                <a16:creationId xmlns:a16="http://schemas.microsoft.com/office/drawing/2014/main" id="{D0BB9F1F-81AB-4A5F-90C7-D3CA421287EE}"/>
              </a:ext>
            </a:extLst>
          </p:cNvPr>
          <p:cNvSpPr/>
          <p:nvPr/>
        </p:nvSpPr>
        <p:spPr>
          <a:xfrm>
            <a:off x="10992056" y="1095688"/>
            <a:ext cx="944545" cy="542611"/>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b3</a:t>
            </a:r>
          </a:p>
        </p:txBody>
      </p:sp>
      <p:cxnSp>
        <p:nvCxnSpPr>
          <p:cNvPr id="23" name="Conector drept cu săgeată 22">
            <a:extLst>
              <a:ext uri="{FF2B5EF4-FFF2-40B4-BE49-F238E27FC236}">
                <a16:creationId xmlns:a16="http://schemas.microsoft.com/office/drawing/2014/main" id="{6957F9DC-6570-41AB-A54A-220FE281498D}"/>
              </a:ext>
            </a:extLst>
          </p:cNvPr>
          <p:cNvCxnSpPr>
            <a:cxnSpLocks/>
            <a:stCxn id="9" idx="0"/>
            <a:endCxn id="21" idx="2"/>
          </p:cNvCxnSpPr>
          <p:nvPr/>
        </p:nvCxnSpPr>
        <p:spPr>
          <a:xfrm flipH="1" flipV="1">
            <a:off x="9832310" y="1638300"/>
            <a:ext cx="944546" cy="679521"/>
          </a:xfrm>
          <a:prstGeom prst="straightConnector1">
            <a:avLst/>
          </a:prstGeom>
          <a:ln w="22225">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6" name="Conector drept cu săgeată 25">
            <a:extLst>
              <a:ext uri="{FF2B5EF4-FFF2-40B4-BE49-F238E27FC236}">
                <a16:creationId xmlns:a16="http://schemas.microsoft.com/office/drawing/2014/main" id="{2F557AC5-5B61-4AA9-AD8C-0D0F979FB371}"/>
              </a:ext>
            </a:extLst>
          </p:cNvPr>
          <p:cNvCxnSpPr>
            <a:cxnSpLocks/>
            <a:stCxn id="9" idx="0"/>
            <a:endCxn id="22" idx="2"/>
          </p:cNvCxnSpPr>
          <p:nvPr/>
        </p:nvCxnSpPr>
        <p:spPr>
          <a:xfrm flipV="1">
            <a:off x="10776856" y="1638299"/>
            <a:ext cx="687473" cy="679522"/>
          </a:xfrm>
          <a:prstGeom prst="straightConnector1">
            <a:avLst/>
          </a:prstGeom>
          <a:ln w="22225">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01892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A56D4B3B-E474-479E-9B32-1137B1BB4462}"/>
              </a:ext>
            </a:extLst>
          </p:cNvPr>
          <p:cNvSpPr>
            <a:spLocks noGrp="1"/>
          </p:cNvSpPr>
          <p:nvPr>
            <p:ph type="title"/>
          </p:nvPr>
        </p:nvSpPr>
        <p:spPr/>
        <p:txBody>
          <a:bodyPr/>
          <a:lstStyle/>
          <a:p>
            <a:r>
              <a:rPr lang="en-US" dirty="0"/>
              <a:t>Casper FFG</a:t>
            </a:r>
            <a:endParaRPr lang="ro-RO" dirty="0"/>
          </a:p>
        </p:txBody>
      </p:sp>
      <mc:AlternateContent xmlns:mc="http://schemas.openxmlformats.org/markup-compatibility/2006">
        <mc:Choice xmlns:a14="http://schemas.microsoft.com/office/drawing/2010/main" Requires="a14">
          <p:sp>
            <p:nvSpPr>
              <p:cNvPr id="3" name="Substituent conținut 2">
                <a:extLst>
                  <a:ext uri="{FF2B5EF4-FFF2-40B4-BE49-F238E27FC236}">
                    <a16:creationId xmlns:a16="http://schemas.microsoft.com/office/drawing/2014/main" id="{16656207-515B-4F62-8F36-13FDFE9BB0A8}"/>
                  </a:ext>
                </a:extLst>
              </p:cNvPr>
              <p:cNvSpPr>
                <a:spLocks noGrp="1"/>
              </p:cNvSpPr>
              <p:nvPr>
                <p:ph idx="1"/>
              </p:nvPr>
            </p:nvSpPr>
            <p:spPr/>
            <p:txBody>
              <a:bodyPr>
                <a:noAutofit/>
              </a:bodyPr>
              <a:lstStyle/>
              <a:p>
                <a:pPr algn="just">
                  <a:lnSpc>
                    <a:spcPct val="107000"/>
                  </a:lnSpc>
                  <a:spcAft>
                    <a:spcPts val="800"/>
                  </a:spcAft>
                </a:pPr>
                <a14:m>
                  <m:oMath xmlns:m="http://schemas.openxmlformats.org/officeDocument/2006/math">
                    <m:r>
                      <a:rPr lang="en-US" sz="2400" b="1" i="1" smtClean="0">
                        <a:latin typeface="Cambria Math" panose="02040503050406030204" pitchFamily="18" charset="0"/>
                        <a:ea typeface="Cambria Math" panose="02040503050406030204" pitchFamily="18" charset="0"/>
                        <a:cs typeface="Times New Roman" panose="02020603050405020304" pitchFamily="18" charset="0"/>
                      </a:rPr>
                      <m:t>𝒄</m:t>
                    </m:r>
                    <m:r>
                      <a:rPr lang="en-US" sz="2400" b="1" i="1"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en-US" sz="2400" b="1" dirty="0">
                    <a:latin typeface="Calibri" panose="020F0502020204030204" pitchFamily="34" charset="0"/>
                    <a:ea typeface="Calibri" panose="020F0502020204030204" pitchFamily="34" charset="0"/>
                    <a:cs typeface="Times New Roman" panose="02020603050405020304" pitchFamily="18" charset="0"/>
                  </a:rPr>
                  <a:t>Justified checkpoint:</a:t>
                </a:r>
              </a:p>
              <a:p>
                <a:pPr lvl="1" algn="just">
                  <a:lnSpc>
                    <a:spcPct val="107000"/>
                  </a:lnSpc>
                  <a:spcAft>
                    <a:spcPts val="800"/>
                  </a:spcAft>
                </a:pPr>
                <a:r>
                  <a:rPr lang="en-US" sz="2000" b="1" dirty="0">
                    <a:latin typeface="Calibri" panose="020F0502020204030204" pitchFamily="34" charset="0"/>
                    <a:ea typeface="Calibri" panose="020F0502020204030204" pitchFamily="34" charset="0"/>
                    <a:cs typeface="Times New Roman" panose="02020603050405020304" pitchFamily="18" charset="0"/>
                  </a:rPr>
                  <a:t>root </a:t>
                </a:r>
                <a:r>
                  <a:rPr lang="en-US" sz="2000" dirty="0">
                    <a:latin typeface="Calibri" panose="020F0502020204030204" pitchFamily="34" charset="0"/>
                    <a:ea typeface="Calibri" panose="020F0502020204030204" pitchFamily="34" charset="0"/>
                    <a:cs typeface="Times New Roman" panose="02020603050405020304" pitchFamily="18" charset="0"/>
                  </a:rPr>
                  <a:t>is justified. </a:t>
                </a:r>
              </a:p>
              <a:p>
                <a:pPr lvl="1" algn="just">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There exists a supermajority link </a:t>
                </a:r>
                <a14:m>
                  <m:oMath xmlns:m="http://schemas.openxmlformats.org/officeDocument/2006/math">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𝒄</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𝒄</m:t>
                    </m:r>
                  </m:oMath>
                </a14:m>
                <a:r>
                  <a:rPr lang="en-US" sz="2000" dirty="0">
                    <a:latin typeface="Calibri" panose="020F0502020204030204" pitchFamily="34" charset="0"/>
                    <a:ea typeface="Calibri" panose="020F0502020204030204" pitchFamily="34" charset="0"/>
                    <a:cs typeface="Times New Roman" panose="02020603050405020304" pitchFamily="18" charset="0"/>
                  </a:rPr>
                  <a:t>  </a:t>
                </a:r>
                <a:endParaRPr lang="en-US" sz="2000" b="1" i="1" dirty="0">
                  <a:latin typeface="Cambria Math" panose="02040503050406030204" pitchFamily="18" charset="0"/>
                  <a:ea typeface="Cambria Math" panose="02040503050406030204" pitchFamily="18" charset="0"/>
                  <a:cs typeface="Times New Roman" panose="02020603050405020304" pitchFamily="18" charset="0"/>
                </a:endParaRPr>
              </a:p>
              <a:p>
                <a:pPr marL="457200" lvl="1" indent="0" algn="just">
                  <a:lnSpc>
                    <a:spcPct val="107000"/>
                  </a:lnSpc>
                  <a:spcAft>
                    <a:spcPts val="800"/>
                  </a:spcAft>
                  <a:buNone/>
                </a:pPr>
                <a:r>
                  <a:rPr lang="en-US" sz="2000" dirty="0">
                    <a:latin typeface="Calibri" panose="020F0502020204030204" pitchFamily="34" charset="0"/>
                    <a:ea typeface="Calibri" panose="020F0502020204030204" pitchFamily="34" charset="0"/>
                    <a:cs typeface="Times New Roman" panose="02020603050405020304" pitchFamily="18" charset="0"/>
                  </a:rPr>
                  <a:t>    where </a:t>
                </a:r>
                <a14:m>
                  <m:oMath xmlns:m="http://schemas.openxmlformats.org/officeDocument/2006/math">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𝒄</m:t>
                    </m:r>
                    <m:r>
                      <a:rPr lang="en-US" sz="2000" b="0" i="0"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dirty="0">
                    <a:latin typeface="Calibri" panose="020F0502020204030204" pitchFamily="34" charset="0"/>
                    <a:ea typeface="Calibri" panose="020F0502020204030204" pitchFamily="34" charset="0"/>
                    <a:cs typeface="Times New Roman" panose="02020603050405020304" pitchFamily="18" charset="0"/>
                  </a:rPr>
                  <a:t> is justified.</a:t>
                </a:r>
              </a:p>
            </p:txBody>
          </p:sp>
        </mc:Choice>
        <mc:Fallback>
          <p:sp>
            <p:nvSpPr>
              <p:cNvPr id="3" name="Substituent conținut 2">
                <a:extLst>
                  <a:ext uri="{FF2B5EF4-FFF2-40B4-BE49-F238E27FC236}">
                    <a16:creationId xmlns:a16="http://schemas.microsoft.com/office/drawing/2014/main" id="{16656207-515B-4F62-8F36-13FDFE9BB0A8}"/>
                  </a:ext>
                </a:extLst>
              </p:cNvPr>
              <p:cNvSpPr>
                <a:spLocks noGrp="1" noRot="1" noChangeAspect="1" noMove="1" noResize="1" noEditPoints="1" noAdjustHandles="1" noChangeArrowheads="1" noChangeShapeType="1" noTextEdit="1"/>
              </p:cNvSpPr>
              <p:nvPr>
                <p:ph idx="1"/>
              </p:nvPr>
            </p:nvSpPr>
            <p:spPr>
              <a:blipFill>
                <a:blip r:embed="rId2"/>
                <a:stretch>
                  <a:fillRect l="-812" t="-980"/>
                </a:stretch>
              </a:blipFill>
            </p:spPr>
            <p:txBody>
              <a:bodyPr/>
              <a:lstStyle/>
              <a:p>
                <a:r>
                  <a:rPr lang="en-US">
                    <a:noFill/>
                  </a:rPr>
                  <a:t> </a:t>
                </a:r>
              </a:p>
            </p:txBody>
          </p:sp>
        </mc:Fallback>
      </mc:AlternateContent>
      <p:sp>
        <p:nvSpPr>
          <p:cNvPr id="5" name="Dreptunghi: colțuri rotunjite 4">
            <a:extLst>
              <a:ext uri="{FF2B5EF4-FFF2-40B4-BE49-F238E27FC236}">
                <a16:creationId xmlns:a16="http://schemas.microsoft.com/office/drawing/2014/main" id="{2D494A4B-AFD5-4BC1-ADB5-004701622077}"/>
              </a:ext>
            </a:extLst>
          </p:cNvPr>
          <p:cNvSpPr/>
          <p:nvPr/>
        </p:nvSpPr>
        <p:spPr>
          <a:xfrm>
            <a:off x="9360039" y="4816507"/>
            <a:ext cx="944545" cy="542611"/>
          </a:xfrm>
          <a:prstGeom prst="roundRect">
            <a:avLst/>
          </a:prstGeom>
          <a:solidFill>
            <a:srgbClr val="92D05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b1</a:t>
            </a:r>
          </a:p>
        </p:txBody>
      </p:sp>
      <p:sp>
        <p:nvSpPr>
          <p:cNvPr id="6" name="Dreptunghi: colțuri rotunjite 5">
            <a:extLst>
              <a:ext uri="{FF2B5EF4-FFF2-40B4-BE49-F238E27FC236}">
                <a16:creationId xmlns:a16="http://schemas.microsoft.com/office/drawing/2014/main" id="{163D3A93-AA8A-4A8A-8F2C-E37BBFD32480}"/>
              </a:ext>
            </a:extLst>
          </p:cNvPr>
          <p:cNvSpPr/>
          <p:nvPr/>
        </p:nvSpPr>
        <p:spPr>
          <a:xfrm>
            <a:off x="7040545" y="4816506"/>
            <a:ext cx="944545" cy="542611"/>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reptunghi: colțuri rotunjite 6">
            <a:extLst>
              <a:ext uri="{FF2B5EF4-FFF2-40B4-BE49-F238E27FC236}">
                <a16:creationId xmlns:a16="http://schemas.microsoft.com/office/drawing/2014/main" id="{57B60063-C658-4A0D-9A2C-BF90EAD09E1E}"/>
              </a:ext>
            </a:extLst>
          </p:cNvPr>
          <p:cNvSpPr/>
          <p:nvPr/>
        </p:nvSpPr>
        <p:spPr>
          <a:xfrm>
            <a:off x="9360038" y="3573022"/>
            <a:ext cx="944545" cy="542611"/>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reptunghi: colțuri rotunjite 7">
            <a:extLst>
              <a:ext uri="{FF2B5EF4-FFF2-40B4-BE49-F238E27FC236}">
                <a16:creationId xmlns:a16="http://schemas.microsoft.com/office/drawing/2014/main" id="{E5C0A3EB-2CBD-43C8-A860-0A164C41125D}"/>
              </a:ext>
            </a:extLst>
          </p:cNvPr>
          <p:cNvSpPr/>
          <p:nvPr/>
        </p:nvSpPr>
        <p:spPr>
          <a:xfrm>
            <a:off x="8323384" y="6032358"/>
            <a:ext cx="944545" cy="542611"/>
          </a:xfrm>
          <a:prstGeom prst="roundRect">
            <a:avLst/>
          </a:prstGeom>
          <a:solidFill>
            <a:srgbClr val="92D05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Genesis</a:t>
            </a:r>
          </a:p>
        </p:txBody>
      </p:sp>
      <p:sp>
        <p:nvSpPr>
          <p:cNvPr id="9" name="Dreptunghi: colțuri rotunjite 8">
            <a:extLst>
              <a:ext uri="{FF2B5EF4-FFF2-40B4-BE49-F238E27FC236}">
                <a16:creationId xmlns:a16="http://schemas.microsoft.com/office/drawing/2014/main" id="{C1951DA6-B29E-4A30-8990-3566994EF7B1}"/>
              </a:ext>
            </a:extLst>
          </p:cNvPr>
          <p:cNvSpPr/>
          <p:nvPr/>
        </p:nvSpPr>
        <p:spPr>
          <a:xfrm>
            <a:off x="10304583" y="2317821"/>
            <a:ext cx="944545" cy="542611"/>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b2</a:t>
            </a:r>
          </a:p>
        </p:txBody>
      </p:sp>
      <p:sp>
        <p:nvSpPr>
          <p:cNvPr id="10" name="Dreptunghi: colțuri rotunjite 9">
            <a:extLst>
              <a:ext uri="{FF2B5EF4-FFF2-40B4-BE49-F238E27FC236}">
                <a16:creationId xmlns:a16="http://schemas.microsoft.com/office/drawing/2014/main" id="{472C162C-7DBA-415F-94DC-9ACC1D3A33C8}"/>
              </a:ext>
            </a:extLst>
          </p:cNvPr>
          <p:cNvSpPr/>
          <p:nvPr/>
        </p:nvSpPr>
        <p:spPr>
          <a:xfrm>
            <a:off x="7728019" y="3615726"/>
            <a:ext cx="944545" cy="542611"/>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reptunghi: colțuri rotunjite 10">
            <a:extLst>
              <a:ext uri="{FF2B5EF4-FFF2-40B4-BE49-F238E27FC236}">
                <a16:creationId xmlns:a16="http://schemas.microsoft.com/office/drawing/2014/main" id="{C5B9C0BB-9A53-409C-833B-DD61E2885228}"/>
              </a:ext>
            </a:extLst>
          </p:cNvPr>
          <p:cNvSpPr/>
          <p:nvPr/>
        </p:nvSpPr>
        <p:spPr>
          <a:xfrm>
            <a:off x="6814459" y="2317820"/>
            <a:ext cx="944545" cy="542611"/>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Conector drept cu săgeată 11">
            <a:extLst>
              <a:ext uri="{FF2B5EF4-FFF2-40B4-BE49-F238E27FC236}">
                <a16:creationId xmlns:a16="http://schemas.microsoft.com/office/drawing/2014/main" id="{A26C2421-AC82-4DE4-B270-25C2CC26692C}"/>
              </a:ext>
            </a:extLst>
          </p:cNvPr>
          <p:cNvCxnSpPr>
            <a:stCxn id="8" idx="0"/>
            <a:endCxn id="6" idx="2"/>
          </p:cNvCxnSpPr>
          <p:nvPr/>
        </p:nvCxnSpPr>
        <p:spPr>
          <a:xfrm flipH="1" flipV="1">
            <a:off x="7512818" y="5359117"/>
            <a:ext cx="1282839" cy="673241"/>
          </a:xfrm>
          <a:prstGeom prst="straightConnector1">
            <a:avLst/>
          </a:prstGeom>
          <a:ln w="22225">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3" name="Conector drept cu săgeată 12">
            <a:extLst>
              <a:ext uri="{FF2B5EF4-FFF2-40B4-BE49-F238E27FC236}">
                <a16:creationId xmlns:a16="http://schemas.microsoft.com/office/drawing/2014/main" id="{2D68B03D-0675-4FDE-9359-4DC00A4701E7}"/>
              </a:ext>
            </a:extLst>
          </p:cNvPr>
          <p:cNvCxnSpPr>
            <a:cxnSpLocks/>
            <a:stCxn id="8" idx="0"/>
            <a:endCxn id="5" idx="2"/>
          </p:cNvCxnSpPr>
          <p:nvPr/>
        </p:nvCxnSpPr>
        <p:spPr>
          <a:xfrm flipV="1">
            <a:off x="8795657" y="5359118"/>
            <a:ext cx="1036655" cy="673240"/>
          </a:xfrm>
          <a:prstGeom prst="straightConnector1">
            <a:avLst/>
          </a:prstGeom>
          <a:ln w="22225">
            <a:solidFill>
              <a:srgbClr val="FF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5" name="Conector drept cu săgeată 14">
            <a:extLst>
              <a:ext uri="{FF2B5EF4-FFF2-40B4-BE49-F238E27FC236}">
                <a16:creationId xmlns:a16="http://schemas.microsoft.com/office/drawing/2014/main" id="{E161B8F9-119D-4134-905A-BB7482CC3D21}"/>
              </a:ext>
            </a:extLst>
          </p:cNvPr>
          <p:cNvCxnSpPr>
            <a:cxnSpLocks/>
            <a:stCxn id="6" idx="0"/>
            <a:endCxn id="10" idx="2"/>
          </p:cNvCxnSpPr>
          <p:nvPr/>
        </p:nvCxnSpPr>
        <p:spPr>
          <a:xfrm flipV="1">
            <a:off x="7512818" y="4158337"/>
            <a:ext cx="687474" cy="658169"/>
          </a:xfrm>
          <a:prstGeom prst="straightConnector1">
            <a:avLst/>
          </a:prstGeom>
          <a:ln w="22225">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6" name="Conector drept cu săgeată 15">
            <a:extLst>
              <a:ext uri="{FF2B5EF4-FFF2-40B4-BE49-F238E27FC236}">
                <a16:creationId xmlns:a16="http://schemas.microsoft.com/office/drawing/2014/main" id="{68A6ECC3-8EE2-4A3D-BF89-D3EA47F07822}"/>
              </a:ext>
            </a:extLst>
          </p:cNvPr>
          <p:cNvCxnSpPr>
            <a:cxnSpLocks/>
            <a:stCxn id="5" idx="0"/>
            <a:endCxn id="7" idx="2"/>
          </p:cNvCxnSpPr>
          <p:nvPr/>
        </p:nvCxnSpPr>
        <p:spPr>
          <a:xfrm flipH="1" flipV="1">
            <a:off x="9832311" y="4115633"/>
            <a:ext cx="1" cy="700874"/>
          </a:xfrm>
          <a:prstGeom prst="straightConnector1">
            <a:avLst/>
          </a:prstGeom>
          <a:ln w="22225">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7" name="Conector drept cu săgeată 16">
            <a:extLst>
              <a:ext uri="{FF2B5EF4-FFF2-40B4-BE49-F238E27FC236}">
                <a16:creationId xmlns:a16="http://schemas.microsoft.com/office/drawing/2014/main" id="{F68FE385-91AF-49B9-BAC2-EAAB0B84968A}"/>
              </a:ext>
            </a:extLst>
          </p:cNvPr>
          <p:cNvCxnSpPr>
            <a:cxnSpLocks/>
            <a:stCxn id="10" idx="0"/>
            <a:endCxn id="11" idx="2"/>
          </p:cNvCxnSpPr>
          <p:nvPr/>
        </p:nvCxnSpPr>
        <p:spPr>
          <a:xfrm flipH="1" flipV="1">
            <a:off x="7286732" y="2860431"/>
            <a:ext cx="913560" cy="755295"/>
          </a:xfrm>
          <a:prstGeom prst="straightConnector1">
            <a:avLst/>
          </a:prstGeom>
          <a:ln w="22225">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8" name="Conector drept cu săgeată 17">
            <a:extLst>
              <a:ext uri="{FF2B5EF4-FFF2-40B4-BE49-F238E27FC236}">
                <a16:creationId xmlns:a16="http://schemas.microsoft.com/office/drawing/2014/main" id="{7CE9CE62-4570-4D8E-A139-8464A4C79BC0}"/>
              </a:ext>
            </a:extLst>
          </p:cNvPr>
          <p:cNvCxnSpPr>
            <a:cxnSpLocks/>
            <a:stCxn id="7" idx="0"/>
            <a:endCxn id="9" idx="2"/>
          </p:cNvCxnSpPr>
          <p:nvPr/>
        </p:nvCxnSpPr>
        <p:spPr>
          <a:xfrm flipV="1">
            <a:off x="9832311" y="2860432"/>
            <a:ext cx="944545" cy="712590"/>
          </a:xfrm>
          <a:prstGeom prst="straightConnector1">
            <a:avLst/>
          </a:prstGeom>
          <a:ln w="22225">
            <a:prstDash val="sysDot"/>
            <a:tailEnd type="triangle"/>
          </a:ln>
        </p:spPr>
        <p:style>
          <a:lnRef idx="1">
            <a:schemeClr val="accent1"/>
          </a:lnRef>
          <a:fillRef idx="0">
            <a:schemeClr val="accent1"/>
          </a:fillRef>
          <a:effectRef idx="0">
            <a:schemeClr val="accent1"/>
          </a:effectRef>
          <a:fontRef idx="minor">
            <a:schemeClr val="tx1"/>
          </a:fontRef>
        </p:style>
      </p:cxnSp>
      <p:sp>
        <p:nvSpPr>
          <p:cNvPr id="21" name="Dreptunghi: colțuri rotunjite 20">
            <a:extLst>
              <a:ext uri="{FF2B5EF4-FFF2-40B4-BE49-F238E27FC236}">
                <a16:creationId xmlns:a16="http://schemas.microsoft.com/office/drawing/2014/main" id="{3EEA9372-A6DB-4AA0-BE71-F2D6C5A077DC}"/>
              </a:ext>
            </a:extLst>
          </p:cNvPr>
          <p:cNvSpPr/>
          <p:nvPr/>
        </p:nvSpPr>
        <p:spPr>
          <a:xfrm>
            <a:off x="9360037" y="1095689"/>
            <a:ext cx="944545" cy="542611"/>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Dreptunghi: colțuri rotunjite 21">
            <a:extLst>
              <a:ext uri="{FF2B5EF4-FFF2-40B4-BE49-F238E27FC236}">
                <a16:creationId xmlns:a16="http://schemas.microsoft.com/office/drawing/2014/main" id="{D0BB9F1F-81AB-4A5F-90C7-D3CA421287EE}"/>
              </a:ext>
            </a:extLst>
          </p:cNvPr>
          <p:cNvSpPr/>
          <p:nvPr/>
        </p:nvSpPr>
        <p:spPr>
          <a:xfrm>
            <a:off x="10992056" y="1095688"/>
            <a:ext cx="944545" cy="542611"/>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b3</a:t>
            </a:r>
          </a:p>
        </p:txBody>
      </p:sp>
      <p:cxnSp>
        <p:nvCxnSpPr>
          <p:cNvPr id="23" name="Conector drept cu săgeată 22">
            <a:extLst>
              <a:ext uri="{FF2B5EF4-FFF2-40B4-BE49-F238E27FC236}">
                <a16:creationId xmlns:a16="http://schemas.microsoft.com/office/drawing/2014/main" id="{6957F9DC-6570-41AB-A54A-220FE281498D}"/>
              </a:ext>
            </a:extLst>
          </p:cNvPr>
          <p:cNvCxnSpPr>
            <a:cxnSpLocks/>
            <a:stCxn id="9" idx="0"/>
            <a:endCxn id="21" idx="2"/>
          </p:cNvCxnSpPr>
          <p:nvPr/>
        </p:nvCxnSpPr>
        <p:spPr>
          <a:xfrm flipH="1" flipV="1">
            <a:off x="9832310" y="1638300"/>
            <a:ext cx="944546" cy="679521"/>
          </a:xfrm>
          <a:prstGeom prst="straightConnector1">
            <a:avLst/>
          </a:prstGeom>
          <a:ln w="22225">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4" name="Conector drept cu săgeată 23">
            <a:extLst>
              <a:ext uri="{FF2B5EF4-FFF2-40B4-BE49-F238E27FC236}">
                <a16:creationId xmlns:a16="http://schemas.microsoft.com/office/drawing/2014/main" id="{4066D273-9703-4796-8305-0A348CFCA3EC}"/>
              </a:ext>
            </a:extLst>
          </p:cNvPr>
          <p:cNvCxnSpPr>
            <a:cxnSpLocks/>
            <a:stCxn id="9" idx="0"/>
            <a:endCxn id="22" idx="2"/>
          </p:cNvCxnSpPr>
          <p:nvPr/>
        </p:nvCxnSpPr>
        <p:spPr>
          <a:xfrm flipV="1">
            <a:off x="10776856" y="1638299"/>
            <a:ext cx="687473" cy="679522"/>
          </a:xfrm>
          <a:prstGeom prst="straightConnector1">
            <a:avLst/>
          </a:prstGeom>
          <a:ln w="22225">
            <a:solidFill>
              <a:srgbClr val="0070C0"/>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89968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A56D4B3B-E474-479E-9B32-1137B1BB4462}"/>
              </a:ext>
            </a:extLst>
          </p:cNvPr>
          <p:cNvSpPr>
            <a:spLocks noGrp="1"/>
          </p:cNvSpPr>
          <p:nvPr>
            <p:ph type="title"/>
          </p:nvPr>
        </p:nvSpPr>
        <p:spPr/>
        <p:txBody>
          <a:bodyPr/>
          <a:lstStyle/>
          <a:p>
            <a:r>
              <a:rPr lang="en-US" dirty="0"/>
              <a:t>Casper FFG</a:t>
            </a:r>
            <a:endParaRPr lang="ro-RO" dirty="0"/>
          </a:p>
        </p:txBody>
      </p:sp>
      <mc:AlternateContent xmlns:mc="http://schemas.openxmlformats.org/markup-compatibility/2006">
        <mc:Choice xmlns:a14="http://schemas.microsoft.com/office/drawing/2010/main" Requires="a14">
          <p:sp>
            <p:nvSpPr>
              <p:cNvPr id="3" name="Substituent conținut 2">
                <a:extLst>
                  <a:ext uri="{FF2B5EF4-FFF2-40B4-BE49-F238E27FC236}">
                    <a16:creationId xmlns:a16="http://schemas.microsoft.com/office/drawing/2014/main" id="{16656207-515B-4F62-8F36-13FDFE9BB0A8}"/>
                  </a:ext>
                </a:extLst>
              </p:cNvPr>
              <p:cNvSpPr>
                <a:spLocks noGrp="1"/>
              </p:cNvSpPr>
              <p:nvPr>
                <p:ph idx="1"/>
              </p:nvPr>
            </p:nvSpPr>
            <p:spPr/>
            <p:txBody>
              <a:bodyPr>
                <a:noAutofit/>
              </a:bodyPr>
              <a:lstStyle/>
              <a:p>
                <a:pPr algn="just">
                  <a:lnSpc>
                    <a:spcPct val="107000"/>
                  </a:lnSpc>
                  <a:spcAft>
                    <a:spcPts val="800"/>
                  </a:spcAft>
                </a:pPr>
                <a14:m>
                  <m:oMath xmlns:m="http://schemas.openxmlformats.org/officeDocument/2006/math">
                    <m:r>
                      <a:rPr lang="en-US" sz="2400" b="1" i="1" smtClean="0">
                        <a:latin typeface="Cambria Math" panose="02040503050406030204" pitchFamily="18" charset="0"/>
                        <a:ea typeface="Cambria Math" panose="02040503050406030204" pitchFamily="18" charset="0"/>
                        <a:cs typeface="Times New Roman" panose="02020603050405020304" pitchFamily="18" charset="0"/>
                      </a:rPr>
                      <m:t>𝒄</m:t>
                    </m:r>
                    <m:r>
                      <a:rPr lang="en-US" sz="2400" b="1" i="1"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en-US" sz="2400" b="1" dirty="0">
                    <a:latin typeface="Calibri" panose="020F0502020204030204" pitchFamily="34" charset="0"/>
                    <a:ea typeface="Calibri" panose="020F0502020204030204" pitchFamily="34" charset="0"/>
                    <a:cs typeface="Times New Roman" panose="02020603050405020304" pitchFamily="18" charset="0"/>
                  </a:rPr>
                  <a:t>Justified checkpoint:</a:t>
                </a:r>
              </a:p>
              <a:p>
                <a:pPr lvl="1" algn="just">
                  <a:lnSpc>
                    <a:spcPct val="107000"/>
                  </a:lnSpc>
                  <a:spcAft>
                    <a:spcPts val="800"/>
                  </a:spcAft>
                </a:pPr>
                <a:r>
                  <a:rPr lang="en-US" sz="2000" b="1" dirty="0">
                    <a:latin typeface="Calibri" panose="020F0502020204030204" pitchFamily="34" charset="0"/>
                    <a:ea typeface="Calibri" panose="020F0502020204030204" pitchFamily="34" charset="0"/>
                    <a:cs typeface="Times New Roman" panose="02020603050405020304" pitchFamily="18" charset="0"/>
                  </a:rPr>
                  <a:t>root </a:t>
                </a:r>
                <a:r>
                  <a:rPr lang="en-US" sz="2000" dirty="0">
                    <a:latin typeface="Calibri" panose="020F0502020204030204" pitchFamily="34" charset="0"/>
                    <a:ea typeface="Calibri" panose="020F0502020204030204" pitchFamily="34" charset="0"/>
                    <a:cs typeface="Times New Roman" panose="02020603050405020304" pitchFamily="18" charset="0"/>
                  </a:rPr>
                  <a:t>is justified. </a:t>
                </a:r>
              </a:p>
              <a:p>
                <a:pPr lvl="1" algn="just">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There exists a supermajority link </a:t>
                </a:r>
                <a14:m>
                  <m:oMath xmlns:m="http://schemas.openxmlformats.org/officeDocument/2006/math">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𝒄</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𝒄</m:t>
                    </m:r>
                  </m:oMath>
                </a14:m>
                <a:r>
                  <a:rPr lang="en-US" sz="2000" dirty="0">
                    <a:latin typeface="Calibri" panose="020F0502020204030204" pitchFamily="34" charset="0"/>
                    <a:ea typeface="Calibri" panose="020F0502020204030204" pitchFamily="34" charset="0"/>
                    <a:cs typeface="Times New Roman" panose="02020603050405020304" pitchFamily="18" charset="0"/>
                  </a:rPr>
                  <a:t>  </a:t>
                </a:r>
                <a:endParaRPr lang="en-US" sz="2000" b="1" i="1" dirty="0">
                  <a:latin typeface="Cambria Math" panose="02040503050406030204" pitchFamily="18" charset="0"/>
                  <a:ea typeface="Cambria Math" panose="02040503050406030204" pitchFamily="18" charset="0"/>
                  <a:cs typeface="Times New Roman" panose="02020603050405020304" pitchFamily="18" charset="0"/>
                </a:endParaRPr>
              </a:p>
              <a:p>
                <a:pPr marL="457200" lvl="1" indent="0" algn="just">
                  <a:lnSpc>
                    <a:spcPct val="107000"/>
                  </a:lnSpc>
                  <a:spcAft>
                    <a:spcPts val="800"/>
                  </a:spcAft>
                  <a:buNone/>
                </a:pPr>
                <a:r>
                  <a:rPr lang="en-US" sz="2000" dirty="0">
                    <a:latin typeface="Calibri" panose="020F0502020204030204" pitchFamily="34" charset="0"/>
                    <a:ea typeface="Calibri" panose="020F0502020204030204" pitchFamily="34" charset="0"/>
                    <a:cs typeface="Times New Roman" panose="02020603050405020304" pitchFamily="18" charset="0"/>
                  </a:rPr>
                  <a:t>    where </a:t>
                </a:r>
                <a14:m>
                  <m:oMath xmlns:m="http://schemas.openxmlformats.org/officeDocument/2006/math">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𝒄</m:t>
                    </m:r>
                    <m:r>
                      <a:rPr lang="en-US" sz="2000" b="0" i="0"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dirty="0">
                    <a:latin typeface="Calibri" panose="020F0502020204030204" pitchFamily="34" charset="0"/>
                    <a:ea typeface="Calibri" panose="020F0502020204030204" pitchFamily="34" charset="0"/>
                    <a:cs typeface="Times New Roman" panose="02020603050405020304" pitchFamily="18" charset="0"/>
                  </a:rPr>
                  <a:t> is justified.</a:t>
                </a:r>
              </a:p>
            </p:txBody>
          </p:sp>
        </mc:Choice>
        <mc:Fallback>
          <p:sp>
            <p:nvSpPr>
              <p:cNvPr id="3" name="Substituent conținut 2">
                <a:extLst>
                  <a:ext uri="{FF2B5EF4-FFF2-40B4-BE49-F238E27FC236}">
                    <a16:creationId xmlns:a16="http://schemas.microsoft.com/office/drawing/2014/main" id="{16656207-515B-4F62-8F36-13FDFE9BB0A8}"/>
                  </a:ext>
                </a:extLst>
              </p:cNvPr>
              <p:cNvSpPr>
                <a:spLocks noGrp="1" noRot="1" noChangeAspect="1" noMove="1" noResize="1" noEditPoints="1" noAdjustHandles="1" noChangeArrowheads="1" noChangeShapeType="1" noTextEdit="1"/>
              </p:cNvSpPr>
              <p:nvPr>
                <p:ph idx="1"/>
              </p:nvPr>
            </p:nvSpPr>
            <p:spPr>
              <a:blipFill>
                <a:blip r:embed="rId2"/>
                <a:stretch>
                  <a:fillRect l="-812" t="-980"/>
                </a:stretch>
              </a:blipFill>
            </p:spPr>
            <p:txBody>
              <a:bodyPr/>
              <a:lstStyle/>
              <a:p>
                <a:r>
                  <a:rPr lang="en-US">
                    <a:noFill/>
                  </a:rPr>
                  <a:t> </a:t>
                </a:r>
              </a:p>
            </p:txBody>
          </p:sp>
        </mc:Fallback>
      </mc:AlternateContent>
      <p:sp>
        <p:nvSpPr>
          <p:cNvPr id="5" name="Dreptunghi: colțuri rotunjite 4">
            <a:extLst>
              <a:ext uri="{FF2B5EF4-FFF2-40B4-BE49-F238E27FC236}">
                <a16:creationId xmlns:a16="http://schemas.microsoft.com/office/drawing/2014/main" id="{2D494A4B-AFD5-4BC1-ADB5-004701622077}"/>
              </a:ext>
            </a:extLst>
          </p:cNvPr>
          <p:cNvSpPr/>
          <p:nvPr/>
        </p:nvSpPr>
        <p:spPr>
          <a:xfrm>
            <a:off x="9360039" y="4816507"/>
            <a:ext cx="944545" cy="542611"/>
          </a:xfrm>
          <a:prstGeom prst="roundRect">
            <a:avLst/>
          </a:prstGeom>
          <a:solidFill>
            <a:srgbClr val="92D05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b1</a:t>
            </a:r>
          </a:p>
        </p:txBody>
      </p:sp>
      <p:sp>
        <p:nvSpPr>
          <p:cNvPr id="6" name="Dreptunghi: colțuri rotunjite 5">
            <a:extLst>
              <a:ext uri="{FF2B5EF4-FFF2-40B4-BE49-F238E27FC236}">
                <a16:creationId xmlns:a16="http://schemas.microsoft.com/office/drawing/2014/main" id="{163D3A93-AA8A-4A8A-8F2C-E37BBFD32480}"/>
              </a:ext>
            </a:extLst>
          </p:cNvPr>
          <p:cNvSpPr/>
          <p:nvPr/>
        </p:nvSpPr>
        <p:spPr>
          <a:xfrm>
            <a:off x="7040545" y="4816506"/>
            <a:ext cx="944545" cy="542611"/>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reptunghi: colțuri rotunjite 6">
            <a:extLst>
              <a:ext uri="{FF2B5EF4-FFF2-40B4-BE49-F238E27FC236}">
                <a16:creationId xmlns:a16="http://schemas.microsoft.com/office/drawing/2014/main" id="{57B60063-C658-4A0D-9A2C-BF90EAD09E1E}"/>
              </a:ext>
            </a:extLst>
          </p:cNvPr>
          <p:cNvSpPr/>
          <p:nvPr/>
        </p:nvSpPr>
        <p:spPr>
          <a:xfrm>
            <a:off x="9360038" y="3573022"/>
            <a:ext cx="944545" cy="542611"/>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reptunghi: colțuri rotunjite 7">
            <a:extLst>
              <a:ext uri="{FF2B5EF4-FFF2-40B4-BE49-F238E27FC236}">
                <a16:creationId xmlns:a16="http://schemas.microsoft.com/office/drawing/2014/main" id="{E5C0A3EB-2CBD-43C8-A860-0A164C41125D}"/>
              </a:ext>
            </a:extLst>
          </p:cNvPr>
          <p:cNvSpPr/>
          <p:nvPr/>
        </p:nvSpPr>
        <p:spPr>
          <a:xfrm>
            <a:off x="8323384" y="6032358"/>
            <a:ext cx="944545" cy="542611"/>
          </a:xfrm>
          <a:prstGeom prst="roundRect">
            <a:avLst/>
          </a:prstGeom>
          <a:solidFill>
            <a:srgbClr val="92D05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Genesis</a:t>
            </a:r>
          </a:p>
        </p:txBody>
      </p:sp>
      <p:sp>
        <p:nvSpPr>
          <p:cNvPr id="9" name="Dreptunghi: colțuri rotunjite 8">
            <a:extLst>
              <a:ext uri="{FF2B5EF4-FFF2-40B4-BE49-F238E27FC236}">
                <a16:creationId xmlns:a16="http://schemas.microsoft.com/office/drawing/2014/main" id="{C1951DA6-B29E-4A30-8990-3566994EF7B1}"/>
              </a:ext>
            </a:extLst>
          </p:cNvPr>
          <p:cNvSpPr/>
          <p:nvPr/>
        </p:nvSpPr>
        <p:spPr>
          <a:xfrm>
            <a:off x="10304583" y="2317821"/>
            <a:ext cx="944545" cy="542611"/>
          </a:xfrm>
          <a:prstGeom prst="roundRect">
            <a:avLst/>
          </a:prstGeom>
          <a:solidFill>
            <a:srgbClr val="92D05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b2</a:t>
            </a:r>
          </a:p>
        </p:txBody>
      </p:sp>
      <p:sp>
        <p:nvSpPr>
          <p:cNvPr id="10" name="Dreptunghi: colțuri rotunjite 9">
            <a:extLst>
              <a:ext uri="{FF2B5EF4-FFF2-40B4-BE49-F238E27FC236}">
                <a16:creationId xmlns:a16="http://schemas.microsoft.com/office/drawing/2014/main" id="{472C162C-7DBA-415F-94DC-9ACC1D3A33C8}"/>
              </a:ext>
            </a:extLst>
          </p:cNvPr>
          <p:cNvSpPr/>
          <p:nvPr/>
        </p:nvSpPr>
        <p:spPr>
          <a:xfrm>
            <a:off x="7728019" y="3615726"/>
            <a:ext cx="944545" cy="542611"/>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reptunghi: colțuri rotunjite 10">
            <a:extLst>
              <a:ext uri="{FF2B5EF4-FFF2-40B4-BE49-F238E27FC236}">
                <a16:creationId xmlns:a16="http://schemas.microsoft.com/office/drawing/2014/main" id="{C5B9C0BB-9A53-409C-833B-DD61E2885228}"/>
              </a:ext>
            </a:extLst>
          </p:cNvPr>
          <p:cNvSpPr/>
          <p:nvPr/>
        </p:nvSpPr>
        <p:spPr>
          <a:xfrm>
            <a:off x="6814459" y="2317820"/>
            <a:ext cx="944545" cy="542611"/>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Conector drept cu săgeată 11">
            <a:extLst>
              <a:ext uri="{FF2B5EF4-FFF2-40B4-BE49-F238E27FC236}">
                <a16:creationId xmlns:a16="http://schemas.microsoft.com/office/drawing/2014/main" id="{A26C2421-AC82-4DE4-B270-25C2CC26692C}"/>
              </a:ext>
            </a:extLst>
          </p:cNvPr>
          <p:cNvCxnSpPr>
            <a:stCxn id="8" idx="0"/>
            <a:endCxn id="6" idx="2"/>
          </p:cNvCxnSpPr>
          <p:nvPr/>
        </p:nvCxnSpPr>
        <p:spPr>
          <a:xfrm flipH="1" flipV="1">
            <a:off x="7512818" y="5359117"/>
            <a:ext cx="1282839" cy="673241"/>
          </a:xfrm>
          <a:prstGeom prst="straightConnector1">
            <a:avLst/>
          </a:prstGeom>
          <a:ln w="22225">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3" name="Conector drept cu săgeată 12">
            <a:extLst>
              <a:ext uri="{FF2B5EF4-FFF2-40B4-BE49-F238E27FC236}">
                <a16:creationId xmlns:a16="http://schemas.microsoft.com/office/drawing/2014/main" id="{2D68B03D-0675-4FDE-9359-4DC00A4701E7}"/>
              </a:ext>
            </a:extLst>
          </p:cNvPr>
          <p:cNvCxnSpPr>
            <a:cxnSpLocks/>
            <a:stCxn id="8" idx="0"/>
            <a:endCxn id="5" idx="2"/>
          </p:cNvCxnSpPr>
          <p:nvPr/>
        </p:nvCxnSpPr>
        <p:spPr>
          <a:xfrm flipV="1">
            <a:off x="8795657" y="5359118"/>
            <a:ext cx="1036655" cy="673240"/>
          </a:xfrm>
          <a:prstGeom prst="straightConnector1">
            <a:avLst/>
          </a:prstGeom>
          <a:ln w="22225">
            <a:solidFill>
              <a:srgbClr val="FF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5" name="Conector drept cu săgeată 14">
            <a:extLst>
              <a:ext uri="{FF2B5EF4-FFF2-40B4-BE49-F238E27FC236}">
                <a16:creationId xmlns:a16="http://schemas.microsoft.com/office/drawing/2014/main" id="{E161B8F9-119D-4134-905A-BB7482CC3D21}"/>
              </a:ext>
            </a:extLst>
          </p:cNvPr>
          <p:cNvCxnSpPr>
            <a:cxnSpLocks/>
            <a:stCxn id="6" idx="0"/>
            <a:endCxn id="10" idx="2"/>
          </p:cNvCxnSpPr>
          <p:nvPr/>
        </p:nvCxnSpPr>
        <p:spPr>
          <a:xfrm flipV="1">
            <a:off x="7512818" y="4158337"/>
            <a:ext cx="687474" cy="658169"/>
          </a:xfrm>
          <a:prstGeom prst="straightConnector1">
            <a:avLst/>
          </a:prstGeom>
          <a:ln w="22225">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6" name="Conector drept cu săgeată 15">
            <a:extLst>
              <a:ext uri="{FF2B5EF4-FFF2-40B4-BE49-F238E27FC236}">
                <a16:creationId xmlns:a16="http://schemas.microsoft.com/office/drawing/2014/main" id="{68A6ECC3-8EE2-4A3D-BF89-D3EA47F07822}"/>
              </a:ext>
            </a:extLst>
          </p:cNvPr>
          <p:cNvCxnSpPr>
            <a:cxnSpLocks/>
            <a:stCxn id="5" idx="0"/>
            <a:endCxn id="7" idx="2"/>
          </p:cNvCxnSpPr>
          <p:nvPr/>
        </p:nvCxnSpPr>
        <p:spPr>
          <a:xfrm flipH="1" flipV="1">
            <a:off x="9832311" y="4115633"/>
            <a:ext cx="1" cy="700874"/>
          </a:xfrm>
          <a:prstGeom prst="straightConnector1">
            <a:avLst/>
          </a:prstGeom>
          <a:ln w="22225">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7" name="Conector drept cu săgeată 16">
            <a:extLst>
              <a:ext uri="{FF2B5EF4-FFF2-40B4-BE49-F238E27FC236}">
                <a16:creationId xmlns:a16="http://schemas.microsoft.com/office/drawing/2014/main" id="{F68FE385-91AF-49B9-BAC2-EAAB0B84968A}"/>
              </a:ext>
            </a:extLst>
          </p:cNvPr>
          <p:cNvCxnSpPr>
            <a:cxnSpLocks/>
            <a:stCxn id="10" idx="0"/>
            <a:endCxn id="11" idx="2"/>
          </p:cNvCxnSpPr>
          <p:nvPr/>
        </p:nvCxnSpPr>
        <p:spPr>
          <a:xfrm flipH="1" flipV="1">
            <a:off x="7286732" y="2860431"/>
            <a:ext cx="913560" cy="755295"/>
          </a:xfrm>
          <a:prstGeom prst="straightConnector1">
            <a:avLst/>
          </a:prstGeom>
          <a:ln w="22225">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8" name="Conector drept cu săgeată 17">
            <a:extLst>
              <a:ext uri="{FF2B5EF4-FFF2-40B4-BE49-F238E27FC236}">
                <a16:creationId xmlns:a16="http://schemas.microsoft.com/office/drawing/2014/main" id="{7CE9CE62-4570-4D8E-A139-8464A4C79BC0}"/>
              </a:ext>
            </a:extLst>
          </p:cNvPr>
          <p:cNvCxnSpPr>
            <a:cxnSpLocks/>
            <a:stCxn id="7" idx="0"/>
            <a:endCxn id="9" idx="2"/>
          </p:cNvCxnSpPr>
          <p:nvPr/>
        </p:nvCxnSpPr>
        <p:spPr>
          <a:xfrm flipV="1">
            <a:off x="9832311" y="2860432"/>
            <a:ext cx="944545" cy="712590"/>
          </a:xfrm>
          <a:prstGeom prst="straightConnector1">
            <a:avLst/>
          </a:prstGeom>
          <a:ln w="22225">
            <a:prstDash val="sysDot"/>
            <a:tailEnd type="triangle"/>
          </a:ln>
        </p:spPr>
        <p:style>
          <a:lnRef idx="1">
            <a:schemeClr val="accent1"/>
          </a:lnRef>
          <a:fillRef idx="0">
            <a:schemeClr val="accent1"/>
          </a:fillRef>
          <a:effectRef idx="0">
            <a:schemeClr val="accent1"/>
          </a:effectRef>
          <a:fontRef idx="minor">
            <a:schemeClr val="tx1"/>
          </a:fontRef>
        </p:style>
      </p:cxnSp>
      <p:sp>
        <p:nvSpPr>
          <p:cNvPr id="21" name="Dreptunghi: colțuri rotunjite 20">
            <a:extLst>
              <a:ext uri="{FF2B5EF4-FFF2-40B4-BE49-F238E27FC236}">
                <a16:creationId xmlns:a16="http://schemas.microsoft.com/office/drawing/2014/main" id="{3EEA9372-A6DB-4AA0-BE71-F2D6C5A077DC}"/>
              </a:ext>
            </a:extLst>
          </p:cNvPr>
          <p:cNvSpPr/>
          <p:nvPr/>
        </p:nvSpPr>
        <p:spPr>
          <a:xfrm>
            <a:off x="9360037" y="1095689"/>
            <a:ext cx="944545" cy="542611"/>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Dreptunghi: colțuri rotunjite 21">
            <a:extLst>
              <a:ext uri="{FF2B5EF4-FFF2-40B4-BE49-F238E27FC236}">
                <a16:creationId xmlns:a16="http://schemas.microsoft.com/office/drawing/2014/main" id="{D0BB9F1F-81AB-4A5F-90C7-D3CA421287EE}"/>
              </a:ext>
            </a:extLst>
          </p:cNvPr>
          <p:cNvSpPr/>
          <p:nvPr/>
        </p:nvSpPr>
        <p:spPr>
          <a:xfrm>
            <a:off x="10992056" y="1095688"/>
            <a:ext cx="944545" cy="542611"/>
          </a:xfrm>
          <a:prstGeom prst="roundRect">
            <a:avLst/>
          </a:prstGeom>
          <a:solidFill>
            <a:srgbClr val="92D05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b3</a:t>
            </a:r>
          </a:p>
        </p:txBody>
      </p:sp>
      <p:cxnSp>
        <p:nvCxnSpPr>
          <p:cNvPr id="23" name="Conector drept cu săgeată 22">
            <a:extLst>
              <a:ext uri="{FF2B5EF4-FFF2-40B4-BE49-F238E27FC236}">
                <a16:creationId xmlns:a16="http://schemas.microsoft.com/office/drawing/2014/main" id="{6957F9DC-6570-41AB-A54A-220FE281498D}"/>
              </a:ext>
            </a:extLst>
          </p:cNvPr>
          <p:cNvCxnSpPr>
            <a:cxnSpLocks/>
            <a:stCxn id="9" idx="0"/>
            <a:endCxn id="21" idx="2"/>
          </p:cNvCxnSpPr>
          <p:nvPr/>
        </p:nvCxnSpPr>
        <p:spPr>
          <a:xfrm flipH="1" flipV="1">
            <a:off x="9832310" y="1638300"/>
            <a:ext cx="944546" cy="679521"/>
          </a:xfrm>
          <a:prstGeom prst="straightConnector1">
            <a:avLst/>
          </a:prstGeom>
          <a:ln w="22225">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4" name="Conector drept cu săgeată 23">
            <a:extLst>
              <a:ext uri="{FF2B5EF4-FFF2-40B4-BE49-F238E27FC236}">
                <a16:creationId xmlns:a16="http://schemas.microsoft.com/office/drawing/2014/main" id="{4066D273-9703-4796-8305-0A348CFCA3EC}"/>
              </a:ext>
            </a:extLst>
          </p:cNvPr>
          <p:cNvCxnSpPr>
            <a:cxnSpLocks/>
            <a:stCxn id="9" idx="0"/>
            <a:endCxn id="22" idx="2"/>
          </p:cNvCxnSpPr>
          <p:nvPr/>
        </p:nvCxnSpPr>
        <p:spPr>
          <a:xfrm flipV="1">
            <a:off x="10776856" y="1638299"/>
            <a:ext cx="687473" cy="679522"/>
          </a:xfrm>
          <a:prstGeom prst="straightConnector1">
            <a:avLst/>
          </a:prstGeom>
          <a:ln w="22225">
            <a:solidFill>
              <a:srgbClr val="FF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5" name="Conector drept cu săgeată 24">
            <a:extLst>
              <a:ext uri="{FF2B5EF4-FFF2-40B4-BE49-F238E27FC236}">
                <a16:creationId xmlns:a16="http://schemas.microsoft.com/office/drawing/2014/main" id="{01D7FD15-9788-4374-BC77-68A78CEFCD85}"/>
              </a:ext>
            </a:extLst>
          </p:cNvPr>
          <p:cNvCxnSpPr>
            <a:cxnSpLocks/>
            <a:stCxn id="5" idx="0"/>
            <a:endCxn id="9" idx="2"/>
          </p:cNvCxnSpPr>
          <p:nvPr/>
        </p:nvCxnSpPr>
        <p:spPr>
          <a:xfrm flipV="1">
            <a:off x="9832312" y="2860432"/>
            <a:ext cx="944544" cy="1956075"/>
          </a:xfrm>
          <a:prstGeom prst="straightConnector1">
            <a:avLst/>
          </a:prstGeom>
          <a:ln w="22225">
            <a:solidFill>
              <a:srgbClr val="FF0000"/>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9483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A56D4B3B-E474-479E-9B32-1137B1BB4462}"/>
              </a:ext>
            </a:extLst>
          </p:cNvPr>
          <p:cNvSpPr>
            <a:spLocks noGrp="1"/>
          </p:cNvSpPr>
          <p:nvPr>
            <p:ph type="title"/>
          </p:nvPr>
        </p:nvSpPr>
        <p:spPr/>
        <p:txBody>
          <a:bodyPr/>
          <a:lstStyle/>
          <a:p>
            <a:r>
              <a:rPr lang="en-US" dirty="0"/>
              <a:t>Casper FFG</a:t>
            </a:r>
            <a:endParaRPr lang="ro-RO" dirty="0"/>
          </a:p>
        </p:txBody>
      </p:sp>
      <mc:AlternateContent xmlns:mc="http://schemas.openxmlformats.org/markup-compatibility/2006">
        <mc:Choice xmlns:a14="http://schemas.microsoft.com/office/drawing/2010/main" Requires="a14">
          <p:sp>
            <p:nvSpPr>
              <p:cNvPr id="3" name="Substituent conținut 2">
                <a:extLst>
                  <a:ext uri="{FF2B5EF4-FFF2-40B4-BE49-F238E27FC236}">
                    <a16:creationId xmlns:a16="http://schemas.microsoft.com/office/drawing/2014/main" id="{16656207-515B-4F62-8F36-13FDFE9BB0A8}"/>
                  </a:ext>
                </a:extLst>
              </p:cNvPr>
              <p:cNvSpPr>
                <a:spLocks noGrp="1"/>
              </p:cNvSpPr>
              <p:nvPr>
                <p:ph idx="1"/>
              </p:nvPr>
            </p:nvSpPr>
            <p:spPr/>
            <p:txBody>
              <a:bodyPr>
                <a:noAutofit/>
              </a:bodyPr>
              <a:lstStyle/>
              <a:p>
                <a:pPr algn="just">
                  <a:lnSpc>
                    <a:spcPct val="107000"/>
                  </a:lnSpc>
                  <a:spcAft>
                    <a:spcPts val="800"/>
                  </a:spcAft>
                </a:pPr>
                <a14:m>
                  <m:oMath xmlns:m="http://schemas.openxmlformats.org/officeDocument/2006/math">
                    <m:r>
                      <a:rPr lang="en-US" sz="2400" b="1" i="1" smtClean="0">
                        <a:latin typeface="Cambria Math" panose="02040503050406030204" pitchFamily="18" charset="0"/>
                        <a:ea typeface="Cambria Math" panose="02040503050406030204" pitchFamily="18" charset="0"/>
                        <a:cs typeface="Times New Roman" panose="02020603050405020304" pitchFamily="18" charset="0"/>
                      </a:rPr>
                      <m:t>𝒄</m:t>
                    </m:r>
                    <m:r>
                      <a:rPr lang="en-US" sz="2400" b="1" i="1"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en-US" sz="2400" b="1" dirty="0">
                    <a:latin typeface="Calibri" panose="020F0502020204030204" pitchFamily="34" charset="0"/>
                    <a:ea typeface="Calibri" panose="020F0502020204030204" pitchFamily="34" charset="0"/>
                    <a:cs typeface="Times New Roman" panose="02020603050405020304" pitchFamily="18" charset="0"/>
                  </a:rPr>
                  <a:t>Finalized checkpoint:</a:t>
                </a:r>
              </a:p>
              <a:p>
                <a:pPr lvl="1" algn="just">
                  <a:lnSpc>
                    <a:spcPct val="107000"/>
                  </a:lnSpc>
                  <a:spcAft>
                    <a:spcPts val="800"/>
                  </a:spcAft>
                </a:pPr>
                <a:r>
                  <a:rPr lang="en-US" sz="2000" b="1" dirty="0">
                    <a:latin typeface="Calibri" panose="020F0502020204030204" pitchFamily="34" charset="0"/>
                    <a:ea typeface="Calibri" panose="020F0502020204030204" pitchFamily="34" charset="0"/>
                    <a:cs typeface="Times New Roman" panose="02020603050405020304" pitchFamily="18" charset="0"/>
                  </a:rPr>
                  <a:t>root </a:t>
                </a:r>
                <a:r>
                  <a:rPr lang="en-US" sz="2000" dirty="0">
                    <a:latin typeface="Calibri" panose="020F0502020204030204" pitchFamily="34" charset="0"/>
                    <a:ea typeface="Calibri" panose="020F0502020204030204" pitchFamily="34" charset="0"/>
                    <a:cs typeface="Times New Roman" panose="02020603050405020304" pitchFamily="18" charset="0"/>
                  </a:rPr>
                  <a:t>is finalized. </a:t>
                </a:r>
              </a:p>
              <a:p>
                <a:pPr lvl="1" algn="just">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There exists a supermajority link </a:t>
                </a:r>
                <a14:m>
                  <m:oMath xmlns:m="http://schemas.openxmlformats.org/officeDocument/2006/math">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𝒄</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𝒄</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dirty="0">
                    <a:latin typeface="Calibri" panose="020F0502020204030204" pitchFamily="34" charset="0"/>
                    <a:ea typeface="Calibri" panose="020F0502020204030204" pitchFamily="34" charset="0"/>
                    <a:cs typeface="Times New Roman" panose="02020603050405020304" pitchFamily="18" charset="0"/>
                  </a:rPr>
                  <a:t>  </a:t>
                </a:r>
                <a:endParaRPr lang="en-US" sz="2000" b="1" i="1" dirty="0">
                  <a:latin typeface="Cambria Math" panose="02040503050406030204" pitchFamily="18" charset="0"/>
                  <a:ea typeface="Cambria Math" panose="02040503050406030204" pitchFamily="18" charset="0"/>
                  <a:cs typeface="Times New Roman" panose="02020603050405020304" pitchFamily="18" charset="0"/>
                </a:endParaRPr>
              </a:p>
              <a:p>
                <a:pPr marL="457200" lvl="1" indent="0" algn="just">
                  <a:lnSpc>
                    <a:spcPct val="107000"/>
                  </a:lnSpc>
                  <a:spcAft>
                    <a:spcPts val="800"/>
                  </a:spcAft>
                  <a:buNone/>
                </a:pPr>
                <a:r>
                  <a:rPr lang="en-US" sz="2000" dirty="0">
                    <a:latin typeface="Calibri" panose="020F0502020204030204" pitchFamily="34" charset="0"/>
                    <a:ea typeface="Calibri" panose="020F0502020204030204" pitchFamily="34" charset="0"/>
                    <a:cs typeface="Times New Roman" panose="02020603050405020304" pitchFamily="18" charset="0"/>
                  </a:rPr>
                  <a:t>    where </a:t>
                </a:r>
                <a14:m>
                  <m:oMath xmlns:m="http://schemas.openxmlformats.org/officeDocument/2006/math">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𝒄</m:t>
                    </m:r>
                    <m:r>
                      <a:rPr lang="en-US" sz="2000" b="0" i="0"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dirty="0">
                    <a:latin typeface="Calibri" panose="020F0502020204030204" pitchFamily="34" charset="0"/>
                    <a:ea typeface="Calibri" panose="020F0502020204030204" pitchFamily="34" charset="0"/>
                    <a:cs typeface="Times New Roman" panose="02020603050405020304" pitchFamily="18" charset="0"/>
                  </a:rPr>
                  <a:t> is justified and </a:t>
                </a:r>
                <a14:m>
                  <m:oMath xmlns:m="http://schemas.openxmlformats.org/officeDocument/2006/math">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𝒉</m:t>
                    </m:r>
                    <m:d>
                      <m:dPr>
                        <m:ctrlPr>
                          <a:rPr lang="en-US" sz="2000" b="1" i="1" smtClean="0">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en-US" sz="2000" b="1"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sz="2000" b="1" i="1">
                                <a:latin typeface="Cambria Math" panose="02040503050406030204" pitchFamily="18" charset="0"/>
                                <a:ea typeface="Cambria Math" panose="02040503050406030204" pitchFamily="18" charset="0"/>
                                <a:cs typeface="Times New Roman" panose="02020603050405020304" pitchFamily="18" charset="0"/>
                              </a:rPr>
                              <m:t>𝒄</m:t>
                            </m:r>
                          </m:e>
                          <m:sup>
                            <m:r>
                              <a:rPr lang="en-US" sz="2000" b="1" i="1">
                                <a:latin typeface="Cambria Math" panose="02040503050406030204" pitchFamily="18" charset="0"/>
                                <a:ea typeface="Cambria Math" panose="02040503050406030204" pitchFamily="18" charset="0"/>
                                <a:cs typeface="Times New Roman" panose="02020603050405020304" pitchFamily="18" charset="0"/>
                              </a:rPr>
                              <m:t>′</m:t>
                            </m:r>
                          </m:sup>
                        </m:sSup>
                      </m:e>
                    </m:d>
                    <m:r>
                      <a:rPr lang="en-US" sz="2000" b="1"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𝒉</m:t>
                    </m:r>
                    <m:d>
                      <m:dPr>
                        <m:ctrlPr>
                          <a:rPr lang="en-US" sz="2000" b="1"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𝒄</m:t>
                        </m:r>
                      </m:e>
                    </m:d>
                    <m:r>
                      <a:rPr lang="en-US" sz="2000" b="1"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𝟏</m:t>
                    </m:r>
                  </m:oMath>
                </a14:m>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457200" lvl="1" indent="0" algn="just">
                  <a:lnSpc>
                    <a:spcPct val="107000"/>
                  </a:lnSpc>
                  <a:spcAft>
                    <a:spcPts val="800"/>
                  </a:spcAft>
                  <a:buNone/>
                </a:pPr>
                <a:endParaRPr lang="en-US" sz="2000" dirty="0">
                  <a:latin typeface="Calibri" panose="020F0502020204030204" pitchFamily="34" charset="0"/>
                  <a:cs typeface="Times New Roman" panose="02020603050405020304" pitchFamily="18" charset="0"/>
                </a:endParaRPr>
              </a:p>
              <a:p>
                <a:pPr marL="457200" lvl="1" indent="0" algn="just">
                  <a:lnSpc>
                    <a:spcPct val="107000"/>
                  </a:lnSpc>
                  <a:spcAft>
                    <a:spcPts val="800"/>
                  </a:spcAft>
                  <a:buNone/>
                </a:pPr>
                <a:endParaRPr lang="en-US" sz="2000" b="0" i="0" u="none" strike="noStrike" baseline="0" dirty="0">
                  <a:solidFill>
                    <a:srgbClr val="000000"/>
                  </a:solidFill>
                  <a:latin typeface="Calibri" panose="020F0502020204030204" pitchFamily="34" charset="0"/>
                  <a:cs typeface="Times New Roman" panose="02020603050405020304" pitchFamily="18" charset="0"/>
                </a:endParaRPr>
              </a:p>
              <a:p>
                <a:pPr marL="457200" lvl="1" indent="0" algn="just">
                  <a:lnSpc>
                    <a:spcPct val="107000"/>
                  </a:lnSpc>
                  <a:spcAft>
                    <a:spcPts val="800"/>
                  </a:spcAft>
                  <a:buNone/>
                </a:pPr>
                <a:endParaRPr lang="en-US" sz="2000" dirty="0">
                  <a:solidFill>
                    <a:srgbClr val="000000"/>
                  </a:solidFill>
                  <a:latin typeface="Calibri" panose="020F0502020204030204" pitchFamily="34" charset="0"/>
                  <a:cs typeface="Times New Roman" panose="02020603050405020304" pitchFamily="18" charset="0"/>
                </a:endParaRPr>
              </a:p>
              <a:p>
                <a:pPr marL="457200" lvl="1" indent="0" algn="just">
                  <a:lnSpc>
                    <a:spcPct val="107000"/>
                  </a:lnSpc>
                  <a:spcAft>
                    <a:spcPts val="800"/>
                  </a:spcAft>
                  <a:buNone/>
                </a:pPr>
                <a:endParaRPr lang="en-US" sz="2000" b="0" i="0" u="none" strike="noStrike" baseline="0" dirty="0">
                  <a:solidFill>
                    <a:srgbClr val="000000"/>
                  </a:solidFill>
                  <a:latin typeface="Calibri" panose="020F0502020204030204" pitchFamily="34" charset="0"/>
                  <a:cs typeface="Times New Roman" panose="02020603050405020304" pitchFamily="18" charset="0"/>
                </a:endParaRPr>
              </a:p>
              <a:p>
                <a:pPr marL="457200" lvl="1" indent="0" algn="just">
                  <a:lnSpc>
                    <a:spcPct val="107000"/>
                  </a:lnSpc>
                  <a:spcAft>
                    <a:spcPts val="800"/>
                  </a:spcAft>
                  <a:buNone/>
                </a:pPr>
                <a:r>
                  <a:rPr lang="en-US" sz="2000" b="0" i="0" u="none" strike="noStrike" baseline="0" dirty="0">
                    <a:solidFill>
                      <a:srgbClr val="000000"/>
                    </a:solidFill>
                    <a:latin typeface="Calibri" panose="020F0502020204030204" pitchFamily="34" charset="0"/>
                  </a:rPr>
                  <a:t>Know that everyone knows that the block is valid.</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3" name="Substituent conținut 2">
                <a:extLst>
                  <a:ext uri="{FF2B5EF4-FFF2-40B4-BE49-F238E27FC236}">
                    <a16:creationId xmlns:a16="http://schemas.microsoft.com/office/drawing/2014/main" id="{16656207-515B-4F62-8F36-13FDFE9BB0A8}"/>
                  </a:ext>
                </a:extLst>
              </p:cNvPr>
              <p:cNvSpPr>
                <a:spLocks noGrp="1" noRot="1" noChangeAspect="1" noMove="1" noResize="1" noEditPoints="1" noAdjustHandles="1" noChangeArrowheads="1" noChangeShapeType="1" noTextEdit="1"/>
              </p:cNvSpPr>
              <p:nvPr>
                <p:ph idx="1"/>
              </p:nvPr>
            </p:nvSpPr>
            <p:spPr>
              <a:blipFill>
                <a:blip r:embed="rId2"/>
                <a:stretch>
                  <a:fillRect l="-812" t="-980" b="-3501"/>
                </a:stretch>
              </a:blipFill>
            </p:spPr>
            <p:txBody>
              <a:bodyPr/>
              <a:lstStyle/>
              <a:p>
                <a:r>
                  <a:rPr lang="en-US">
                    <a:noFill/>
                  </a:rPr>
                  <a:t> </a:t>
                </a:r>
              </a:p>
            </p:txBody>
          </p:sp>
        </mc:Fallback>
      </mc:AlternateContent>
      <p:sp>
        <p:nvSpPr>
          <p:cNvPr id="5" name="Dreptunghi: colțuri rotunjite 4">
            <a:extLst>
              <a:ext uri="{FF2B5EF4-FFF2-40B4-BE49-F238E27FC236}">
                <a16:creationId xmlns:a16="http://schemas.microsoft.com/office/drawing/2014/main" id="{2D494A4B-AFD5-4BC1-ADB5-004701622077}"/>
              </a:ext>
            </a:extLst>
          </p:cNvPr>
          <p:cNvSpPr/>
          <p:nvPr/>
        </p:nvSpPr>
        <p:spPr>
          <a:xfrm>
            <a:off x="9360039" y="4816507"/>
            <a:ext cx="944545" cy="542611"/>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b1</a:t>
            </a:r>
          </a:p>
        </p:txBody>
      </p:sp>
      <p:sp>
        <p:nvSpPr>
          <p:cNvPr id="6" name="Dreptunghi: colțuri rotunjite 5">
            <a:extLst>
              <a:ext uri="{FF2B5EF4-FFF2-40B4-BE49-F238E27FC236}">
                <a16:creationId xmlns:a16="http://schemas.microsoft.com/office/drawing/2014/main" id="{163D3A93-AA8A-4A8A-8F2C-E37BBFD32480}"/>
              </a:ext>
            </a:extLst>
          </p:cNvPr>
          <p:cNvSpPr/>
          <p:nvPr/>
        </p:nvSpPr>
        <p:spPr>
          <a:xfrm>
            <a:off x="7040545" y="4816506"/>
            <a:ext cx="944545" cy="542611"/>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reptunghi: colțuri rotunjite 6">
            <a:extLst>
              <a:ext uri="{FF2B5EF4-FFF2-40B4-BE49-F238E27FC236}">
                <a16:creationId xmlns:a16="http://schemas.microsoft.com/office/drawing/2014/main" id="{57B60063-C658-4A0D-9A2C-BF90EAD09E1E}"/>
              </a:ext>
            </a:extLst>
          </p:cNvPr>
          <p:cNvSpPr/>
          <p:nvPr/>
        </p:nvSpPr>
        <p:spPr>
          <a:xfrm>
            <a:off x="9360038" y="3573022"/>
            <a:ext cx="944545" cy="542611"/>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reptunghi: colțuri rotunjite 7">
            <a:extLst>
              <a:ext uri="{FF2B5EF4-FFF2-40B4-BE49-F238E27FC236}">
                <a16:creationId xmlns:a16="http://schemas.microsoft.com/office/drawing/2014/main" id="{E5C0A3EB-2CBD-43C8-A860-0A164C41125D}"/>
              </a:ext>
            </a:extLst>
          </p:cNvPr>
          <p:cNvSpPr/>
          <p:nvPr/>
        </p:nvSpPr>
        <p:spPr>
          <a:xfrm>
            <a:off x="8323384" y="6032358"/>
            <a:ext cx="944545" cy="542611"/>
          </a:xfrm>
          <a:prstGeom prst="roundRect">
            <a:avLst/>
          </a:prstGeom>
          <a:solidFill>
            <a:srgbClr val="92D05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Genesis</a:t>
            </a:r>
          </a:p>
        </p:txBody>
      </p:sp>
      <p:sp>
        <p:nvSpPr>
          <p:cNvPr id="9" name="Dreptunghi: colțuri rotunjite 8">
            <a:extLst>
              <a:ext uri="{FF2B5EF4-FFF2-40B4-BE49-F238E27FC236}">
                <a16:creationId xmlns:a16="http://schemas.microsoft.com/office/drawing/2014/main" id="{C1951DA6-B29E-4A30-8990-3566994EF7B1}"/>
              </a:ext>
            </a:extLst>
          </p:cNvPr>
          <p:cNvSpPr/>
          <p:nvPr/>
        </p:nvSpPr>
        <p:spPr>
          <a:xfrm>
            <a:off x="10304583" y="2317821"/>
            <a:ext cx="944545" cy="542611"/>
          </a:xfrm>
          <a:prstGeom prst="roundRect">
            <a:avLst/>
          </a:prstGeom>
          <a:solidFill>
            <a:srgbClr val="92D05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b2</a:t>
            </a:r>
          </a:p>
        </p:txBody>
      </p:sp>
      <p:sp>
        <p:nvSpPr>
          <p:cNvPr id="10" name="Dreptunghi: colțuri rotunjite 9">
            <a:extLst>
              <a:ext uri="{FF2B5EF4-FFF2-40B4-BE49-F238E27FC236}">
                <a16:creationId xmlns:a16="http://schemas.microsoft.com/office/drawing/2014/main" id="{472C162C-7DBA-415F-94DC-9ACC1D3A33C8}"/>
              </a:ext>
            </a:extLst>
          </p:cNvPr>
          <p:cNvSpPr/>
          <p:nvPr/>
        </p:nvSpPr>
        <p:spPr>
          <a:xfrm>
            <a:off x="7728019" y="3615726"/>
            <a:ext cx="944545" cy="542611"/>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reptunghi: colțuri rotunjite 10">
            <a:extLst>
              <a:ext uri="{FF2B5EF4-FFF2-40B4-BE49-F238E27FC236}">
                <a16:creationId xmlns:a16="http://schemas.microsoft.com/office/drawing/2014/main" id="{C5B9C0BB-9A53-409C-833B-DD61E2885228}"/>
              </a:ext>
            </a:extLst>
          </p:cNvPr>
          <p:cNvSpPr/>
          <p:nvPr/>
        </p:nvSpPr>
        <p:spPr>
          <a:xfrm>
            <a:off x="6814459" y="2317820"/>
            <a:ext cx="944545" cy="542611"/>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Conector drept cu săgeată 11">
            <a:extLst>
              <a:ext uri="{FF2B5EF4-FFF2-40B4-BE49-F238E27FC236}">
                <a16:creationId xmlns:a16="http://schemas.microsoft.com/office/drawing/2014/main" id="{A26C2421-AC82-4DE4-B270-25C2CC26692C}"/>
              </a:ext>
            </a:extLst>
          </p:cNvPr>
          <p:cNvCxnSpPr>
            <a:stCxn id="8" idx="0"/>
            <a:endCxn id="6" idx="2"/>
          </p:cNvCxnSpPr>
          <p:nvPr/>
        </p:nvCxnSpPr>
        <p:spPr>
          <a:xfrm flipH="1" flipV="1">
            <a:off x="7512818" y="5359117"/>
            <a:ext cx="1282839" cy="673241"/>
          </a:xfrm>
          <a:prstGeom prst="straightConnector1">
            <a:avLst/>
          </a:prstGeom>
          <a:ln w="22225">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3" name="Conector drept cu săgeată 12">
            <a:extLst>
              <a:ext uri="{FF2B5EF4-FFF2-40B4-BE49-F238E27FC236}">
                <a16:creationId xmlns:a16="http://schemas.microsoft.com/office/drawing/2014/main" id="{2D68B03D-0675-4FDE-9359-4DC00A4701E7}"/>
              </a:ext>
            </a:extLst>
          </p:cNvPr>
          <p:cNvCxnSpPr>
            <a:cxnSpLocks/>
            <a:stCxn id="8" idx="0"/>
            <a:endCxn id="5" idx="2"/>
          </p:cNvCxnSpPr>
          <p:nvPr/>
        </p:nvCxnSpPr>
        <p:spPr>
          <a:xfrm flipV="1">
            <a:off x="8795657" y="5359118"/>
            <a:ext cx="1036655" cy="673240"/>
          </a:xfrm>
          <a:prstGeom prst="straightConnector1">
            <a:avLst/>
          </a:prstGeom>
          <a:ln w="22225">
            <a:solidFill>
              <a:srgbClr val="FF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5" name="Conector drept cu săgeată 14">
            <a:extLst>
              <a:ext uri="{FF2B5EF4-FFF2-40B4-BE49-F238E27FC236}">
                <a16:creationId xmlns:a16="http://schemas.microsoft.com/office/drawing/2014/main" id="{E161B8F9-119D-4134-905A-BB7482CC3D21}"/>
              </a:ext>
            </a:extLst>
          </p:cNvPr>
          <p:cNvCxnSpPr>
            <a:cxnSpLocks/>
            <a:stCxn id="6" idx="0"/>
            <a:endCxn id="10" idx="2"/>
          </p:cNvCxnSpPr>
          <p:nvPr/>
        </p:nvCxnSpPr>
        <p:spPr>
          <a:xfrm flipV="1">
            <a:off x="7512818" y="4158337"/>
            <a:ext cx="687474" cy="658169"/>
          </a:xfrm>
          <a:prstGeom prst="straightConnector1">
            <a:avLst/>
          </a:prstGeom>
          <a:ln w="22225">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6" name="Conector drept cu săgeată 15">
            <a:extLst>
              <a:ext uri="{FF2B5EF4-FFF2-40B4-BE49-F238E27FC236}">
                <a16:creationId xmlns:a16="http://schemas.microsoft.com/office/drawing/2014/main" id="{68A6ECC3-8EE2-4A3D-BF89-D3EA47F07822}"/>
              </a:ext>
            </a:extLst>
          </p:cNvPr>
          <p:cNvCxnSpPr>
            <a:cxnSpLocks/>
            <a:stCxn id="5" idx="0"/>
            <a:endCxn id="7" idx="2"/>
          </p:cNvCxnSpPr>
          <p:nvPr/>
        </p:nvCxnSpPr>
        <p:spPr>
          <a:xfrm flipH="1" flipV="1">
            <a:off x="9832311" y="4115633"/>
            <a:ext cx="1" cy="700874"/>
          </a:xfrm>
          <a:prstGeom prst="straightConnector1">
            <a:avLst/>
          </a:prstGeom>
          <a:ln w="22225">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7" name="Conector drept cu săgeată 16">
            <a:extLst>
              <a:ext uri="{FF2B5EF4-FFF2-40B4-BE49-F238E27FC236}">
                <a16:creationId xmlns:a16="http://schemas.microsoft.com/office/drawing/2014/main" id="{F68FE385-91AF-49B9-BAC2-EAAB0B84968A}"/>
              </a:ext>
            </a:extLst>
          </p:cNvPr>
          <p:cNvCxnSpPr>
            <a:cxnSpLocks/>
            <a:stCxn id="10" idx="0"/>
            <a:endCxn id="11" idx="2"/>
          </p:cNvCxnSpPr>
          <p:nvPr/>
        </p:nvCxnSpPr>
        <p:spPr>
          <a:xfrm flipH="1" flipV="1">
            <a:off x="7286732" y="2860431"/>
            <a:ext cx="913560" cy="755295"/>
          </a:xfrm>
          <a:prstGeom prst="straightConnector1">
            <a:avLst/>
          </a:prstGeom>
          <a:ln w="22225">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8" name="Conector drept cu săgeată 17">
            <a:extLst>
              <a:ext uri="{FF2B5EF4-FFF2-40B4-BE49-F238E27FC236}">
                <a16:creationId xmlns:a16="http://schemas.microsoft.com/office/drawing/2014/main" id="{7CE9CE62-4570-4D8E-A139-8464A4C79BC0}"/>
              </a:ext>
            </a:extLst>
          </p:cNvPr>
          <p:cNvCxnSpPr>
            <a:cxnSpLocks/>
            <a:stCxn id="7" idx="0"/>
            <a:endCxn id="9" idx="2"/>
          </p:cNvCxnSpPr>
          <p:nvPr/>
        </p:nvCxnSpPr>
        <p:spPr>
          <a:xfrm flipV="1">
            <a:off x="9832311" y="2860432"/>
            <a:ext cx="944545" cy="712590"/>
          </a:xfrm>
          <a:prstGeom prst="straightConnector1">
            <a:avLst/>
          </a:prstGeom>
          <a:ln w="22225">
            <a:prstDash val="sysDot"/>
            <a:tailEnd type="triangle"/>
          </a:ln>
        </p:spPr>
        <p:style>
          <a:lnRef idx="1">
            <a:schemeClr val="accent1"/>
          </a:lnRef>
          <a:fillRef idx="0">
            <a:schemeClr val="accent1"/>
          </a:fillRef>
          <a:effectRef idx="0">
            <a:schemeClr val="accent1"/>
          </a:effectRef>
          <a:fontRef idx="minor">
            <a:schemeClr val="tx1"/>
          </a:fontRef>
        </p:style>
      </p:cxnSp>
      <p:sp>
        <p:nvSpPr>
          <p:cNvPr id="21" name="Dreptunghi: colțuri rotunjite 20">
            <a:extLst>
              <a:ext uri="{FF2B5EF4-FFF2-40B4-BE49-F238E27FC236}">
                <a16:creationId xmlns:a16="http://schemas.microsoft.com/office/drawing/2014/main" id="{3EEA9372-A6DB-4AA0-BE71-F2D6C5A077DC}"/>
              </a:ext>
            </a:extLst>
          </p:cNvPr>
          <p:cNvSpPr/>
          <p:nvPr/>
        </p:nvSpPr>
        <p:spPr>
          <a:xfrm>
            <a:off x="9360037" y="1095689"/>
            <a:ext cx="944545" cy="542611"/>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Dreptunghi: colțuri rotunjite 21">
            <a:extLst>
              <a:ext uri="{FF2B5EF4-FFF2-40B4-BE49-F238E27FC236}">
                <a16:creationId xmlns:a16="http://schemas.microsoft.com/office/drawing/2014/main" id="{D0BB9F1F-81AB-4A5F-90C7-D3CA421287EE}"/>
              </a:ext>
            </a:extLst>
          </p:cNvPr>
          <p:cNvSpPr/>
          <p:nvPr/>
        </p:nvSpPr>
        <p:spPr>
          <a:xfrm>
            <a:off x="10992056" y="1095688"/>
            <a:ext cx="944545" cy="542611"/>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b3</a:t>
            </a:r>
          </a:p>
        </p:txBody>
      </p:sp>
      <p:cxnSp>
        <p:nvCxnSpPr>
          <p:cNvPr id="23" name="Conector drept cu săgeată 22">
            <a:extLst>
              <a:ext uri="{FF2B5EF4-FFF2-40B4-BE49-F238E27FC236}">
                <a16:creationId xmlns:a16="http://schemas.microsoft.com/office/drawing/2014/main" id="{6957F9DC-6570-41AB-A54A-220FE281498D}"/>
              </a:ext>
            </a:extLst>
          </p:cNvPr>
          <p:cNvCxnSpPr>
            <a:cxnSpLocks/>
            <a:stCxn id="9" idx="0"/>
            <a:endCxn id="21" idx="2"/>
          </p:cNvCxnSpPr>
          <p:nvPr/>
        </p:nvCxnSpPr>
        <p:spPr>
          <a:xfrm flipH="1" flipV="1">
            <a:off x="9832310" y="1638300"/>
            <a:ext cx="944546" cy="679521"/>
          </a:xfrm>
          <a:prstGeom prst="straightConnector1">
            <a:avLst/>
          </a:prstGeom>
          <a:ln w="22225">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4" name="Conector drept cu săgeată 23">
            <a:extLst>
              <a:ext uri="{FF2B5EF4-FFF2-40B4-BE49-F238E27FC236}">
                <a16:creationId xmlns:a16="http://schemas.microsoft.com/office/drawing/2014/main" id="{4066D273-9703-4796-8305-0A348CFCA3EC}"/>
              </a:ext>
            </a:extLst>
          </p:cNvPr>
          <p:cNvCxnSpPr>
            <a:cxnSpLocks/>
            <a:stCxn id="9" idx="0"/>
            <a:endCxn id="22" idx="2"/>
          </p:cNvCxnSpPr>
          <p:nvPr/>
        </p:nvCxnSpPr>
        <p:spPr>
          <a:xfrm flipV="1">
            <a:off x="10776856" y="1638299"/>
            <a:ext cx="687473" cy="679522"/>
          </a:xfrm>
          <a:prstGeom prst="straightConnector1">
            <a:avLst/>
          </a:prstGeom>
          <a:ln w="22225">
            <a:solidFill>
              <a:srgbClr val="FF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5" name="Conector drept cu săgeată 24">
            <a:extLst>
              <a:ext uri="{FF2B5EF4-FFF2-40B4-BE49-F238E27FC236}">
                <a16:creationId xmlns:a16="http://schemas.microsoft.com/office/drawing/2014/main" id="{01D7FD15-9788-4374-BC77-68A78CEFCD85}"/>
              </a:ext>
            </a:extLst>
          </p:cNvPr>
          <p:cNvCxnSpPr>
            <a:cxnSpLocks/>
            <a:stCxn id="5" idx="0"/>
            <a:endCxn id="9" idx="2"/>
          </p:cNvCxnSpPr>
          <p:nvPr/>
        </p:nvCxnSpPr>
        <p:spPr>
          <a:xfrm flipV="1">
            <a:off x="9832312" y="2860432"/>
            <a:ext cx="944544" cy="1956075"/>
          </a:xfrm>
          <a:prstGeom prst="straightConnector1">
            <a:avLst/>
          </a:prstGeom>
          <a:ln w="22225">
            <a:solidFill>
              <a:srgbClr val="FF0000"/>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7438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A56D4B3B-E474-479E-9B32-1137B1BB4462}"/>
              </a:ext>
            </a:extLst>
          </p:cNvPr>
          <p:cNvSpPr>
            <a:spLocks noGrp="1"/>
          </p:cNvSpPr>
          <p:nvPr>
            <p:ph type="title"/>
          </p:nvPr>
        </p:nvSpPr>
        <p:spPr/>
        <p:txBody>
          <a:bodyPr/>
          <a:lstStyle/>
          <a:p>
            <a:r>
              <a:rPr lang="en-US" dirty="0"/>
              <a:t>Casper FFG</a:t>
            </a:r>
            <a:endParaRPr lang="ro-RO" dirty="0"/>
          </a:p>
        </p:txBody>
      </p:sp>
      <mc:AlternateContent xmlns:mc="http://schemas.openxmlformats.org/markup-compatibility/2006">
        <mc:Choice xmlns:a14="http://schemas.microsoft.com/office/drawing/2010/main" Requires="a14">
          <p:sp>
            <p:nvSpPr>
              <p:cNvPr id="3" name="Substituent conținut 2">
                <a:extLst>
                  <a:ext uri="{FF2B5EF4-FFF2-40B4-BE49-F238E27FC236}">
                    <a16:creationId xmlns:a16="http://schemas.microsoft.com/office/drawing/2014/main" id="{16656207-515B-4F62-8F36-13FDFE9BB0A8}"/>
                  </a:ext>
                </a:extLst>
              </p:cNvPr>
              <p:cNvSpPr>
                <a:spLocks noGrp="1"/>
              </p:cNvSpPr>
              <p:nvPr>
                <p:ph idx="1"/>
              </p:nvPr>
            </p:nvSpPr>
            <p:spPr/>
            <p:txBody>
              <a:bodyPr>
                <a:noAutofit/>
              </a:bodyPr>
              <a:lstStyle/>
              <a:p>
                <a:pPr algn="just">
                  <a:lnSpc>
                    <a:spcPct val="107000"/>
                  </a:lnSpc>
                  <a:spcAft>
                    <a:spcPts val="800"/>
                  </a:spcAft>
                </a:pPr>
                <a:r>
                  <a:rPr lang="en-US" sz="2400" b="1" dirty="0">
                    <a:latin typeface="Calibri" panose="020F0502020204030204" pitchFamily="34" charset="0"/>
                    <a:ea typeface="Calibri" panose="020F0502020204030204" pitchFamily="34" charset="0"/>
                    <a:cs typeface="Times New Roman" panose="02020603050405020304" pitchFamily="18" charset="0"/>
                  </a:rPr>
                  <a:t>Slashing condition I:</a:t>
                </a:r>
              </a:p>
              <a:p>
                <a:pPr lvl="1" algn="just">
                  <a:lnSpc>
                    <a:spcPct val="107000"/>
                  </a:lnSpc>
                  <a:spcAft>
                    <a:spcPts val="800"/>
                  </a:spcAft>
                </a:pPr>
                <a:r>
                  <a:rPr lang="en-US" sz="2000" b="1" dirty="0">
                    <a:latin typeface="Calibri" panose="020F0502020204030204" pitchFamily="34" charset="0"/>
                    <a:ea typeface="Calibri" panose="020F0502020204030204" pitchFamily="34" charset="0"/>
                    <a:cs typeface="Times New Roman" panose="02020603050405020304" pitchFamily="18" charset="0"/>
                  </a:rPr>
                  <a:t>No double votes</a:t>
                </a:r>
                <a:r>
                  <a:rPr lang="en-US" sz="2000" dirty="0">
                    <a:latin typeface="Calibri" panose="020F0502020204030204" pitchFamily="34" charset="0"/>
                    <a:ea typeface="Calibri" panose="020F0502020204030204" pitchFamily="34" charset="0"/>
                    <a:cs typeface="Times New Roman" panose="02020603050405020304" pitchFamily="18" charset="0"/>
                  </a:rPr>
                  <a:t>. </a:t>
                </a:r>
              </a:p>
              <a:p>
                <a:pPr lvl="1" algn="just">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A validator cannot vote:</a:t>
                </a:r>
              </a:p>
              <a:p>
                <a:pPr marL="457200" lvl="1" indent="0" algn="just">
                  <a:lnSpc>
                    <a:spcPct val="107000"/>
                  </a:lnSpc>
                  <a:spcAft>
                    <a:spcPts val="800"/>
                  </a:spcAft>
                  <a:buNone/>
                </a:pP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b="1" dirty="0">
                    <a:latin typeface="Calibri" panose="020F0502020204030204" pitchFamily="34" charset="0"/>
                    <a:ea typeface="Calibri" panose="020F0502020204030204" pitchFamily="34" charset="0"/>
                    <a:cs typeface="Times New Roman" panose="02020603050405020304" pitchFamily="18" charset="0"/>
                  </a:rPr>
                  <a:t>&lt;</a:t>
                </a:r>
                <a14:m>
                  <m:oMath xmlns:m="http://schemas.openxmlformats.org/officeDocument/2006/math">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𝝂</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𝒔</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𝟏</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𝒕</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𝟏</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 </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𝒉</m:t>
                    </m:r>
                    <m:d>
                      <m:dPr>
                        <m:ctrlPr>
                          <a:rPr lang="en-US" sz="2000" b="1"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𝒔</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𝟏</m:t>
                        </m:r>
                      </m:e>
                    </m:d>
                    <m:r>
                      <a:rPr lang="en-US" sz="2000" b="1"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𝒉</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𝒕</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𝟏</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b="1" dirty="0">
                    <a:latin typeface="Calibri" panose="020F0502020204030204" pitchFamily="34" charset="0"/>
                    <a:ea typeface="Calibri" panose="020F0502020204030204" pitchFamily="34" charset="0"/>
                    <a:cs typeface="Times New Roman" panose="02020603050405020304" pitchFamily="18" charset="0"/>
                  </a:rPr>
                  <a:t> &gt;</a:t>
                </a:r>
              </a:p>
              <a:p>
                <a:pPr marL="457200" lvl="1" indent="0" algn="just">
                  <a:lnSpc>
                    <a:spcPct val="107000"/>
                  </a:lnSpc>
                  <a:spcAft>
                    <a:spcPts val="800"/>
                  </a:spcAft>
                  <a:buNone/>
                </a:pPr>
                <a:r>
                  <a:rPr lang="en-US" sz="2000" b="1" dirty="0">
                    <a:latin typeface="Calibri" panose="020F0502020204030204" pitchFamily="34" charset="0"/>
                    <a:ea typeface="Calibri" panose="020F0502020204030204" pitchFamily="34" charset="0"/>
                    <a:cs typeface="Times New Roman" panose="02020603050405020304" pitchFamily="18" charset="0"/>
                  </a:rPr>
                  <a:t>	&lt;</a:t>
                </a:r>
                <a14:m>
                  <m:oMath xmlns:m="http://schemas.openxmlformats.org/officeDocument/2006/math">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𝝂</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𝒔</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𝟐</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𝒕</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𝟐</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 </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𝒉</m:t>
                    </m:r>
                    <m:d>
                      <m:dPr>
                        <m:ctrlPr>
                          <a:rPr lang="en-US" sz="2000" b="1"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𝒔</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𝟐</m:t>
                        </m:r>
                      </m:e>
                    </m:d>
                    <m:r>
                      <a:rPr lang="en-US" sz="2000" b="1"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𝒉</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𝒕</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𝟐</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b="1" dirty="0">
                    <a:latin typeface="Calibri" panose="020F0502020204030204" pitchFamily="34" charset="0"/>
                    <a:ea typeface="Calibri" panose="020F0502020204030204" pitchFamily="34" charset="0"/>
                    <a:cs typeface="Times New Roman" panose="02020603050405020304" pitchFamily="18" charset="0"/>
                  </a:rPr>
                  <a:t> &gt;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457200" lvl="1" indent="0" algn="just">
                  <a:lnSpc>
                    <a:spcPct val="107000"/>
                  </a:lnSpc>
                  <a:spcAft>
                    <a:spcPts val="800"/>
                  </a:spcAft>
                  <a:buNone/>
                </a:pPr>
                <a:r>
                  <a:rPr lang="en-US" sz="2000" dirty="0">
                    <a:latin typeface="Calibri" panose="020F0502020204030204" pitchFamily="34" charset="0"/>
                    <a:cs typeface="Times New Roman" panose="02020603050405020304" pitchFamily="18" charset="0"/>
                  </a:rPr>
                  <a:t>Such that </a:t>
                </a:r>
                <a14:m>
                  <m:oMath xmlns:m="http://schemas.openxmlformats.org/officeDocument/2006/math">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𝒉</m:t>
                    </m:r>
                    <m:d>
                      <m:dPr>
                        <m:ctrlPr>
                          <a:rPr lang="en-US" sz="2000" b="1"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𝒕</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𝟏</m:t>
                        </m:r>
                      </m:e>
                    </m:d>
                    <m:r>
                      <a:rPr lang="en-US" sz="2000" b="1" i="1">
                        <a:latin typeface="Cambria Math" panose="02040503050406030204" pitchFamily="18" charset="0"/>
                        <a:ea typeface="Cambria Math" panose="02040503050406030204" pitchFamily="18" charset="0"/>
                        <a:cs typeface="Times New Roman" panose="02020603050405020304" pitchFamily="18" charset="0"/>
                      </a:rPr>
                      <m:t>=</m:t>
                    </m:r>
                    <m:r>
                      <a:rPr lang="en-US" sz="2000" b="1" i="1">
                        <a:latin typeface="Cambria Math" panose="02040503050406030204" pitchFamily="18" charset="0"/>
                        <a:ea typeface="Cambria Math" panose="02040503050406030204" pitchFamily="18" charset="0"/>
                        <a:cs typeface="Times New Roman" panose="02020603050405020304" pitchFamily="18" charset="0"/>
                      </a:rPr>
                      <m:t>𝒉</m:t>
                    </m:r>
                    <m:r>
                      <a:rPr lang="en-US" sz="2000" b="1" i="1">
                        <a:latin typeface="Cambria Math" panose="02040503050406030204" pitchFamily="18" charset="0"/>
                        <a:ea typeface="Cambria Math" panose="02040503050406030204" pitchFamily="18" charset="0"/>
                        <a:cs typeface="Times New Roman" panose="02020603050405020304" pitchFamily="18" charset="0"/>
                      </a:rPr>
                      <m:t>(</m:t>
                    </m:r>
                    <m:r>
                      <a:rPr lang="en-US" sz="2000" b="1" i="1">
                        <a:latin typeface="Cambria Math" panose="02040503050406030204" pitchFamily="18" charset="0"/>
                        <a:ea typeface="Cambria Math" panose="02040503050406030204" pitchFamily="18" charset="0"/>
                        <a:cs typeface="Times New Roman" panose="02020603050405020304" pitchFamily="18" charset="0"/>
                      </a:rPr>
                      <m:t>𝒕</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𝟐</m:t>
                    </m:r>
                    <m:r>
                      <a:rPr lang="en-US" sz="2000" b="1" i="1">
                        <a:latin typeface="Cambria Math" panose="02040503050406030204" pitchFamily="18" charset="0"/>
                        <a:ea typeface="Cambria Math" panose="02040503050406030204" pitchFamily="18" charset="0"/>
                        <a:cs typeface="Times New Roman" panose="02020603050405020304" pitchFamily="18" charset="0"/>
                      </a:rPr>
                      <m:t>)</m:t>
                    </m:r>
                  </m:oMath>
                </a14:m>
                <a:endParaRPr lang="en-US" sz="2000" dirty="0">
                  <a:latin typeface="Calibri" panose="020F0502020204030204" pitchFamily="34" charset="0"/>
                  <a:cs typeface="Times New Roman" panose="02020603050405020304" pitchFamily="18" charset="0"/>
                </a:endParaRPr>
              </a:p>
              <a:p>
                <a:pPr marL="457200" lvl="1" indent="0" algn="just">
                  <a:lnSpc>
                    <a:spcPct val="107000"/>
                  </a:lnSpc>
                  <a:spcAft>
                    <a:spcPts val="800"/>
                  </a:spcAft>
                  <a:buNone/>
                </a:pPr>
                <a:endParaRPr lang="en-US" sz="2000" b="0" i="0" u="none" strike="noStrike" baseline="0" dirty="0">
                  <a:solidFill>
                    <a:srgbClr val="000000"/>
                  </a:solidFill>
                  <a:latin typeface="Calibri" panose="020F0502020204030204" pitchFamily="34" charset="0"/>
                  <a:cs typeface="Times New Roman" panose="02020603050405020304" pitchFamily="18" charset="0"/>
                </a:endParaRPr>
              </a:p>
              <a:p>
                <a:pPr marL="457200" lvl="1" indent="0" algn="just">
                  <a:lnSpc>
                    <a:spcPct val="107000"/>
                  </a:lnSpc>
                  <a:spcAft>
                    <a:spcPts val="800"/>
                  </a:spcAft>
                  <a:buNone/>
                </a:pPr>
                <a:endParaRPr lang="en-US" sz="2000" dirty="0">
                  <a:solidFill>
                    <a:srgbClr val="000000"/>
                  </a:solidFill>
                  <a:latin typeface="Calibri" panose="020F0502020204030204" pitchFamily="34" charset="0"/>
                  <a:cs typeface="Times New Roman" panose="02020603050405020304" pitchFamily="18" charset="0"/>
                </a:endParaRPr>
              </a:p>
              <a:p>
                <a:pPr marL="457200" lvl="1" indent="0" algn="just">
                  <a:lnSpc>
                    <a:spcPct val="107000"/>
                  </a:lnSpc>
                  <a:spcAft>
                    <a:spcPts val="800"/>
                  </a:spcAft>
                  <a:buNone/>
                </a:pPr>
                <a:endParaRPr lang="en-US" sz="2000" b="0" i="0" u="none" strike="noStrike" baseline="0" dirty="0">
                  <a:solidFill>
                    <a:srgbClr val="000000"/>
                  </a:solidFill>
                  <a:latin typeface="Calibri" panose="020F0502020204030204" pitchFamily="34" charset="0"/>
                  <a:cs typeface="Times New Roman" panose="02020603050405020304" pitchFamily="18" charset="0"/>
                </a:endParaRPr>
              </a:p>
            </p:txBody>
          </p:sp>
        </mc:Choice>
        <mc:Fallback>
          <p:sp>
            <p:nvSpPr>
              <p:cNvPr id="3" name="Substituent conținut 2">
                <a:extLst>
                  <a:ext uri="{FF2B5EF4-FFF2-40B4-BE49-F238E27FC236}">
                    <a16:creationId xmlns:a16="http://schemas.microsoft.com/office/drawing/2014/main" id="{16656207-515B-4F62-8F36-13FDFE9BB0A8}"/>
                  </a:ext>
                </a:extLst>
              </p:cNvPr>
              <p:cNvSpPr>
                <a:spLocks noGrp="1" noRot="1" noChangeAspect="1" noMove="1" noResize="1" noEditPoints="1" noAdjustHandles="1" noChangeArrowheads="1" noChangeShapeType="1" noTextEdit="1"/>
              </p:cNvSpPr>
              <p:nvPr>
                <p:ph idx="1"/>
              </p:nvPr>
            </p:nvSpPr>
            <p:spPr>
              <a:blipFill>
                <a:blip r:embed="rId2"/>
                <a:stretch>
                  <a:fillRect l="-812" t="-980"/>
                </a:stretch>
              </a:blipFill>
            </p:spPr>
            <p:txBody>
              <a:bodyPr/>
              <a:lstStyle/>
              <a:p>
                <a:r>
                  <a:rPr lang="en-US">
                    <a:noFill/>
                  </a:rPr>
                  <a:t> </a:t>
                </a:r>
              </a:p>
            </p:txBody>
          </p:sp>
        </mc:Fallback>
      </mc:AlternateContent>
      <p:sp>
        <p:nvSpPr>
          <p:cNvPr id="5" name="Dreptunghi: colțuri rotunjite 4">
            <a:extLst>
              <a:ext uri="{FF2B5EF4-FFF2-40B4-BE49-F238E27FC236}">
                <a16:creationId xmlns:a16="http://schemas.microsoft.com/office/drawing/2014/main" id="{2D494A4B-AFD5-4BC1-ADB5-004701622077}"/>
              </a:ext>
            </a:extLst>
          </p:cNvPr>
          <p:cNvSpPr/>
          <p:nvPr/>
        </p:nvSpPr>
        <p:spPr>
          <a:xfrm>
            <a:off x="9360039" y="4816507"/>
            <a:ext cx="944545" cy="542611"/>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b1</a:t>
            </a:r>
          </a:p>
        </p:txBody>
      </p:sp>
      <p:sp>
        <p:nvSpPr>
          <p:cNvPr id="6" name="Dreptunghi: colțuri rotunjite 5">
            <a:extLst>
              <a:ext uri="{FF2B5EF4-FFF2-40B4-BE49-F238E27FC236}">
                <a16:creationId xmlns:a16="http://schemas.microsoft.com/office/drawing/2014/main" id="{163D3A93-AA8A-4A8A-8F2C-E37BBFD32480}"/>
              </a:ext>
            </a:extLst>
          </p:cNvPr>
          <p:cNvSpPr/>
          <p:nvPr/>
        </p:nvSpPr>
        <p:spPr>
          <a:xfrm>
            <a:off x="7040545" y="4816506"/>
            <a:ext cx="944545" cy="542611"/>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reptunghi: colțuri rotunjite 6">
            <a:extLst>
              <a:ext uri="{FF2B5EF4-FFF2-40B4-BE49-F238E27FC236}">
                <a16:creationId xmlns:a16="http://schemas.microsoft.com/office/drawing/2014/main" id="{57B60063-C658-4A0D-9A2C-BF90EAD09E1E}"/>
              </a:ext>
            </a:extLst>
          </p:cNvPr>
          <p:cNvSpPr/>
          <p:nvPr/>
        </p:nvSpPr>
        <p:spPr>
          <a:xfrm>
            <a:off x="9360038" y="3573022"/>
            <a:ext cx="944545" cy="542611"/>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reptunghi: colțuri rotunjite 7">
            <a:extLst>
              <a:ext uri="{FF2B5EF4-FFF2-40B4-BE49-F238E27FC236}">
                <a16:creationId xmlns:a16="http://schemas.microsoft.com/office/drawing/2014/main" id="{E5C0A3EB-2CBD-43C8-A860-0A164C41125D}"/>
              </a:ext>
            </a:extLst>
          </p:cNvPr>
          <p:cNvSpPr/>
          <p:nvPr/>
        </p:nvSpPr>
        <p:spPr>
          <a:xfrm>
            <a:off x="8323384" y="6032358"/>
            <a:ext cx="944545" cy="542611"/>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Genesis</a:t>
            </a:r>
          </a:p>
        </p:txBody>
      </p:sp>
      <p:sp>
        <p:nvSpPr>
          <p:cNvPr id="9" name="Dreptunghi: colțuri rotunjite 8">
            <a:extLst>
              <a:ext uri="{FF2B5EF4-FFF2-40B4-BE49-F238E27FC236}">
                <a16:creationId xmlns:a16="http://schemas.microsoft.com/office/drawing/2014/main" id="{C1951DA6-B29E-4A30-8990-3566994EF7B1}"/>
              </a:ext>
            </a:extLst>
          </p:cNvPr>
          <p:cNvSpPr/>
          <p:nvPr/>
        </p:nvSpPr>
        <p:spPr>
          <a:xfrm>
            <a:off x="10304583" y="2317821"/>
            <a:ext cx="944545" cy="542611"/>
          </a:xfrm>
          <a:prstGeom prst="roundRect">
            <a:avLst/>
          </a:prstGeom>
          <a:solidFill>
            <a:srgbClr val="92D05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b2</a:t>
            </a:r>
          </a:p>
        </p:txBody>
      </p:sp>
      <p:sp>
        <p:nvSpPr>
          <p:cNvPr id="10" name="Dreptunghi: colțuri rotunjite 9">
            <a:extLst>
              <a:ext uri="{FF2B5EF4-FFF2-40B4-BE49-F238E27FC236}">
                <a16:creationId xmlns:a16="http://schemas.microsoft.com/office/drawing/2014/main" id="{472C162C-7DBA-415F-94DC-9ACC1D3A33C8}"/>
              </a:ext>
            </a:extLst>
          </p:cNvPr>
          <p:cNvSpPr/>
          <p:nvPr/>
        </p:nvSpPr>
        <p:spPr>
          <a:xfrm>
            <a:off x="7728019" y="3615726"/>
            <a:ext cx="944545" cy="542611"/>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reptunghi: colțuri rotunjite 10">
            <a:extLst>
              <a:ext uri="{FF2B5EF4-FFF2-40B4-BE49-F238E27FC236}">
                <a16:creationId xmlns:a16="http://schemas.microsoft.com/office/drawing/2014/main" id="{C5B9C0BB-9A53-409C-833B-DD61E2885228}"/>
              </a:ext>
            </a:extLst>
          </p:cNvPr>
          <p:cNvSpPr/>
          <p:nvPr/>
        </p:nvSpPr>
        <p:spPr>
          <a:xfrm>
            <a:off x="6814459" y="2317820"/>
            <a:ext cx="944545" cy="542611"/>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Conector drept cu săgeată 11">
            <a:extLst>
              <a:ext uri="{FF2B5EF4-FFF2-40B4-BE49-F238E27FC236}">
                <a16:creationId xmlns:a16="http://schemas.microsoft.com/office/drawing/2014/main" id="{A26C2421-AC82-4DE4-B270-25C2CC26692C}"/>
              </a:ext>
            </a:extLst>
          </p:cNvPr>
          <p:cNvCxnSpPr>
            <a:stCxn id="8" idx="0"/>
            <a:endCxn id="6" idx="2"/>
          </p:cNvCxnSpPr>
          <p:nvPr/>
        </p:nvCxnSpPr>
        <p:spPr>
          <a:xfrm flipH="1" flipV="1">
            <a:off x="7512818" y="5359117"/>
            <a:ext cx="1282839" cy="673241"/>
          </a:xfrm>
          <a:prstGeom prst="straightConnector1">
            <a:avLst/>
          </a:prstGeom>
          <a:ln w="22225">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3" name="Conector drept cu săgeată 12">
            <a:extLst>
              <a:ext uri="{FF2B5EF4-FFF2-40B4-BE49-F238E27FC236}">
                <a16:creationId xmlns:a16="http://schemas.microsoft.com/office/drawing/2014/main" id="{2D68B03D-0675-4FDE-9359-4DC00A4701E7}"/>
              </a:ext>
            </a:extLst>
          </p:cNvPr>
          <p:cNvCxnSpPr>
            <a:cxnSpLocks/>
            <a:stCxn id="8" idx="0"/>
            <a:endCxn id="5" idx="2"/>
          </p:cNvCxnSpPr>
          <p:nvPr/>
        </p:nvCxnSpPr>
        <p:spPr>
          <a:xfrm flipV="1">
            <a:off x="8795657" y="5359118"/>
            <a:ext cx="1036655" cy="673240"/>
          </a:xfrm>
          <a:prstGeom prst="straightConnector1">
            <a:avLst/>
          </a:prstGeom>
          <a:ln w="22225">
            <a:solidFill>
              <a:srgbClr val="0070C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5" name="Conector drept cu săgeată 14">
            <a:extLst>
              <a:ext uri="{FF2B5EF4-FFF2-40B4-BE49-F238E27FC236}">
                <a16:creationId xmlns:a16="http://schemas.microsoft.com/office/drawing/2014/main" id="{E161B8F9-119D-4134-905A-BB7482CC3D21}"/>
              </a:ext>
            </a:extLst>
          </p:cNvPr>
          <p:cNvCxnSpPr>
            <a:cxnSpLocks/>
            <a:stCxn id="6" idx="0"/>
            <a:endCxn id="10" idx="2"/>
          </p:cNvCxnSpPr>
          <p:nvPr/>
        </p:nvCxnSpPr>
        <p:spPr>
          <a:xfrm flipV="1">
            <a:off x="7512818" y="4158337"/>
            <a:ext cx="687474" cy="658169"/>
          </a:xfrm>
          <a:prstGeom prst="straightConnector1">
            <a:avLst/>
          </a:prstGeom>
          <a:ln w="22225">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6" name="Conector drept cu săgeată 15">
            <a:extLst>
              <a:ext uri="{FF2B5EF4-FFF2-40B4-BE49-F238E27FC236}">
                <a16:creationId xmlns:a16="http://schemas.microsoft.com/office/drawing/2014/main" id="{68A6ECC3-8EE2-4A3D-BF89-D3EA47F07822}"/>
              </a:ext>
            </a:extLst>
          </p:cNvPr>
          <p:cNvCxnSpPr>
            <a:cxnSpLocks/>
            <a:stCxn id="5" idx="0"/>
            <a:endCxn id="7" idx="2"/>
          </p:cNvCxnSpPr>
          <p:nvPr/>
        </p:nvCxnSpPr>
        <p:spPr>
          <a:xfrm flipH="1" flipV="1">
            <a:off x="9832311" y="4115633"/>
            <a:ext cx="1" cy="700874"/>
          </a:xfrm>
          <a:prstGeom prst="straightConnector1">
            <a:avLst/>
          </a:prstGeom>
          <a:ln w="22225">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7" name="Conector drept cu săgeată 16">
            <a:extLst>
              <a:ext uri="{FF2B5EF4-FFF2-40B4-BE49-F238E27FC236}">
                <a16:creationId xmlns:a16="http://schemas.microsoft.com/office/drawing/2014/main" id="{F68FE385-91AF-49B9-BAC2-EAAB0B84968A}"/>
              </a:ext>
            </a:extLst>
          </p:cNvPr>
          <p:cNvCxnSpPr>
            <a:cxnSpLocks/>
            <a:stCxn id="10" idx="0"/>
            <a:endCxn id="11" idx="2"/>
          </p:cNvCxnSpPr>
          <p:nvPr/>
        </p:nvCxnSpPr>
        <p:spPr>
          <a:xfrm flipH="1" flipV="1">
            <a:off x="7286732" y="2860431"/>
            <a:ext cx="913560" cy="755295"/>
          </a:xfrm>
          <a:prstGeom prst="straightConnector1">
            <a:avLst/>
          </a:prstGeom>
          <a:ln w="22225">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8" name="Conector drept cu săgeată 17">
            <a:extLst>
              <a:ext uri="{FF2B5EF4-FFF2-40B4-BE49-F238E27FC236}">
                <a16:creationId xmlns:a16="http://schemas.microsoft.com/office/drawing/2014/main" id="{7CE9CE62-4570-4D8E-A139-8464A4C79BC0}"/>
              </a:ext>
            </a:extLst>
          </p:cNvPr>
          <p:cNvCxnSpPr>
            <a:cxnSpLocks/>
            <a:stCxn id="7" idx="0"/>
            <a:endCxn id="9" idx="2"/>
          </p:cNvCxnSpPr>
          <p:nvPr/>
        </p:nvCxnSpPr>
        <p:spPr>
          <a:xfrm flipV="1">
            <a:off x="9832311" y="2860432"/>
            <a:ext cx="944545" cy="712590"/>
          </a:xfrm>
          <a:prstGeom prst="straightConnector1">
            <a:avLst/>
          </a:prstGeom>
          <a:ln w="22225">
            <a:prstDash val="sysDot"/>
            <a:tailEnd type="triangle"/>
          </a:ln>
        </p:spPr>
        <p:style>
          <a:lnRef idx="1">
            <a:schemeClr val="accent1"/>
          </a:lnRef>
          <a:fillRef idx="0">
            <a:schemeClr val="accent1"/>
          </a:fillRef>
          <a:effectRef idx="0">
            <a:schemeClr val="accent1"/>
          </a:effectRef>
          <a:fontRef idx="minor">
            <a:schemeClr val="tx1"/>
          </a:fontRef>
        </p:style>
      </p:cxnSp>
      <p:sp>
        <p:nvSpPr>
          <p:cNvPr id="21" name="Dreptunghi: colțuri rotunjite 20">
            <a:extLst>
              <a:ext uri="{FF2B5EF4-FFF2-40B4-BE49-F238E27FC236}">
                <a16:creationId xmlns:a16="http://schemas.microsoft.com/office/drawing/2014/main" id="{3EEA9372-A6DB-4AA0-BE71-F2D6C5A077DC}"/>
              </a:ext>
            </a:extLst>
          </p:cNvPr>
          <p:cNvSpPr/>
          <p:nvPr/>
        </p:nvSpPr>
        <p:spPr>
          <a:xfrm>
            <a:off x="9360037" y="1095689"/>
            <a:ext cx="944545" cy="542611"/>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b4</a:t>
            </a:r>
          </a:p>
        </p:txBody>
      </p:sp>
      <p:sp>
        <p:nvSpPr>
          <p:cNvPr id="22" name="Dreptunghi: colțuri rotunjite 21">
            <a:extLst>
              <a:ext uri="{FF2B5EF4-FFF2-40B4-BE49-F238E27FC236}">
                <a16:creationId xmlns:a16="http://schemas.microsoft.com/office/drawing/2014/main" id="{D0BB9F1F-81AB-4A5F-90C7-D3CA421287EE}"/>
              </a:ext>
            </a:extLst>
          </p:cNvPr>
          <p:cNvSpPr/>
          <p:nvPr/>
        </p:nvSpPr>
        <p:spPr>
          <a:xfrm>
            <a:off x="10992056" y="1095688"/>
            <a:ext cx="944545" cy="542611"/>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b3</a:t>
            </a:r>
          </a:p>
        </p:txBody>
      </p:sp>
      <p:cxnSp>
        <p:nvCxnSpPr>
          <p:cNvPr id="23" name="Conector drept cu săgeată 22">
            <a:extLst>
              <a:ext uri="{FF2B5EF4-FFF2-40B4-BE49-F238E27FC236}">
                <a16:creationId xmlns:a16="http://schemas.microsoft.com/office/drawing/2014/main" id="{6957F9DC-6570-41AB-A54A-220FE281498D}"/>
              </a:ext>
            </a:extLst>
          </p:cNvPr>
          <p:cNvCxnSpPr>
            <a:cxnSpLocks/>
            <a:stCxn id="9" idx="0"/>
            <a:endCxn id="21" idx="2"/>
          </p:cNvCxnSpPr>
          <p:nvPr/>
        </p:nvCxnSpPr>
        <p:spPr>
          <a:xfrm flipH="1" flipV="1">
            <a:off x="9832310" y="1638300"/>
            <a:ext cx="944546" cy="679521"/>
          </a:xfrm>
          <a:prstGeom prst="straightConnector1">
            <a:avLst/>
          </a:prstGeom>
          <a:ln w="22225">
            <a:solidFill>
              <a:srgbClr val="FF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4" name="Conector drept cu săgeată 23">
            <a:extLst>
              <a:ext uri="{FF2B5EF4-FFF2-40B4-BE49-F238E27FC236}">
                <a16:creationId xmlns:a16="http://schemas.microsoft.com/office/drawing/2014/main" id="{4066D273-9703-4796-8305-0A348CFCA3EC}"/>
              </a:ext>
            </a:extLst>
          </p:cNvPr>
          <p:cNvCxnSpPr>
            <a:cxnSpLocks/>
            <a:stCxn id="9" idx="0"/>
            <a:endCxn id="22" idx="2"/>
          </p:cNvCxnSpPr>
          <p:nvPr/>
        </p:nvCxnSpPr>
        <p:spPr>
          <a:xfrm flipV="1">
            <a:off x="10776856" y="1638299"/>
            <a:ext cx="687473" cy="679522"/>
          </a:xfrm>
          <a:prstGeom prst="straightConnector1">
            <a:avLst/>
          </a:prstGeom>
          <a:ln w="22225">
            <a:solidFill>
              <a:srgbClr val="FF0000"/>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84392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A56D4B3B-E474-479E-9B32-1137B1BB4462}"/>
              </a:ext>
            </a:extLst>
          </p:cNvPr>
          <p:cNvSpPr>
            <a:spLocks noGrp="1"/>
          </p:cNvSpPr>
          <p:nvPr>
            <p:ph type="title"/>
          </p:nvPr>
        </p:nvSpPr>
        <p:spPr/>
        <p:txBody>
          <a:bodyPr/>
          <a:lstStyle/>
          <a:p>
            <a:r>
              <a:rPr lang="en-US" dirty="0"/>
              <a:t>Casper FFG</a:t>
            </a:r>
            <a:endParaRPr lang="ro-RO" dirty="0"/>
          </a:p>
        </p:txBody>
      </p:sp>
      <mc:AlternateContent xmlns:mc="http://schemas.openxmlformats.org/markup-compatibility/2006">
        <mc:Choice xmlns:a14="http://schemas.microsoft.com/office/drawing/2010/main" Requires="a14">
          <p:sp>
            <p:nvSpPr>
              <p:cNvPr id="3" name="Substituent conținut 2">
                <a:extLst>
                  <a:ext uri="{FF2B5EF4-FFF2-40B4-BE49-F238E27FC236}">
                    <a16:creationId xmlns:a16="http://schemas.microsoft.com/office/drawing/2014/main" id="{16656207-515B-4F62-8F36-13FDFE9BB0A8}"/>
                  </a:ext>
                </a:extLst>
              </p:cNvPr>
              <p:cNvSpPr>
                <a:spLocks noGrp="1"/>
              </p:cNvSpPr>
              <p:nvPr>
                <p:ph idx="1"/>
              </p:nvPr>
            </p:nvSpPr>
            <p:spPr/>
            <p:txBody>
              <a:bodyPr>
                <a:noAutofit/>
              </a:bodyPr>
              <a:lstStyle/>
              <a:p>
                <a:pPr algn="just">
                  <a:lnSpc>
                    <a:spcPct val="107000"/>
                  </a:lnSpc>
                  <a:spcAft>
                    <a:spcPts val="800"/>
                  </a:spcAft>
                </a:pPr>
                <a:r>
                  <a:rPr lang="en-US" sz="2400" b="1" dirty="0">
                    <a:latin typeface="Calibri" panose="020F0502020204030204" pitchFamily="34" charset="0"/>
                    <a:ea typeface="Calibri" panose="020F0502020204030204" pitchFamily="34" charset="0"/>
                    <a:cs typeface="Times New Roman" panose="02020603050405020304" pitchFamily="18" charset="0"/>
                  </a:rPr>
                  <a:t>Slashing condition II:</a:t>
                </a:r>
              </a:p>
              <a:p>
                <a:pPr lvl="1" algn="just">
                  <a:lnSpc>
                    <a:spcPct val="107000"/>
                  </a:lnSpc>
                  <a:spcAft>
                    <a:spcPts val="800"/>
                  </a:spcAft>
                </a:pPr>
                <a:r>
                  <a:rPr lang="en-US" sz="2000" b="1" dirty="0">
                    <a:latin typeface="Calibri" panose="020F0502020204030204" pitchFamily="34" charset="0"/>
                    <a:ea typeface="Calibri" panose="020F0502020204030204" pitchFamily="34" charset="0"/>
                    <a:cs typeface="Times New Roman" panose="02020603050405020304" pitchFamily="18" charset="0"/>
                  </a:rPr>
                  <a:t>No surround  votes, a validator must not vote</a:t>
                </a:r>
              </a:p>
              <a:p>
                <a:pPr marL="457200" lvl="1" indent="0" algn="just">
                  <a:lnSpc>
                    <a:spcPct val="107000"/>
                  </a:lnSpc>
                  <a:spcAft>
                    <a:spcPts val="800"/>
                  </a:spcAft>
                  <a:buNone/>
                </a:pPr>
                <a:r>
                  <a:rPr lang="en-US" sz="2000" b="1" dirty="0">
                    <a:latin typeface="Calibri" panose="020F0502020204030204" pitchFamily="34" charset="0"/>
                    <a:ea typeface="Calibri" panose="020F0502020204030204" pitchFamily="34" charset="0"/>
                    <a:cs typeface="Times New Roman" panose="02020603050405020304" pitchFamily="18" charset="0"/>
                  </a:rPr>
                  <a:t>within the span of its other votes.</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lvl="1" algn="just">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A validator cannot vote:</a:t>
                </a:r>
              </a:p>
              <a:p>
                <a:pPr marL="457200" lvl="1" indent="0" algn="just">
                  <a:lnSpc>
                    <a:spcPct val="107000"/>
                  </a:lnSpc>
                  <a:spcAft>
                    <a:spcPts val="800"/>
                  </a:spcAft>
                  <a:buNone/>
                </a:pP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b="1" dirty="0">
                    <a:latin typeface="Calibri" panose="020F0502020204030204" pitchFamily="34" charset="0"/>
                    <a:ea typeface="Calibri" panose="020F0502020204030204" pitchFamily="34" charset="0"/>
                    <a:cs typeface="Times New Roman" panose="02020603050405020304" pitchFamily="18" charset="0"/>
                  </a:rPr>
                  <a:t>&lt;</a:t>
                </a:r>
                <a14:m>
                  <m:oMath xmlns:m="http://schemas.openxmlformats.org/officeDocument/2006/math">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𝝂</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𝒔</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𝟏</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𝒕</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𝟏</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 </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𝒉</m:t>
                    </m:r>
                    <m:d>
                      <m:dPr>
                        <m:ctrlPr>
                          <a:rPr lang="en-US" sz="2000" b="1"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𝒔</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𝟏</m:t>
                        </m:r>
                      </m:e>
                    </m:d>
                    <m:r>
                      <a:rPr lang="en-US" sz="2000" b="1"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𝒉</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𝒕</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𝟏</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b="1" dirty="0">
                    <a:latin typeface="Calibri" panose="020F0502020204030204" pitchFamily="34" charset="0"/>
                    <a:ea typeface="Calibri" panose="020F0502020204030204" pitchFamily="34" charset="0"/>
                    <a:cs typeface="Times New Roman" panose="02020603050405020304" pitchFamily="18" charset="0"/>
                  </a:rPr>
                  <a:t> &gt;</a:t>
                </a:r>
              </a:p>
              <a:p>
                <a:pPr marL="457200" lvl="1" indent="0" algn="just">
                  <a:lnSpc>
                    <a:spcPct val="107000"/>
                  </a:lnSpc>
                  <a:spcAft>
                    <a:spcPts val="800"/>
                  </a:spcAft>
                  <a:buNone/>
                </a:pPr>
                <a:r>
                  <a:rPr lang="en-US" sz="2000" b="1" dirty="0">
                    <a:latin typeface="Calibri" panose="020F0502020204030204" pitchFamily="34" charset="0"/>
                    <a:ea typeface="Calibri" panose="020F0502020204030204" pitchFamily="34" charset="0"/>
                    <a:cs typeface="Times New Roman" panose="02020603050405020304" pitchFamily="18" charset="0"/>
                  </a:rPr>
                  <a:t>	&lt;</a:t>
                </a:r>
                <a14:m>
                  <m:oMath xmlns:m="http://schemas.openxmlformats.org/officeDocument/2006/math">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𝝂</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𝒔</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𝟐</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𝒕</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𝟐</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 </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𝒉</m:t>
                    </m:r>
                    <m:d>
                      <m:dPr>
                        <m:ctrlPr>
                          <a:rPr lang="en-US" sz="2000" b="1"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𝒔</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𝟐</m:t>
                        </m:r>
                      </m:e>
                    </m:d>
                    <m:r>
                      <a:rPr lang="en-US" sz="2000" b="1"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𝒉</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𝒕</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𝟐</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b="1" dirty="0">
                    <a:latin typeface="Calibri" panose="020F0502020204030204" pitchFamily="34" charset="0"/>
                    <a:ea typeface="Calibri" panose="020F0502020204030204" pitchFamily="34" charset="0"/>
                    <a:cs typeface="Times New Roman" panose="02020603050405020304" pitchFamily="18" charset="0"/>
                  </a:rPr>
                  <a:t> &gt;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457200" lvl="1" indent="0" algn="just">
                  <a:lnSpc>
                    <a:spcPct val="107000"/>
                  </a:lnSpc>
                  <a:spcAft>
                    <a:spcPts val="800"/>
                  </a:spcAft>
                  <a:buNone/>
                </a:pPr>
                <a:r>
                  <a:rPr lang="en-US" sz="2000" dirty="0">
                    <a:latin typeface="Calibri" panose="020F0502020204030204" pitchFamily="34" charset="0"/>
                    <a:cs typeface="Times New Roman" panose="02020603050405020304" pitchFamily="18" charset="0"/>
                  </a:rPr>
                  <a:t>Such that </a:t>
                </a:r>
                <a14:m>
                  <m:oMath xmlns:m="http://schemas.openxmlformats.org/officeDocument/2006/math">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𝒉</m:t>
                    </m:r>
                    <m:d>
                      <m:dPr>
                        <m:ctrlPr>
                          <a:rPr lang="en-US" sz="2000" b="1"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𝒔</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𝟏</m:t>
                        </m:r>
                      </m:e>
                    </m:d>
                    <m:r>
                      <a:rPr lang="en-US" sz="2000" b="1" i="1" smtClean="0">
                        <a:latin typeface="Cambria Math" panose="02040503050406030204" pitchFamily="18" charset="0"/>
                        <a:ea typeface="Cambria Math" panose="02040503050406030204" pitchFamily="18" charset="0"/>
                        <a:cs typeface="Times New Roman" panose="02020603050405020304" pitchFamily="18" charset="0"/>
                      </a:rPr>
                      <m:t>&lt;</m:t>
                    </m:r>
                    <m:r>
                      <a:rPr lang="en-US" sz="2000" b="1" i="1">
                        <a:latin typeface="Cambria Math" panose="02040503050406030204" pitchFamily="18" charset="0"/>
                        <a:ea typeface="Cambria Math" panose="02040503050406030204" pitchFamily="18" charset="0"/>
                        <a:cs typeface="Times New Roman" panose="02020603050405020304" pitchFamily="18" charset="0"/>
                      </a:rPr>
                      <m:t>𝒉</m:t>
                    </m:r>
                    <m:d>
                      <m:dPr>
                        <m:ctrlPr>
                          <a:rPr lang="en-US" sz="2000" b="1" i="1">
                            <a:latin typeface="Cambria Math" panose="02040503050406030204" pitchFamily="18" charset="0"/>
                            <a:ea typeface="Cambria Math" panose="02040503050406030204" pitchFamily="18" charset="0"/>
                            <a:cs typeface="Times New Roman" panose="02020603050405020304" pitchFamily="18" charset="0"/>
                          </a:rPr>
                        </m:ctrlPr>
                      </m:dPr>
                      <m:e>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𝒔</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𝟐</m:t>
                        </m:r>
                      </m:e>
                    </m:d>
                    <m:r>
                      <a:rPr lang="en-US" sz="2000" b="1" i="1" smtClean="0">
                        <a:latin typeface="Cambria Math" panose="02040503050406030204" pitchFamily="18" charset="0"/>
                        <a:ea typeface="Cambria Math" panose="02040503050406030204" pitchFamily="18" charset="0"/>
                        <a:cs typeface="Times New Roman" panose="02020603050405020304" pitchFamily="18" charset="0"/>
                      </a:rPr>
                      <m:t>&lt;</m:t>
                    </m:r>
                    <m:r>
                      <a:rPr lang="en-US" sz="2000" b="1" i="1">
                        <a:latin typeface="Cambria Math" panose="02040503050406030204" pitchFamily="18" charset="0"/>
                        <a:ea typeface="Cambria Math" panose="02040503050406030204" pitchFamily="18" charset="0"/>
                        <a:cs typeface="Times New Roman" panose="02020603050405020304" pitchFamily="18" charset="0"/>
                      </a:rPr>
                      <m:t>𝒉</m:t>
                    </m:r>
                    <m:d>
                      <m:dPr>
                        <m:ctrlPr>
                          <a:rPr lang="en-US" sz="2000" b="1" i="1">
                            <a:latin typeface="Cambria Math" panose="02040503050406030204" pitchFamily="18" charset="0"/>
                            <a:ea typeface="Cambria Math" panose="02040503050406030204" pitchFamily="18" charset="0"/>
                            <a:cs typeface="Times New Roman" panose="02020603050405020304" pitchFamily="18" charset="0"/>
                          </a:rPr>
                        </m:ctrlPr>
                      </m:dPr>
                      <m:e>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𝒕</m:t>
                        </m:r>
                        <m:r>
                          <a:rPr lang="en-US" sz="2000" b="1" i="1">
                            <a:latin typeface="Cambria Math" panose="02040503050406030204" pitchFamily="18" charset="0"/>
                            <a:ea typeface="Cambria Math" panose="02040503050406030204" pitchFamily="18" charset="0"/>
                            <a:cs typeface="Times New Roman" panose="02020603050405020304" pitchFamily="18" charset="0"/>
                          </a:rPr>
                          <m:t>𝟐</m:t>
                        </m:r>
                      </m:e>
                    </m:d>
                    <m:r>
                      <a:rPr lang="en-US" sz="2000" b="1" i="1" smtClean="0">
                        <a:latin typeface="Cambria Math" panose="02040503050406030204" pitchFamily="18" charset="0"/>
                        <a:ea typeface="Cambria Math" panose="02040503050406030204" pitchFamily="18" charset="0"/>
                        <a:cs typeface="Times New Roman" panose="02020603050405020304" pitchFamily="18" charset="0"/>
                      </a:rPr>
                      <m:t>&lt;</m:t>
                    </m:r>
                    <m:r>
                      <a:rPr lang="en-US" sz="2000" b="1" i="1">
                        <a:latin typeface="Cambria Math" panose="02040503050406030204" pitchFamily="18" charset="0"/>
                        <a:ea typeface="Cambria Math" panose="02040503050406030204" pitchFamily="18" charset="0"/>
                        <a:cs typeface="Times New Roman" panose="02020603050405020304" pitchFamily="18" charset="0"/>
                      </a:rPr>
                      <m:t>𝒉</m:t>
                    </m:r>
                    <m:d>
                      <m:dPr>
                        <m:ctrlPr>
                          <a:rPr lang="en-US" sz="2000" b="1" i="1">
                            <a:latin typeface="Cambria Math" panose="02040503050406030204" pitchFamily="18" charset="0"/>
                            <a:ea typeface="Cambria Math" panose="02040503050406030204" pitchFamily="18" charset="0"/>
                            <a:cs typeface="Times New Roman" panose="02020603050405020304" pitchFamily="18" charset="0"/>
                          </a:rPr>
                        </m:ctrlPr>
                      </m:dPr>
                      <m:e>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𝒕</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𝟏</m:t>
                        </m:r>
                      </m:e>
                    </m:d>
                  </m:oMath>
                </a14:m>
                <a:endParaRPr lang="en-US" sz="2000" dirty="0">
                  <a:latin typeface="Calibri" panose="020F0502020204030204" pitchFamily="34" charset="0"/>
                  <a:cs typeface="Times New Roman" panose="02020603050405020304" pitchFamily="18" charset="0"/>
                </a:endParaRPr>
              </a:p>
              <a:p>
                <a:pPr marL="457200" lvl="1" indent="0" algn="just">
                  <a:lnSpc>
                    <a:spcPct val="107000"/>
                  </a:lnSpc>
                  <a:spcAft>
                    <a:spcPts val="800"/>
                  </a:spcAft>
                  <a:buNone/>
                </a:pPr>
                <a:endParaRPr lang="en-US" sz="2000" b="0" i="0" u="none" strike="noStrike" baseline="0" dirty="0">
                  <a:solidFill>
                    <a:srgbClr val="000000"/>
                  </a:solidFill>
                  <a:latin typeface="Calibri" panose="020F0502020204030204" pitchFamily="34" charset="0"/>
                  <a:cs typeface="Times New Roman" panose="02020603050405020304" pitchFamily="18" charset="0"/>
                </a:endParaRPr>
              </a:p>
              <a:p>
                <a:pPr marL="457200" lvl="1" indent="0" algn="just">
                  <a:lnSpc>
                    <a:spcPct val="107000"/>
                  </a:lnSpc>
                  <a:spcAft>
                    <a:spcPts val="800"/>
                  </a:spcAft>
                  <a:buNone/>
                </a:pPr>
                <a:endParaRPr lang="en-US" sz="2000" dirty="0">
                  <a:solidFill>
                    <a:srgbClr val="000000"/>
                  </a:solidFill>
                  <a:latin typeface="Calibri" panose="020F0502020204030204" pitchFamily="34" charset="0"/>
                  <a:cs typeface="Times New Roman" panose="02020603050405020304" pitchFamily="18" charset="0"/>
                </a:endParaRPr>
              </a:p>
              <a:p>
                <a:pPr marL="457200" lvl="1" indent="0" algn="just">
                  <a:lnSpc>
                    <a:spcPct val="107000"/>
                  </a:lnSpc>
                  <a:spcAft>
                    <a:spcPts val="800"/>
                  </a:spcAft>
                  <a:buNone/>
                </a:pPr>
                <a:endParaRPr lang="en-US" sz="2000" b="0" i="0" u="none" strike="noStrike" baseline="0" dirty="0">
                  <a:solidFill>
                    <a:srgbClr val="000000"/>
                  </a:solidFill>
                  <a:latin typeface="Calibri" panose="020F0502020204030204" pitchFamily="34" charset="0"/>
                  <a:cs typeface="Times New Roman" panose="02020603050405020304" pitchFamily="18" charset="0"/>
                </a:endParaRPr>
              </a:p>
            </p:txBody>
          </p:sp>
        </mc:Choice>
        <mc:Fallback>
          <p:sp>
            <p:nvSpPr>
              <p:cNvPr id="3" name="Substituent conținut 2">
                <a:extLst>
                  <a:ext uri="{FF2B5EF4-FFF2-40B4-BE49-F238E27FC236}">
                    <a16:creationId xmlns:a16="http://schemas.microsoft.com/office/drawing/2014/main" id="{16656207-515B-4F62-8F36-13FDFE9BB0A8}"/>
                  </a:ext>
                </a:extLst>
              </p:cNvPr>
              <p:cNvSpPr>
                <a:spLocks noGrp="1" noRot="1" noChangeAspect="1" noMove="1" noResize="1" noEditPoints="1" noAdjustHandles="1" noChangeArrowheads="1" noChangeShapeType="1" noTextEdit="1"/>
              </p:cNvSpPr>
              <p:nvPr>
                <p:ph idx="1"/>
              </p:nvPr>
            </p:nvSpPr>
            <p:spPr>
              <a:blipFill>
                <a:blip r:embed="rId2"/>
                <a:stretch>
                  <a:fillRect l="-812" t="-980"/>
                </a:stretch>
              </a:blipFill>
            </p:spPr>
            <p:txBody>
              <a:bodyPr/>
              <a:lstStyle/>
              <a:p>
                <a:r>
                  <a:rPr lang="en-US">
                    <a:noFill/>
                  </a:rPr>
                  <a:t> </a:t>
                </a:r>
              </a:p>
            </p:txBody>
          </p:sp>
        </mc:Fallback>
      </mc:AlternateContent>
      <p:sp>
        <p:nvSpPr>
          <p:cNvPr id="5" name="Dreptunghi: colțuri rotunjite 4">
            <a:extLst>
              <a:ext uri="{FF2B5EF4-FFF2-40B4-BE49-F238E27FC236}">
                <a16:creationId xmlns:a16="http://schemas.microsoft.com/office/drawing/2014/main" id="{2D494A4B-AFD5-4BC1-ADB5-004701622077}"/>
              </a:ext>
            </a:extLst>
          </p:cNvPr>
          <p:cNvSpPr/>
          <p:nvPr/>
        </p:nvSpPr>
        <p:spPr>
          <a:xfrm>
            <a:off x="9360039" y="4816507"/>
            <a:ext cx="944545" cy="542611"/>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b1</a:t>
            </a:r>
          </a:p>
        </p:txBody>
      </p:sp>
      <p:sp>
        <p:nvSpPr>
          <p:cNvPr id="6" name="Dreptunghi: colțuri rotunjite 5">
            <a:extLst>
              <a:ext uri="{FF2B5EF4-FFF2-40B4-BE49-F238E27FC236}">
                <a16:creationId xmlns:a16="http://schemas.microsoft.com/office/drawing/2014/main" id="{163D3A93-AA8A-4A8A-8F2C-E37BBFD32480}"/>
              </a:ext>
            </a:extLst>
          </p:cNvPr>
          <p:cNvSpPr/>
          <p:nvPr/>
        </p:nvSpPr>
        <p:spPr>
          <a:xfrm>
            <a:off x="7040545" y="4816506"/>
            <a:ext cx="944545" cy="542611"/>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reptunghi: colțuri rotunjite 6">
            <a:extLst>
              <a:ext uri="{FF2B5EF4-FFF2-40B4-BE49-F238E27FC236}">
                <a16:creationId xmlns:a16="http://schemas.microsoft.com/office/drawing/2014/main" id="{57B60063-C658-4A0D-9A2C-BF90EAD09E1E}"/>
              </a:ext>
            </a:extLst>
          </p:cNvPr>
          <p:cNvSpPr/>
          <p:nvPr/>
        </p:nvSpPr>
        <p:spPr>
          <a:xfrm>
            <a:off x="9360038" y="3573022"/>
            <a:ext cx="944545" cy="542611"/>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reptunghi: colțuri rotunjite 7">
            <a:extLst>
              <a:ext uri="{FF2B5EF4-FFF2-40B4-BE49-F238E27FC236}">
                <a16:creationId xmlns:a16="http://schemas.microsoft.com/office/drawing/2014/main" id="{E5C0A3EB-2CBD-43C8-A860-0A164C41125D}"/>
              </a:ext>
            </a:extLst>
          </p:cNvPr>
          <p:cNvSpPr/>
          <p:nvPr/>
        </p:nvSpPr>
        <p:spPr>
          <a:xfrm>
            <a:off x="8323384" y="6032358"/>
            <a:ext cx="944545" cy="542611"/>
          </a:xfrm>
          <a:prstGeom prst="roundRect">
            <a:avLst/>
          </a:prstGeom>
          <a:solidFill>
            <a:srgbClr val="92D05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Genesis</a:t>
            </a:r>
          </a:p>
        </p:txBody>
      </p:sp>
      <p:sp>
        <p:nvSpPr>
          <p:cNvPr id="9" name="Dreptunghi: colțuri rotunjite 8">
            <a:extLst>
              <a:ext uri="{FF2B5EF4-FFF2-40B4-BE49-F238E27FC236}">
                <a16:creationId xmlns:a16="http://schemas.microsoft.com/office/drawing/2014/main" id="{C1951DA6-B29E-4A30-8990-3566994EF7B1}"/>
              </a:ext>
            </a:extLst>
          </p:cNvPr>
          <p:cNvSpPr/>
          <p:nvPr/>
        </p:nvSpPr>
        <p:spPr>
          <a:xfrm>
            <a:off x="10304583" y="2317821"/>
            <a:ext cx="944545" cy="542611"/>
          </a:xfrm>
          <a:prstGeom prst="roundRect">
            <a:avLst/>
          </a:prstGeom>
          <a:solidFill>
            <a:srgbClr val="92D05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b2</a:t>
            </a:r>
          </a:p>
        </p:txBody>
      </p:sp>
      <p:sp>
        <p:nvSpPr>
          <p:cNvPr id="10" name="Dreptunghi: colțuri rotunjite 9">
            <a:extLst>
              <a:ext uri="{FF2B5EF4-FFF2-40B4-BE49-F238E27FC236}">
                <a16:creationId xmlns:a16="http://schemas.microsoft.com/office/drawing/2014/main" id="{472C162C-7DBA-415F-94DC-9ACC1D3A33C8}"/>
              </a:ext>
            </a:extLst>
          </p:cNvPr>
          <p:cNvSpPr/>
          <p:nvPr/>
        </p:nvSpPr>
        <p:spPr>
          <a:xfrm>
            <a:off x="7728019" y="3615726"/>
            <a:ext cx="944545" cy="542611"/>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reptunghi: colțuri rotunjite 10">
            <a:extLst>
              <a:ext uri="{FF2B5EF4-FFF2-40B4-BE49-F238E27FC236}">
                <a16:creationId xmlns:a16="http://schemas.microsoft.com/office/drawing/2014/main" id="{C5B9C0BB-9A53-409C-833B-DD61E2885228}"/>
              </a:ext>
            </a:extLst>
          </p:cNvPr>
          <p:cNvSpPr/>
          <p:nvPr/>
        </p:nvSpPr>
        <p:spPr>
          <a:xfrm>
            <a:off x="6814459" y="2317820"/>
            <a:ext cx="944545" cy="542611"/>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Conector drept cu săgeată 11">
            <a:extLst>
              <a:ext uri="{FF2B5EF4-FFF2-40B4-BE49-F238E27FC236}">
                <a16:creationId xmlns:a16="http://schemas.microsoft.com/office/drawing/2014/main" id="{A26C2421-AC82-4DE4-B270-25C2CC26692C}"/>
              </a:ext>
            </a:extLst>
          </p:cNvPr>
          <p:cNvCxnSpPr>
            <a:stCxn id="8" idx="0"/>
            <a:endCxn id="6" idx="2"/>
          </p:cNvCxnSpPr>
          <p:nvPr/>
        </p:nvCxnSpPr>
        <p:spPr>
          <a:xfrm flipH="1" flipV="1">
            <a:off x="7512818" y="5359117"/>
            <a:ext cx="1282839" cy="673241"/>
          </a:xfrm>
          <a:prstGeom prst="straightConnector1">
            <a:avLst/>
          </a:prstGeom>
          <a:ln w="22225">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3" name="Conector drept cu săgeată 12">
            <a:extLst>
              <a:ext uri="{FF2B5EF4-FFF2-40B4-BE49-F238E27FC236}">
                <a16:creationId xmlns:a16="http://schemas.microsoft.com/office/drawing/2014/main" id="{2D68B03D-0675-4FDE-9359-4DC00A4701E7}"/>
              </a:ext>
            </a:extLst>
          </p:cNvPr>
          <p:cNvCxnSpPr>
            <a:cxnSpLocks/>
            <a:stCxn id="8" idx="0"/>
            <a:endCxn id="5" idx="2"/>
          </p:cNvCxnSpPr>
          <p:nvPr/>
        </p:nvCxnSpPr>
        <p:spPr>
          <a:xfrm flipV="1">
            <a:off x="8795657" y="5359118"/>
            <a:ext cx="1036655" cy="673240"/>
          </a:xfrm>
          <a:prstGeom prst="straightConnector1">
            <a:avLst/>
          </a:prstGeom>
          <a:ln w="22225">
            <a:solidFill>
              <a:srgbClr val="FF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5" name="Conector drept cu săgeată 14">
            <a:extLst>
              <a:ext uri="{FF2B5EF4-FFF2-40B4-BE49-F238E27FC236}">
                <a16:creationId xmlns:a16="http://schemas.microsoft.com/office/drawing/2014/main" id="{E161B8F9-119D-4134-905A-BB7482CC3D21}"/>
              </a:ext>
            </a:extLst>
          </p:cNvPr>
          <p:cNvCxnSpPr>
            <a:cxnSpLocks/>
            <a:stCxn id="6" idx="0"/>
            <a:endCxn id="10" idx="2"/>
          </p:cNvCxnSpPr>
          <p:nvPr/>
        </p:nvCxnSpPr>
        <p:spPr>
          <a:xfrm flipV="1">
            <a:off x="7512818" y="4158337"/>
            <a:ext cx="687474" cy="658169"/>
          </a:xfrm>
          <a:prstGeom prst="straightConnector1">
            <a:avLst/>
          </a:prstGeom>
          <a:ln w="22225">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6" name="Conector drept cu săgeată 15">
            <a:extLst>
              <a:ext uri="{FF2B5EF4-FFF2-40B4-BE49-F238E27FC236}">
                <a16:creationId xmlns:a16="http://schemas.microsoft.com/office/drawing/2014/main" id="{68A6ECC3-8EE2-4A3D-BF89-D3EA47F07822}"/>
              </a:ext>
            </a:extLst>
          </p:cNvPr>
          <p:cNvCxnSpPr>
            <a:cxnSpLocks/>
            <a:stCxn id="5" idx="0"/>
            <a:endCxn id="7" idx="2"/>
          </p:cNvCxnSpPr>
          <p:nvPr/>
        </p:nvCxnSpPr>
        <p:spPr>
          <a:xfrm flipH="1" flipV="1">
            <a:off x="9832311" y="4115633"/>
            <a:ext cx="1" cy="700874"/>
          </a:xfrm>
          <a:prstGeom prst="straightConnector1">
            <a:avLst/>
          </a:prstGeom>
          <a:ln w="22225">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7" name="Conector drept cu săgeată 16">
            <a:extLst>
              <a:ext uri="{FF2B5EF4-FFF2-40B4-BE49-F238E27FC236}">
                <a16:creationId xmlns:a16="http://schemas.microsoft.com/office/drawing/2014/main" id="{F68FE385-91AF-49B9-BAC2-EAAB0B84968A}"/>
              </a:ext>
            </a:extLst>
          </p:cNvPr>
          <p:cNvCxnSpPr>
            <a:cxnSpLocks/>
            <a:stCxn id="10" idx="0"/>
            <a:endCxn id="11" idx="2"/>
          </p:cNvCxnSpPr>
          <p:nvPr/>
        </p:nvCxnSpPr>
        <p:spPr>
          <a:xfrm flipH="1" flipV="1">
            <a:off x="7286732" y="2860431"/>
            <a:ext cx="913560" cy="755295"/>
          </a:xfrm>
          <a:prstGeom prst="straightConnector1">
            <a:avLst/>
          </a:prstGeom>
          <a:ln w="22225">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8" name="Conector drept cu săgeată 17">
            <a:extLst>
              <a:ext uri="{FF2B5EF4-FFF2-40B4-BE49-F238E27FC236}">
                <a16:creationId xmlns:a16="http://schemas.microsoft.com/office/drawing/2014/main" id="{7CE9CE62-4570-4D8E-A139-8464A4C79BC0}"/>
              </a:ext>
            </a:extLst>
          </p:cNvPr>
          <p:cNvCxnSpPr>
            <a:cxnSpLocks/>
            <a:stCxn id="7" idx="0"/>
            <a:endCxn id="9" idx="2"/>
          </p:cNvCxnSpPr>
          <p:nvPr/>
        </p:nvCxnSpPr>
        <p:spPr>
          <a:xfrm flipV="1">
            <a:off x="9832311" y="2860432"/>
            <a:ext cx="944545" cy="712590"/>
          </a:xfrm>
          <a:prstGeom prst="straightConnector1">
            <a:avLst/>
          </a:prstGeom>
          <a:ln w="22225">
            <a:prstDash val="sysDot"/>
            <a:tailEnd type="triangle"/>
          </a:ln>
        </p:spPr>
        <p:style>
          <a:lnRef idx="1">
            <a:schemeClr val="accent1"/>
          </a:lnRef>
          <a:fillRef idx="0">
            <a:schemeClr val="accent1"/>
          </a:fillRef>
          <a:effectRef idx="0">
            <a:schemeClr val="accent1"/>
          </a:effectRef>
          <a:fontRef idx="minor">
            <a:schemeClr val="tx1"/>
          </a:fontRef>
        </p:style>
      </p:cxnSp>
      <p:sp>
        <p:nvSpPr>
          <p:cNvPr id="21" name="Dreptunghi: colțuri rotunjite 20">
            <a:extLst>
              <a:ext uri="{FF2B5EF4-FFF2-40B4-BE49-F238E27FC236}">
                <a16:creationId xmlns:a16="http://schemas.microsoft.com/office/drawing/2014/main" id="{3EEA9372-A6DB-4AA0-BE71-F2D6C5A077DC}"/>
              </a:ext>
            </a:extLst>
          </p:cNvPr>
          <p:cNvSpPr/>
          <p:nvPr/>
        </p:nvSpPr>
        <p:spPr>
          <a:xfrm>
            <a:off x="9360037" y="1095689"/>
            <a:ext cx="944545" cy="542611"/>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Dreptunghi: colțuri rotunjite 21">
            <a:extLst>
              <a:ext uri="{FF2B5EF4-FFF2-40B4-BE49-F238E27FC236}">
                <a16:creationId xmlns:a16="http://schemas.microsoft.com/office/drawing/2014/main" id="{D0BB9F1F-81AB-4A5F-90C7-D3CA421287EE}"/>
              </a:ext>
            </a:extLst>
          </p:cNvPr>
          <p:cNvSpPr/>
          <p:nvPr/>
        </p:nvSpPr>
        <p:spPr>
          <a:xfrm>
            <a:off x="10992056" y="1095688"/>
            <a:ext cx="944545" cy="542611"/>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b3</a:t>
            </a:r>
          </a:p>
        </p:txBody>
      </p:sp>
      <p:cxnSp>
        <p:nvCxnSpPr>
          <p:cNvPr id="23" name="Conector drept cu săgeată 22">
            <a:extLst>
              <a:ext uri="{FF2B5EF4-FFF2-40B4-BE49-F238E27FC236}">
                <a16:creationId xmlns:a16="http://schemas.microsoft.com/office/drawing/2014/main" id="{6957F9DC-6570-41AB-A54A-220FE281498D}"/>
              </a:ext>
            </a:extLst>
          </p:cNvPr>
          <p:cNvCxnSpPr>
            <a:cxnSpLocks/>
            <a:stCxn id="9" idx="0"/>
            <a:endCxn id="21" idx="2"/>
          </p:cNvCxnSpPr>
          <p:nvPr/>
        </p:nvCxnSpPr>
        <p:spPr>
          <a:xfrm flipH="1" flipV="1">
            <a:off x="9832310" y="1638300"/>
            <a:ext cx="944546" cy="679521"/>
          </a:xfrm>
          <a:prstGeom prst="straightConnector1">
            <a:avLst/>
          </a:prstGeom>
          <a:ln w="22225">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4" name="Conector drept cu săgeată 23">
            <a:extLst>
              <a:ext uri="{FF2B5EF4-FFF2-40B4-BE49-F238E27FC236}">
                <a16:creationId xmlns:a16="http://schemas.microsoft.com/office/drawing/2014/main" id="{4066D273-9703-4796-8305-0A348CFCA3EC}"/>
              </a:ext>
            </a:extLst>
          </p:cNvPr>
          <p:cNvCxnSpPr>
            <a:cxnSpLocks/>
            <a:stCxn id="9" idx="0"/>
            <a:endCxn id="22" idx="2"/>
          </p:cNvCxnSpPr>
          <p:nvPr/>
        </p:nvCxnSpPr>
        <p:spPr>
          <a:xfrm flipV="1">
            <a:off x="10776856" y="1638299"/>
            <a:ext cx="687473" cy="679522"/>
          </a:xfrm>
          <a:prstGeom prst="straightConnector1">
            <a:avLst/>
          </a:prstGeom>
          <a:ln w="22225">
            <a:solidFill>
              <a:srgbClr val="FF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5" name="Conector drept cu săgeată 24">
            <a:extLst>
              <a:ext uri="{FF2B5EF4-FFF2-40B4-BE49-F238E27FC236}">
                <a16:creationId xmlns:a16="http://schemas.microsoft.com/office/drawing/2014/main" id="{01D7FD15-9788-4374-BC77-68A78CEFCD85}"/>
              </a:ext>
            </a:extLst>
          </p:cNvPr>
          <p:cNvCxnSpPr>
            <a:cxnSpLocks/>
            <a:stCxn id="5" idx="0"/>
            <a:endCxn id="9" idx="2"/>
          </p:cNvCxnSpPr>
          <p:nvPr/>
        </p:nvCxnSpPr>
        <p:spPr>
          <a:xfrm flipV="1">
            <a:off x="9832312" y="2860432"/>
            <a:ext cx="944544" cy="1956075"/>
          </a:xfrm>
          <a:prstGeom prst="straightConnector1">
            <a:avLst/>
          </a:prstGeom>
          <a:ln w="22225">
            <a:solidFill>
              <a:srgbClr val="FF0000"/>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1447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reptunghi: colțuri rotunjite 1">
            <a:extLst>
              <a:ext uri="{FF2B5EF4-FFF2-40B4-BE49-F238E27FC236}">
                <a16:creationId xmlns:a16="http://schemas.microsoft.com/office/drawing/2014/main" id="{2554F3E9-B14C-4DA0-8A99-12F38D5BBA61}"/>
              </a:ext>
            </a:extLst>
          </p:cNvPr>
          <p:cNvSpPr/>
          <p:nvPr/>
        </p:nvSpPr>
        <p:spPr>
          <a:xfrm>
            <a:off x="3533670" y="4250454"/>
            <a:ext cx="5124660" cy="13565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peer-to-peer network</a:t>
            </a:r>
            <a:endParaRPr lang="ro-RO" sz="2000" dirty="0"/>
          </a:p>
        </p:txBody>
      </p:sp>
      <p:sp>
        <p:nvSpPr>
          <p:cNvPr id="3" name="Dreptunghi: colțuri rotunjite 2">
            <a:extLst>
              <a:ext uri="{FF2B5EF4-FFF2-40B4-BE49-F238E27FC236}">
                <a16:creationId xmlns:a16="http://schemas.microsoft.com/office/drawing/2014/main" id="{A3D6096F-1F85-4177-9BC8-8FC9B2BA068D}"/>
              </a:ext>
            </a:extLst>
          </p:cNvPr>
          <p:cNvSpPr/>
          <p:nvPr/>
        </p:nvSpPr>
        <p:spPr>
          <a:xfrm>
            <a:off x="3533670" y="944544"/>
            <a:ext cx="5124660" cy="13565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distributed transaction ledger</a:t>
            </a:r>
            <a:endParaRPr lang="ro-RO" sz="2000" dirty="0"/>
          </a:p>
        </p:txBody>
      </p:sp>
      <p:sp>
        <p:nvSpPr>
          <p:cNvPr id="4" name="Dreptunghi: colțuri rotunjite 3">
            <a:extLst>
              <a:ext uri="{FF2B5EF4-FFF2-40B4-BE49-F238E27FC236}">
                <a16:creationId xmlns:a16="http://schemas.microsoft.com/office/drawing/2014/main" id="{E209EE5C-E680-472D-941A-C95AEEACDD2D}"/>
              </a:ext>
            </a:extLst>
          </p:cNvPr>
          <p:cNvSpPr/>
          <p:nvPr/>
        </p:nvSpPr>
        <p:spPr>
          <a:xfrm>
            <a:off x="3247292" y="2627644"/>
            <a:ext cx="5697416" cy="1356527"/>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lumMod val="95000"/>
                    <a:lumOff val="5000"/>
                  </a:schemeClr>
                </a:solidFill>
              </a:rPr>
              <a:t>Consensus algorithm: </a:t>
            </a:r>
            <a:r>
              <a:rPr lang="en-US" sz="2800" dirty="0" err="1">
                <a:solidFill>
                  <a:schemeClr val="tx1">
                    <a:lumMod val="95000"/>
                    <a:lumOff val="5000"/>
                  </a:schemeClr>
                </a:solidFill>
              </a:rPr>
              <a:t>PoW</a:t>
            </a:r>
            <a:r>
              <a:rPr lang="en-US" sz="2800" dirty="0">
                <a:solidFill>
                  <a:schemeClr val="tx1">
                    <a:lumMod val="95000"/>
                    <a:lumOff val="5000"/>
                  </a:schemeClr>
                </a:solidFill>
              </a:rPr>
              <a:t>, </a:t>
            </a:r>
            <a:r>
              <a:rPr lang="en-US" sz="2800" dirty="0" err="1">
                <a:solidFill>
                  <a:schemeClr val="tx1">
                    <a:lumMod val="95000"/>
                    <a:lumOff val="5000"/>
                  </a:schemeClr>
                </a:solidFill>
              </a:rPr>
              <a:t>PoS</a:t>
            </a:r>
            <a:r>
              <a:rPr lang="en-US" sz="2800" dirty="0">
                <a:solidFill>
                  <a:schemeClr val="tx1">
                    <a:lumMod val="95000"/>
                    <a:lumOff val="5000"/>
                  </a:schemeClr>
                </a:solidFill>
              </a:rPr>
              <a:t>, </a:t>
            </a:r>
            <a:r>
              <a:rPr lang="en-US" sz="2800" dirty="0" err="1">
                <a:solidFill>
                  <a:schemeClr val="tx1">
                    <a:lumMod val="95000"/>
                    <a:lumOff val="5000"/>
                  </a:schemeClr>
                </a:solidFill>
              </a:rPr>
              <a:t>DPoS</a:t>
            </a:r>
            <a:r>
              <a:rPr lang="en-US" sz="2800" dirty="0">
                <a:solidFill>
                  <a:schemeClr val="tx1">
                    <a:lumMod val="95000"/>
                    <a:lumOff val="5000"/>
                  </a:schemeClr>
                </a:solidFill>
              </a:rPr>
              <a:t>, </a:t>
            </a:r>
            <a:r>
              <a:rPr lang="en-US" sz="2800" dirty="0" err="1">
                <a:solidFill>
                  <a:schemeClr val="tx1">
                    <a:lumMod val="95000"/>
                    <a:lumOff val="5000"/>
                  </a:schemeClr>
                </a:solidFill>
              </a:rPr>
              <a:t>PoET</a:t>
            </a:r>
            <a:r>
              <a:rPr lang="en-US" sz="2800" dirty="0">
                <a:solidFill>
                  <a:schemeClr val="tx1">
                    <a:lumMod val="95000"/>
                    <a:lumOff val="5000"/>
                  </a:schemeClr>
                </a:solidFill>
              </a:rPr>
              <a:t>, </a:t>
            </a:r>
            <a:r>
              <a:rPr lang="en-US" sz="2800" dirty="0" err="1">
                <a:solidFill>
                  <a:schemeClr val="tx1">
                    <a:lumMod val="95000"/>
                    <a:lumOff val="5000"/>
                  </a:schemeClr>
                </a:solidFill>
              </a:rPr>
              <a:t>PoA</a:t>
            </a:r>
            <a:r>
              <a:rPr lang="en-US" sz="2800" dirty="0">
                <a:solidFill>
                  <a:schemeClr val="tx1">
                    <a:lumMod val="95000"/>
                    <a:lumOff val="5000"/>
                  </a:schemeClr>
                </a:solidFill>
              </a:rPr>
              <a:t> ...</a:t>
            </a:r>
          </a:p>
        </p:txBody>
      </p:sp>
      <p:sp>
        <p:nvSpPr>
          <p:cNvPr id="6" name="CasetăText 5">
            <a:extLst>
              <a:ext uri="{FF2B5EF4-FFF2-40B4-BE49-F238E27FC236}">
                <a16:creationId xmlns:a16="http://schemas.microsoft.com/office/drawing/2014/main" id="{908F65E3-4224-4876-B051-10A8F7BB769B}"/>
              </a:ext>
            </a:extLst>
          </p:cNvPr>
          <p:cNvSpPr txBox="1"/>
          <p:nvPr/>
        </p:nvSpPr>
        <p:spPr>
          <a:xfrm>
            <a:off x="357325" y="319593"/>
            <a:ext cx="10846293" cy="646331"/>
          </a:xfrm>
          <a:prstGeom prst="rect">
            <a:avLst/>
          </a:prstGeom>
          <a:noFill/>
        </p:spPr>
        <p:txBody>
          <a:bodyPr wrap="square">
            <a:spAutoFit/>
          </a:bodyPr>
          <a:lstStyle/>
          <a:p>
            <a:r>
              <a:rPr lang="en-US" b="1" dirty="0"/>
              <a:t>Consensus protocols: </a:t>
            </a:r>
            <a:r>
              <a:rPr lang="en-US" dirty="0"/>
              <a:t>Technology that enables decentralization. Ensures all participants agree on a unified transaction ledger without a central authority.</a:t>
            </a:r>
            <a:endParaRPr lang="ro-RO" dirty="0"/>
          </a:p>
        </p:txBody>
      </p:sp>
      <p:sp>
        <p:nvSpPr>
          <p:cNvPr id="5" name="Dreptunghi: colțuri rotunjite 4">
            <a:extLst>
              <a:ext uri="{FF2B5EF4-FFF2-40B4-BE49-F238E27FC236}">
                <a16:creationId xmlns:a16="http://schemas.microsoft.com/office/drawing/2014/main" id="{4A757E79-5A66-437E-8046-845CD4336EDC}"/>
              </a:ext>
            </a:extLst>
          </p:cNvPr>
          <p:cNvSpPr/>
          <p:nvPr/>
        </p:nvSpPr>
        <p:spPr>
          <a:xfrm>
            <a:off x="458486" y="1353162"/>
            <a:ext cx="2820881" cy="10591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incentive</a:t>
            </a:r>
          </a:p>
          <a:p>
            <a:pPr algn="ctr"/>
            <a:r>
              <a:rPr lang="en-US" dirty="0">
                <a:solidFill>
                  <a:schemeClr val="tx1"/>
                </a:solidFill>
              </a:rPr>
              <a:t>mechanism (</a:t>
            </a:r>
            <a:r>
              <a:rPr lang="en-US" sz="1400" dirty="0">
                <a:solidFill>
                  <a:schemeClr val="tx1"/>
                </a:solidFill>
              </a:rPr>
              <a:t>only in blockchain consensus, prevent sybil attacks</a:t>
            </a:r>
            <a:r>
              <a:rPr lang="en-US" dirty="0">
                <a:solidFill>
                  <a:schemeClr val="tx1"/>
                </a:solidFill>
              </a:rPr>
              <a:t>) </a:t>
            </a:r>
            <a:endParaRPr lang="ro-RO" dirty="0">
              <a:solidFill>
                <a:schemeClr val="tx1"/>
              </a:solidFill>
            </a:endParaRPr>
          </a:p>
        </p:txBody>
      </p:sp>
      <p:sp>
        <p:nvSpPr>
          <p:cNvPr id="9" name="Dreptunghi: colțuri rotunjite 8">
            <a:extLst>
              <a:ext uri="{FF2B5EF4-FFF2-40B4-BE49-F238E27FC236}">
                <a16:creationId xmlns:a16="http://schemas.microsoft.com/office/drawing/2014/main" id="{5D121CDA-193C-4A3E-8214-C69282C8B85D}"/>
              </a:ext>
            </a:extLst>
          </p:cNvPr>
          <p:cNvSpPr/>
          <p:nvPr/>
        </p:nvSpPr>
        <p:spPr>
          <a:xfrm>
            <a:off x="216497" y="2834196"/>
            <a:ext cx="2820881" cy="59480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block proposing schemes</a:t>
            </a:r>
            <a:endParaRPr lang="ro-RO" dirty="0">
              <a:solidFill>
                <a:schemeClr val="tx1"/>
              </a:solidFill>
            </a:endParaRPr>
          </a:p>
        </p:txBody>
      </p:sp>
      <p:sp>
        <p:nvSpPr>
          <p:cNvPr id="10" name="Dreptunghi: colțuri rotunjite 9">
            <a:extLst>
              <a:ext uri="{FF2B5EF4-FFF2-40B4-BE49-F238E27FC236}">
                <a16:creationId xmlns:a16="http://schemas.microsoft.com/office/drawing/2014/main" id="{7CF99930-F8EC-4C7C-8F16-82B62266BD6C}"/>
              </a:ext>
            </a:extLst>
          </p:cNvPr>
          <p:cNvSpPr/>
          <p:nvPr/>
        </p:nvSpPr>
        <p:spPr>
          <a:xfrm>
            <a:off x="321454" y="3903528"/>
            <a:ext cx="2820881" cy="59480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block finalization</a:t>
            </a:r>
            <a:endParaRPr lang="ro-RO" dirty="0">
              <a:solidFill>
                <a:schemeClr val="tx1"/>
              </a:solidFill>
            </a:endParaRPr>
          </a:p>
        </p:txBody>
      </p:sp>
      <p:sp>
        <p:nvSpPr>
          <p:cNvPr id="11" name="Dreptunghi: colțuri rotunjite 10">
            <a:extLst>
              <a:ext uri="{FF2B5EF4-FFF2-40B4-BE49-F238E27FC236}">
                <a16:creationId xmlns:a16="http://schemas.microsoft.com/office/drawing/2014/main" id="{C037C07B-0E9F-4D15-9050-D01F006B935C}"/>
              </a:ext>
            </a:extLst>
          </p:cNvPr>
          <p:cNvSpPr/>
          <p:nvPr/>
        </p:nvSpPr>
        <p:spPr>
          <a:xfrm>
            <a:off x="9078157" y="1622807"/>
            <a:ext cx="2820881" cy="118960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message passing/information propagation</a:t>
            </a:r>
          </a:p>
          <a:p>
            <a:pPr algn="ctr"/>
            <a:endParaRPr lang="ro-RO" dirty="0">
              <a:solidFill>
                <a:schemeClr val="tx1"/>
              </a:solidFill>
            </a:endParaRPr>
          </a:p>
        </p:txBody>
      </p:sp>
      <p:sp>
        <p:nvSpPr>
          <p:cNvPr id="12" name="Dreptunghi: colțuri rotunjite 11">
            <a:extLst>
              <a:ext uri="{FF2B5EF4-FFF2-40B4-BE49-F238E27FC236}">
                <a16:creationId xmlns:a16="http://schemas.microsoft.com/office/drawing/2014/main" id="{2CD0F7FF-FBE3-4721-A38A-85439163A5A3}"/>
              </a:ext>
            </a:extLst>
          </p:cNvPr>
          <p:cNvSpPr/>
          <p:nvPr/>
        </p:nvSpPr>
        <p:spPr>
          <a:xfrm>
            <a:off x="9078156" y="3655650"/>
            <a:ext cx="2820881" cy="118960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nodes decisions</a:t>
            </a:r>
            <a:endParaRPr lang="ro-RO" dirty="0">
              <a:solidFill>
                <a:schemeClr val="tx1"/>
              </a:solidFill>
            </a:endParaRPr>
          </a:p>
        </p:txBody>
      </p:sp>
      <p:sp>
        <p:nvSpPr>
          <p:cNvPr id="13" name="Dreptunghi: colțuri rotunjite 12">
            <a:extLst>
              <a:ext uri="{FF2B5EF4-FFF2-40B4-BE49-F238E27FC236}">
                <a16:creationId xmlns:a16="http://schemas.microsoft.com/office/drawing/2014/main" id="{88BD1554-0435-49AF-BD78-D3C9BC42F842}"/>
              </a:ext>
            </a:extLst>
          </p:cNvPr>
          <p:cNvSpPr/>
          <p:nvPr/>
        </p:nvSpPr>
        <p:spPr>
          <a:xfrm>
            <a:off x="458486" y="5012177"/>
            <a:ext cx="2820881" cy="59480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block validation</a:t>
            </a:r>
            <a:endParaRPr lang="ro-RO" dirty="0">
              <a:solidFill>
                <a:schemeClr val="tx1"/>
              </a:solidFill>
            </a:endParaRPr>
          </a:p>
        </p:txBody>
      </p:sp>
    </p:spTree>
    <p:extLst>
      <p:ext uri="{BB962C8B-B14F-4D97-AF65-F5344CB8AC3E}">
        <p14:creationId xmlns:p14="http://schemas.microsoft.com/office/powerpoint/2010/main" val="23497688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A56D4B3B-E474-479E-9B32-1137B1BB4462}"/>
              </a:ext>
            </a:extLst>
          </p:cNvPr>
          <p:cNvSpPr>
            <a:spLocks noGrp="1"/>
          </p:cNvSpPr>
          <p:nvPr>
            <p:ph type="title"/>
          </p:nvPr>
        </p:nvSpPr>
        <p:spPr/>
        <p:txBody>
          <a:bodyPr/>
          <a:lstStyle/>
          <a:p>
            <a:r>
              <a:rPr lang="en-US" dirty="0"/>
              <a:t>Casper FFG</a:t>
            </a:r>
            <a:endParaRPr lang="ro-RO" dirty="0"/>
          </a:p>
        </p:txBody>
      </p:sp>
      <p:sp>
        <p:nvSpPr>
          <p:cNvPr id="3" name="Substituent conținut 2">
            <a:extLst>
              <a:ext uri="{FF2B5EF4-FFF2-40B4-BE49-F238E27FC236}">
                <a16:creationId xmlns:a16="http://schemas.microsoft.com/office/drawing/2014/main" id="{16656207-515B-4F62-8F36-13FDFE9BB0A8}"/>
              </a:ext>
            </a:extLst>
          </p:cNvPr>
          <p:cNvSpPr>
            <a:spLocks noGrp="1"/>
          </p:cNvSpPr>
          <p:nvPr>
            <p:ph idx="1"/>
          </p:nvPr>
        </p:nvSpPr>
        <p:spPr/>
        <p:txBody>
          <a:bodyPr>
            <a:noAutofit/>
          </a:bodyPr>
          <a:lstStyle/>
          <a:p>
            <a:pPr algn="just">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If a validator violets a slashing condition the evidence is include in the blockchain as a transaction, stake is slashed, and finder gets a fee.</a:t>
            </a:r>
          </a:p>
          <a:p>
            <a:pPr algn="just">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It is impossible for any two conflicting checkpoints to be finalized unless &gt;= 1/3 of the validators violates one of the slashing conditions.</a:t>
            </a:r>
          </a:p>
          <a:p>
            <a:pPr algn="just">
              <a:lnSpc>
                <a:spcPct val="107000"/>
              </a:lnSpc>
              <a:spcAft>
                <a:spcPts val="800"/>
              </a:spcAft>
            </a:pPr>
            <a:r>
              <a:rPr lang="en-US" sz="2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Accountable safety</a:t>
            </a:r>
            <a:r>
              <a:rPr lang="en-US" sz="2000" dirty="0">
                <a:latin typeface="Calibri" panose="020F0502020204030204" pitchFamily="34" charset="0"/>
                <a:ea typeface="Calibri" panose="020F0502020204030204" pitchFamily="34" charset="0"/>
                <a:cs typeface="Times New Roman" panose="02020603050405020304" pitchFamily="18" charset="0"/>
              </a:rPr>
              <a:t>: Two conflicting checkpoints cannot both be finalized unless at least one third of the total deposit is lost.</a:t>
            </a:r>
          </a:p>
          <a:p>
            <a:pPr algn="just">
              <a:lnSpc>
                <a:spcPct val="107000"/>
              </a:lnSpc>
              <a:spcAft>
                <a:spcPts val="800"/>
              </a:spcAft>
            </a:pPr>
            <a:r>
              <a:rPr lang="en-US" sz="2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Plausible liveness</a:t>
            </a:r>
            <a:r>
              <a:rPr lang="en-US" sz="2000" dirty="0">
                <a:latin typeface="Calibri" panose="020F0502020204030204" pitchFamily="34" charset="0"/>
                <a:ea typeface="Calibri" panose="020F0502020204030204" pitchFamily="34" charset="0"/>
                <a:cs typeface="Times New Roman" panose="02020603050405020304" pitchFamily="18" charset="0"/>
              </a:rPr>
              <a:t>: It’s always possible to finalize a new checkpoint without violation of slashing conditions, provided there exist children extending the finalized chain.</a:t>
            </a:r>
          </a:p>
          <a:p>
            <a:pPr algn="just">
              <a:lnSpc>
                <a:spcPct val="107000"/>
              </a:lnSpc>
              <a:spcAft>
                <a:spcPts val="800"/>
              </a:spcAft>
            </a:pPr>
            <a:r>
              <a:rPr lang="en-US" sz="20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Fork choice rule</a:t>
            </a:r>
            <a:r>
              <a:rPr lang="en-US" sz="2000" dirty="0">
                <a:latin typeface="Calibri" panose="020F0502020204030204" pitchFamily="34" charset="0"/>
                <a:ea typeface="Calibri" panose="020F0502020204030204" pitchFamily="34" charset="0"/>
                <a:cs typeface="Times New Roman" panose="02020603050405020304" pitchFamily="18" charset="0"/>
              </a:rPr>
              <a:t>: Follow the chain containing the justified checkpoint of the greatest height.</a:t>
            </a:r>
          </a:p>
        </p:txBody>
      </p:sp>
    </p:spTree>
    <p:extLst>
      <p:ext uri="{BB962C8B-B14F-4D97-AF65-F5344CB8AC3E}">
        <p14:creationId xmlns:p14="http://schemas.microsoft.com/office/powerpoint/2010/main" val="6815779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A56D4B3B-E474-479E-9B32-1137B1BB4462}"/>
              </a:ext>
            </a:extLst>
          </p:cNvPr>
          <p:cNvSpPr>
            <a:spLocks noGrp="1"/>
          </p:cNvSpPr>
          <p:nvPr>
            <p:ph type="title"/>
          </p:nvPr>
        </p:nvSpPr>
        <p:spPr/>
        <p:txBody>
          <a:bodyPr/>
          <a:lstStyle/>
          <a:p>
            <a:r>
              <a:rPr lang="en-US" dirty="0"/>
              <a:t>Casper FFG</a:t>
            </a:r>
            <a:endParaRPr lang="ro-RO" dirty="0"/>
          </a:p>
        </p:txBody>
      </p:sp>
      <mc:AlternateContent xmlns:mc="http://schemas.openxmlformats.org/markup-compatibility/2006">
        <mc:Choice xmlns:a14="http://schemas.microsoft.com/office/drawing/2010/main" Requires="a14">
          <p:sp>
            <p:nvSpPr>
              <p:cNvPr id="3" name="Substituent conținut 2">
                <a:extLst>
                  <a:ext uri="{FF2B5EF4-FFF2-40B4-BE49-F238E27FC236}">
                    <a16:creationId xmlns:a16="http://schemas.microsoft.com/office/drawing/2014/main" id="{16656207-515B-4F62-8F36-13FDFE9BB0A8}"/>
                  </a:ext>
                </a:extLst>
              </p:cNvPr>
              <p:cNvSpPr>
                <a:spLocks noGrp="1"/>
              </p:cNvSpPr>
              <p:nvPr>
                <p:ph idx="1"/>
              </p:nvPr>
            </p:nvSpPr>
            <p:spPr/>
            <p:txBody>
              <a:bodyPr>
                <a:noAutofit/>
              </a:bodyPr>
              <a:lstStyle/>
              <a:p>
                <a:pPr algn="just">
                  <a:lnSpc>
                    <a:spcPct val="107000"/>
                  </a:lnSpc>
                  <a:spcAft>
                    <a:spcPts val="800"/>
                  </a:spcAft>
                </a:pPr>
                <a:r>
                  <a:rPr lang="en-US" sz="2400" b="1" dirty="0">
                    <a:latin typeface="Calibri" panose="020F0502020204030204" pitchFamily="34" charset="0"/>
                    <a:ea typeface="Calibri" panose="020F0502020204030204" pitchFamily="34" charset="0"/>
                    <a:cs typeface="Times New Roman" panose="02020603050405020304" pitchFamily="18" charset="0"/>
                  </a:rPr>
                  <a:t>Accountable safety proof:</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lvl="1" algn="just">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Two conflicting checkpoints </a:t>
                </a:r>
                <a14:m>
                  <m:oMath xmlns:m="http://schemas.openxmlformats.org/officeDocument/2006/math">
                    <m:sSub>
                      <m:sSubPr>
                        <m:ctrlPr>
                          <a:rPr lang="en-US" sz="2000" b="1"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𝒂</m:t>
                        </m:r>
                      </m:e>
                      <m:sub>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𝒎</m:t>
                        </m:r>
                      </m:sub>
                    </m:sSub>
                    <m:r>
                      <a:rPr lang="en-US" sz="2000" b="1" i="1"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en-US" sz="2000" dirty="0">
                    <a:latin typeface="Calibri" panose="020F0502020204030204" pitchFamily="34" charset="0"/>
                    <a:ea typeface="Calibri" panose="020F0502020204030204" pitchFamily="34" charset="0"/>
                    <a:cs typeface="Times New Roman" panose="02020603050405020304" pitchFamily="18" charset="0"/>
                  </a:rPr>
                  <a:t>and </a:t>
                </a:r>
                <a14:m>
                  <m:oMath xmlns:m="http://schemas.openxmlformats.org/officeDocument/2006/math">
                    <m:sSub>
                      <m:sSubPr>
                        <m:ctrlPr>
                          <a:rPr lang="en-US" sz="2000" b="1"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𝒃</m:t>
                        </m:r>
                      </m:e>
                      <m:sub>
                        <m:r>
                          <a:rPr lang="en-US" sz="2000" b="1" i="1">
                            <a:latin typeface="Cambria Math" panose="02040503050406030204" pitchFamily="18" charset="0"/>
                            <a:ea typeface="Cambria Math" panose="02040503050406030204" pitchFamily="18" charset="0"/>
                            <a:cs typeface="Times New Roman" panose="02020603050405020304" pitchFamily="18" charset="0"/>
                          </a:rPr>
                          <m:t>𝒎</m:t>
                        </m:r>
                      </m:sub>
                    </m:sSub>
                    <m:r>
                      <a:rPr lang="en-US" sz="2000" b="1" i="1">
                        <a:latin typeface="Cambria Math" panose="02040503050406030204" pitchFamily="18" charset="0"/>
                        <a:ea typeface="Cambria Math" panose="02040503050406030204" pitchFamily="18" charset="0"/>
                        <a:cs typeface="Times New Roman" panose="02020603050405020304" pitchFamily="18" charset="0"/>
                      </a:rPr>
                      <m:t> </m:t>
                    </m:r>
                  </m:oMath>
                </a14:m>
                <a:r>
                  <a:rPr lang="en-US" sz="2000" dirty="0">
                    <a:latin typeface="Calibri" panose="020F0502020204030204" pitchFamily="34" charset="0"/>
                    <a:ea typeface="Calibri" panose="020F0502020204030204" pitchFamily="34" charset="0"/>
                    <a:cs typeface="Times New Roman" panose="02020603050405020304" pitchFamily="18" charset="0"/>
                  </a:rPr>
                  <a:t>:</a:t>
                </a:r>
              </a:p>
              <a:p>
                <a:pPr marL="457200" lvl="1" indent="0" algn="just">
                  <a:lnSpc>
                    <a:spcPct val="107000"/>
                  </a:lnSpc>
                  <a:spcAft>
                    <a:spcPts val="800"/>
                  </a:spcAft>
                  <a:buNone/>
                </a:pP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b="1" dirty="0">
                    <a:ea typeface="Cambria Math" panose="02040503050406030204" pitchFamily="18" charset="0"/>
                    <a:cs typeface="Times New Roman" panose="02020603050405020304" pitchFamily="18" charset="0"/>
                  </a:rPr>
                  <a:t> </a:t>
                </a:r>
                <a14:m>
                  <m:oMath xmlns:m="http://schemas.openxmlformats.org/officeDocument/2006/math">
                    <m:sSub>
                      <m:sSubPr>
                        <m:ctrlPr>
                          <a:rPr lang="en-US" sz="2000" b="1" i="1">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1" i="1">
                            <a:latin typeface="Cambria Math" panose="02040503050406030204" pitchFamily="18" charset="0"/>
                            <a:ea typeface="Cambria Math" panose="02040503050406030204" pitchFamily="18" charset="0"/>
                            <a:cs typeface="Times New Roman" panose="02020603050405020304" pitchFamily="18" charset="0"/>
                          </a:rPr>
                          <m:t>𝒂</m:t>
                        </m:r>
                      </m:e>
                      <m:sub>
                        <m:r>
                          <a:rPr lang="en-US" sz="2000" b="1" i="1">
                            <a:latin typeface="Cambria Math" panose="02040503050406030204" pitchFamily="18" charset="0"/>
                            <a:ea typeface="Cambria Math" panose="02040503050406030204" pitchFamily="18" charset="0"/>
                            <a:cs typeface="Times New Roman" panose="02020603050405020304" pitchFamily="18" charset="0"/>
                          </a:rPr>
                          <m:t>𝒎</m:t>
                        </m:r>
                      </m:sub>
                    </m:sSub>
                    <m:r>
                      <a:rPr lang="en-US" sz="2000" b="1" i="1">
                        <a:latin typeface="Cambria Math" panose="02040503050406030204" pitchFamily="18" charset="0"/>
                        <a:ea typeface="Cambria Math" panose="02040503050406030204" pitchFamily="18" charset="0"/>
                        <a:cs typeface="Times New Roman" panose="02020603050405020304" pitchFamily="18" charset="0"/>
                      </a:rPr>
                      <m:t> →</m:t>
                    </m:r>
                    <m:sSub>
                      <m:sSubPr>
                        <m:ctrlPr>
                          <a:rPr lang="en-US" sz="2000" b="1" i="1">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1" i="1">
                            <a:latin typeface="Cambria Math" panose="02040503050406030204" pitchFamily="18" charset="0"/>
                            <a:ea typeface="Cambria Math" panose="02040503050406030204" pitchFamily="18" charset="0"/>
                            <a:cs typeface="Times New Roman" panose="02020603050405020304" pitchFamily="18" charset="0"/>
                          </a:rPr>
                          <m:t>𝒂</m:t>
                        </m:r>
                      </m:e>
                      <m:sub>
                        <m:r>
                          <a:rPr lang="en-US" sz="2000" b="1" i="1">
                            <a:latin typeface="Cambria Math" panose="02040503050406030204" pitchFamily="18" charset="0"/>
                            <a:ea typeface="Cambria Math" panose="02040503050406030204" pitchFamily="18" charset="0"/>
                            <a:cs typeface="Times New Roman" panose="02020603050405020304" pitchFamily="18" charset="0"/>
                          </a:rPr>
                          <m:t>𝒎</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𝟏</m:t>
                        </m:r>
                      </m:sub>
                    </m:sSub>
                    <m:sSub>
                      <m:sSubPr>
                        <m:ctrlPr>
                          <a:rPr lang="en-US" sz="2000" b="1" i="1">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1" i="1" smtClean="0">
                            <a:latin typeface="Cambria Math" panose="02040503050406030204" pitchFamily="18" charset="0"/>
                            <a:ea typeface="Cambria Math" panose="02040503050406030204" pitchFamily="18" charset="0"/>
                            <a:cs typeface="Times New Roman" panose="02020603050405020304" pitchFamily="18" charset="0"/>
                          </a:rPr>
                          <m:t>  </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𝒃</m:t>
                        </m:r>
                      </m:e>
                      <m:sub>
                        <m:r>
                          <a:rPr lang="en-US" sz="2000" b="1" i="1">
                            <a:latin typeface="Cambria Math" panose="02040503050406030204" pitchFamily="18" charset="0"/>
                            <a:ea typeface="Cambria Math" panose="02040503050406030204" pitchFamily="18" charset="0"/>
                            <a:cs typeface="Times New Roman" panose="02020603050405020304" pitchFamily="18" charset="0"/>
                          </a:rPr>
                          <m:t>𝒎</m:t>
                        </m:r>
                      </m:sub>
                    </m:sSub>
                    <m:r>
                      <a:rPr lang="en-US" sz="2000" b="1" i="1">
                        <a:latin typeface="Cambria Math" panose="02040503050406030204" pitchFamily="18" charset="0"/>
                        <a:ea typeface="Cambria Math" panose="02040503050406030204" pitchFamily="18" charset="0"/>
                        <a:cs typeface="Times New Roman" panose="02020603050405020304" pitchFamily="18" charset="0"/>
                      </a:rPr>
                      <m:t> →</m:t>
                    </m:r>
                    <m:sSub>
                      <m:sSubPr>
                        <m:ctrlPr>
                          <a:rPr lang="en-US" sz="2000" b="1" i="1">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𝒃</m:t>
                        </m:r>
                      </m:e>
                      <m:sub>
                        <m:r>
                          <a:rPr lang="en-US" sz="2000" b="1" i="1">
                            <a:latin typeface="Cambria Math" panose="02040503050406030204" pitchFamily="18" charset="0"/>
                            <a:ea typeface="Cambria Math" panose="02040503050406030204" pitchFamily="18" charset="0"/>
                            <a:cs typeface="Times New Roman" panose="02020603050405020304" pitchFamily="18" charset="0"/>
                          </a:rPr>
                          <m:t>𝒎</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𝟏</m:t>
                        </m:r>
                      </m:sub>
                    </m:sSub>
                  </m:oMath>
                </a14:m>
                <a:endParaRPr lang="en-US" sz="2000" b="1" dirty="0">
                  <a:ea typeface="Cambria Math" panose="02040503050406030204" pitchFamily="18" charset="0"/>
                  <a:cs typeface="Times New Roman" panose="02020603050405020304" pitchFamily="18" charset="0"/>
                </a:endParaRPr>
              </a:p>
              <a:p>
                <a:pPr marL="457200" lvl="1" indent="0" algn="just">
                  <a:lnSpc>
                    <a:spcPct val="107000"/>
                  </a:lnSpc>
                  <a:spcAft>
                    <a:spcPts val="800"/>
                  </a:spcAft>
                  <a:buNone/>
                </a:pPr>
                <a:r>
                  <a:rPr lang="en-US" sz="2000" dirty="0">
                    <a:latin typeface="Calibri" panose="020F0502020204030204" pitchFamily="34" charset="0"/>
                    <a:cs typeface="Times New Roman" panose="02020603050405020304" pitchFamily="18" charset="0"/>
                  </a:rPr>
                  <a:t>	</a:t>
                </a:r>
                <a:r>
                  <a:rPr lang="en-US" sz="2000" b="1" dirty="0">
                    <a:ea typeface="Cambria Math" panose="02040503050406030204" pitchFamily="18" charset="0"/>
                    <a:cs typeface="Times New Roman" panose="02020603050405020304" pitchFamily="18" charset="0"/>
                  </a:rPr>
                  <a:t> </a:t>
                </a:r>
                <a14:m>
                  <m:oMath xmlns:m="http://schemas.openxmlformats.org/officeDocument/2006/math">
                    <m:sSub>
                      <m:sSubPr>
                        <m:ctrlPr>
                          <a:rPr lang="en-US" sz="2000" b="1" i="1">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𝒉</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1" i="1">
                            <a:latin typeface="Cambria Math" panose="02040503050406030204" pitchFamily="18" charset="0"/>
                            <a:ea typeface="Cambria Math" panose="02040503050406030204" pitchFamily="18" charset="0"/>
                            <a:cs typeface="Times New Roman" panose="02020603050405020304" pitchFamily="18" charset="0"/>
                          </a:rPr>
                          <m:t>𝒂</m:t>
                        </m:r>
                      </m:e>
                      <m:sub>
                        <m:r>
                          <a:rPr lang="en-US" sz="2000" b="1" i="1">
                            <a:latin typeface="Cambria Math" panose="02040503050406030204" pitchFamily="18" charset="0"/>
                            <a:ea typeface="Cambria Math" panose="02040503050406030204" pitchFamily="18" charset="0"/>
                            <a:cs typeface="Times New Roman" panose="02020603050405020304" pitchFamily="18" charset="0"/>
                          </a:rPr>
                          <m:t>𝒎</m:t>
                        </m:r>
                      </m:sub>
                    </m:sSub>
                    <m:r>
                      <a:rPr lang="en-US" sz="2000" b="1" i="1" smtClean="0">
                        <a:latin typeface="Cambria Math" panose="02040503050406030204" pitchFamily="18" charset="0"/>
                        <a:ea typeface="Cambria Math" panose="02040503050406030204" pitchFamily="18" charset="0"/>
                        <a:cs typeface="Times New Roman" panose="02020603050405020304" pitchFamily="18" charset="0"/>
                      </a:rPr>
                      <m:t>)&lt;</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𝒉</m:t>
                    </m:r>
                    <m:d>
                      <m:dPr>
                        <m:ctrlPr>
                          <a:rPr lang="en-US" sz="2000" b="1" i="1" smtClean="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sz="2000" b="1" i="1">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𝒃</m:t>
                            </m:r>
                          </m:e>
                          <m:sub>
                            <m:r>
                              <a:rPr lang="en-US" sz="2000" b="1" i="1">
                                <a:latin typeface="Cambria Math" panose="02040503050406030204" pitchFamily="18" charset="0"/>
                                <a:ea typeface="Cambria Math" panose="02040503050406030204" pitchFamily="18" charset="0"/>
                                <a:cs typeface="Times New Roman" panose="02020603050405020304" pitchFamily="18" charset="0"/>
                              </a:rPr>
                              <m:t>𝒎</m:t>
                            </m:r>
                          </m:sub>
                        </m:sSub>
                      </m:e>
                    </m:d>
                  </m:oMath>
                </a14:m>
                <a:r>
                  <a:rPr lang="en-US" sz="2000" dirty="0">
                    <a:latin typeface="Calibri" panose="020F0502020204030204" pitchFamily="34" charset="0"/>
                    <a:cs typeface="Times New Roman" panose="02020603050405020304" pitchFamily="18" charset="0"/>
                  </a:rPr>
                  <a:t> (slashing condition I)</a:t>
                </a:r>
              </a:p>
              <a:p>
                <a:pPr marL="457200" lvl="1" indent="0" algn="just">
                  <a:lnSpc>
                    <a:spcPct val="107000"/>
                  </a:lnSpc>
                  <a:spcAft>
                    <a:spcPts val="800"/>
                  </a:spcAft>
                  <a:buNone/>
                </a:pPr>
                <a:endParaRPr lang="en-US" sz="2000" dirty="0">
                  <a:solidFill>
                    <a:srgbClr val="000000"/>
                  </a:solidFill>
                  <a:latin typeface="Calibri" panose="020F0502020204030204" pitchFamily="34" charset="0"/>
                  <a:cs typeface="Times New Roman" panose="02020603050405020304" pitchFamily="18" charset="0"/>
                </a:endParaRPr>
              </a:p>
              <a:p>
                <a:pPr marL="457200" lvl="1" indent="0" algn="just">
                  <a:lnSpc>
                    <a:spcPct val="107000"/>
                  </a:lnSpc>
                  <a:spcAft>
                    <a:spcPts val="800"/>
                  </a:spcAft>
                  <a:buNone/>
                </a:pPr>
                <a:endParaRPr lang="en-US" sz="2000" b="0" i="0" u="none" strike="noStrike" baseline="0" dirty="0">
                  <a:solidFill>
                    <a:srgbClr val="000000"/>
                  </a:solidFill>
                  <a:latin typeface="Calibri" panose="020F0502020204030204" pitchFamily="34" charset="0"/>
                  <a:cs typeface="Times New Roman" panose="02020603050405020304" pitchFamily="18" charset="0"/>
                </a:endParaRPr>
              </a:p>
            </p:txBody>
          </p:sp>
        </mc:Choice>
        <mc:Fallback>
          <p:sp>
            <p:nvSpPr>
              <p:cNvPr id="3" name="Substituent conținut 2">
                <a:extLst>
                  <a:ext uri="{FF2B5EF4-FFF2-40B4-BE49-F238E27FC236}">
                    <a16:creationId xmlns:a16="http://schemas.microsoft.com/office/drawing/2014/main" id="{16656207-515B-4F62-8F36-13FDFE9BB0A8}"/>
                  </a:ext>
                </a:extLst>
              </p:cNvPr>
              <p:cNvSpPr>
                <a:spLocks noGrp="1" noRot="1" noChangeAspect="1" noMove="1" noResize="1" noEditPoints="1" noAdjustHandles="1" noChangeArrowheads="1" noChangeShapeType="1" noTextEdit="1"/>
              </p:cNvSpPr>
              <p:nvPr>
                <p:ph idx="1"/>
              </p:nvPr>
            </p:nvSpPr>
            <p:spPr>
              <a:blipFill>
                <a:blip r:embed="rId2"/>
                <a:stretch>
                  <a:fillRect l="-812" t="-980"/>
                </a:stretch>
              </a:blipFill>
            </p:spPr>
            <p:txBody>
              <a:bodyPr/>
              <a:lstStyle/>
              <a:p>
                <a:r>
                  <a:rPr lang="en-US">
                    <a:noFill/>
                  </a:rPr>
                  <a:t> </a:t>
                </a:r>
              </a:p>
            </p:txBody>
          </p:sp>
        </mc:Fallback>
      </mc:AlternateContent>
      <p:sp>
        <p:nvSpPr>
          <p:cNvPr id="182" name="Dreptunghi: colțuri rotunjite 181">
            <a:extLst>
              <a:ext uri="{FF2B5EF4-FFF2-40B4-BE49-F238E27FC236}">
                <a16:creationId xmlns:a16="http://schemas.microsoft.com/office/drawing/2014/main" id="{B122C930-698E-41A0-BB3C-6590B9A2B0A0}"/>
              </a:ext>
            </a:extLst>
          </p:cNvPr>
          <p:cNvSpPr/>
          <p:nvPr/>
        </p:nvSpPr>
        <p:spPr>
          <a:xfrm>
            <a:off x="9567706" y="4095851"/>
            <a:ext cx="767023" cy="277834"/>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b2</a:t>
            </a:r>
          </a:p>
        </p:txBody>
      </p:sp>
      <p:sp>
        <p:nvSpPr>
          <p:cNvPr id="183" name="Dreptunghi: colțuri rotunjite 182">
            <a:extLst>
              <a:ext uri="{FF2B5EF4-FFF2-40B4-BE49-F238E27FC236}">
                <a16:creationId xmlns:a16="http://schemas.microsoft.com/office/drawing/2014/main" id="{1000B1A7-93E0-4C77-90A2-5ABC9003A2AF}"/>
              </a:ext>
            </a:extLst>
          </p:cNvPr>
          <p:cNvSpPr/>
          <p:nvPr/>
        </p:nvSpPr>
        <p:spPr>
          <a:xfrm>
            <a:off x="7248212" y="4095850"/>
            <a:ext cx="767023" cy="277834"/>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Dreptunghi: colțuri rotunjite 183">
            <a:extLst>
              <a:ext uri="{FF2B5EF4-FFF2-40B4-BE49-F238E27FC236}">
                <a16:creationId xmlns:a16="http://schemas.microsoft.com/office/drawing/2014/main" id="{B3301A28-2832-43AC-9F5C-9AFF7ADA5240}"/>
              </a:ext>
            </a:extLst>
          </p:cNvPr>
          <p:cNvSpPr/>
          <p:nvPr/>
        </p:nvSpPr>
        <p:spPr>
          <a:xfrm>
            <a:off x="9567705" y="3125975"/>
            <a:ext cx="767023" cy="277834"/>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Dreptunghi: colțuri rotunjite 184">
            <a:extLst>
              <a:ext uri="{FF2B5EF4-FFF2-40B4-BE49-F238E27FC236}">
                <a16:creationId xmlns:a16="http://schemas.microsoft.com/office/drawing/2014/main" id="{E38B03B1-DA53-4266-B649-28F35DFFDA77}"/>
              </a:ext>
            </a:extLst>
          </p:cNvPr>
          <p:cNvSpPr/>
          <p:nvPr/>
        </p:nvSpPr>
        <p:spPr>
          <a:xfrm>
            <a:off x="8549472" y="5055835"/>
            <a:ext cx="767023" cy="277834"/>
          </a:xfrm>
          <a:prstGeom prst="roundRect">
            <a:avLst/>
          </a:prstGeom>
          <a:solidFill>
            <a:srgbClr val="92D05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a1=b1</a:t>
            </a:r>
          </a:p>
        </p:txBody>
      </p:sp>
      <p:sp>
        <p:nvSpPr>
          <p:cNvPr id="186" name="Dreptunghi: colțuri rotunjite 185">
            <a:extLst>
              <a:ext uri="{FF2B5EF4-FFF2-40B4-BE49-F238E27FC236}">
                <a16:creationId xmlns:a16="http://schemas.microsoft.com/office/drawing/2014/main" id="{EB11ECBE-5E8C-43C0-8B51-D35B808E0DEA}"/>
              </a:ext>
            </a:extLst>
          </p:cNvPr>
          <p:cNvSpPr/>
          <p:nvPr/>
        </p:nvSpPr>
        <p:spPr>
          <a:xfrm>
            <a:off x="10261041" y="2295016"/>
            <a:ext cx="767023" cy="277834"/>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7" name="Dreptunghi: colțuri rotunjite 186">
            <a:extLst>
              <a:ext uri="{FF2B5EF4-FFF2-40B4-BE49-F238E27FC236}">
                <a16:creationId xmlns:a16="http://schemas.microsoft.com/office/drawing/2014/main" id="{E9B7075D-212A-4B52-9610-99A24049D4CC}"/>
              </a:ext>
            </a:extLst>
          </p:cNvPr>
          <p:cNvSpPr/>
          <p:nvPr/>
        </p:nvSpPr>
        <p:spPr>
          <a:xfrm>
            <a:off x="7935686" y="3125975"/>
            <a:ext cx="767023" cy="277834"/>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a2</a:t>
            </a:r>
          </a:p>
        </p:txBody>
      </p:sp>
      <p:sp>
        <p:nvSpPr>
          <p:cNvPr id="188" name="Dreptunghi: colțuri rotunjite 187">
            <a:extLst>
              <a:ext uri="{FF2B5EF4-FFF2-40B4-BE49-F238E27FC236}">
                <a16:creationId xmlns:a16="http://schemas.microsoft.com/office/drawing/2014/main" id="{2AF55127-264C-45A4-8598-C22085BCC2B0}"/>
              </a:ext>
            </a:extLst>
          </p:cNvPr>
          <p:cNvSpPr/>
          <p:nvPr/>
        </p:nvSpPr>
        <p:spPr>
          <a:xfrm>
            <a:off x="7935685" y="2304907"/>
            <a:ext cx="767023" cy="277834"/>
          </a:xfrm>
          <a:prstGeom prst="roundRect">
            <a:avLst/>
          </a:prstGeom>
          <a:solidFill>
            <a:srgbClr val="92D05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a3</a:t>
            </a:r>
          </a:p>
        </p:txBody>
      </p:sp>
      <p:cxnSp>
        <p:nvCxnSpPr>
          <p:cNvPr id="189" name="Conector drept cu săgeată 188">
            <a:extLst>
              <a:ext uri="{FF2B5EF4-FFF2-40B4-BE49-F238E27FC236}">
                <a16:creationId xmlns:a16="http://schemas.microsoft.com/office/drawing/2014/main" id="{1EA6170B-2D16-462C-92B2-2F4D4F6A23A7}"/>
              </a:ext>
            </a:extLst>
          </p:cNvPr>
          <p:cNvCxnSpPr>
            <a:stCxn id="185" idx="0"/>
            <a:endCxn id="183" idx="2"/>
          </p:cNvCxnSpPr>
          <p:nvPr/>
        </p:nvCxnSpPr>
        <p:spPr>
          <a:xfrm flipH="1" flipV="1">
            <a:off x="7631724" y="4373684"/>
            <a:ext cx="1301260" cy="682151"/>
          </a:xfrm>
          <a:prstGeom prst="straightConnector1">
            <a:avLst/>
          </a:prstGeom>
          <a:ln w="22225">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90" name="Conector drept cu săgeată 189">
            <a:extLst>
              <a:ext uri="{FF2B5EF4-FFF2-40B4-BE49-F238E27FC236}">
                <a16:creationId xmlns:a16="http://schemas.microsoft.com/office/drawing/2014/main" id="{C37A5040-1C49-41BB-88B6-D2B1FBB29987}"/>
              </a:ext>
            </a:extLst>
          </p:cNvPr>
          <p:cNvCxnSpPr>
            <a:cxnSpLocks/>
            <a:stCxn id="185" idx="0"/>
            <a:endCxn id="182" idx="2"/>
          </p:cNvCxnSpPr>
          <p:nvPr/>
        </p:nvCxnSpPr>
        <p:spPr>
          <a:xfrm flipV="1">
            <a:off x="8932984" y="4373685"/>
            <a:ext cx="1018234" cy="682150"/>
          </a:xfrm>
          <a:prstGeom prst="straightConnector1">
            <a:avLst/>
          </a:prstGeom>
          <a:ln w="2222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91" name="Conector drept cu săgeată 190">
            <a:extLst>
              <a:ext uri="{FF2B5EF4-FFF2-40B4-BE49-F238E27FC236}">
                <a16:creationId xmlns:a16="http://schemas.microsoft.com/office/drawing/2014/main" id="{0182E475-3F2E-4E46-930D-455C2081DDE2}"/>
              </a:ext>
            </a:extLst>
          </p:cNvPr>
          <p:cNvCxnSpPr>
            <a:cxnSpLocks/>
            <a:stCxn id="183" idx="0"/>
            <a:endCxn id="187" idx="2"/>
          </p:cNvCxnSpPr>
          <p:nvPr/>
        </p:nvCxnSpPr>
        <p:spPr>
          <a:xfrm flipV="1">
            <a:off x="7631724" y="3403809"/>
            <a:ext cx="687474" cy="692041"/>
          </a:xfrm>
          <a:prstGeom prst="straightConnector1">
            <a:avLst/>
          </a:prstGeom>
          <a:ln w="22225">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92" name="Conector drept cu săgeată 191">
            <a:extLst>
              <a:ext uri="{FF2B5EF4-FFF2-40B4-BE49-F238E27FC236}">
                <a16:creationId xmlns:a16="http://schemas.microsoft.com/office/drawing/2014/main" id="{5D9C79E1-6ADD-46B8-B0A1-AABA28583261}"/>
              </a:ext>
            </a:extLst>
          </p:cNvPr>
          <p:cNvCxnSpPr>
            <a:cxnSpLocks/>
            <a:stCxn id="182" idx="0"/>
            <a:endCxn id="184" idx="2"/>
          </p:cNvCxnSpPr>
          <p:nvPr/>
        </p:nvCxnSpPr>
        <p:spPr>
          <a:xfrm flipH="1" flipV="1">
            <a:off x="9951217" y="3403809"/>
            <a:ext cx="1" cy="692042"/>
          </a:xfrm>
          <a:prstGeom prst="straightConnector1">
            <a:avLst/>
          </a:prstGeom>
          <a:ln w="22225">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93" name="Conector drept cu săgeată 192">
            <a:extLst>
              <a:ext uri="{FF2B5EF4-FFF2-40B4-BE49-F238E27FC236}">
                <a16:creationId xmlns:a16="http://schemas.microsoft.com/office/drawing/2014/main" id="{E83B2BD0-F0B6-4F44-AA92-25E476C37FEC}"/>
              </a:ext>
            </a:extLst>
          </p:cNvPr>
          <p:cNvCxnSpPr>
            <a:cxnSpLocks/>
            <a:stCxn id="187" idx="0"/>
            <a:endCxn id="188" idx="2"/>
          </p:cNvCxnSpPr>
          <p:nvPr/>
        </p:nvCxnSpPr>
        <p:spPr>
          <a:xfrm flipH="1" flipV="1">
            <a:off x="8319197" y="2582741"/>
            <a:ext cx="1" cy="543234"/>
          </a:xfrm>
          <a:prstGeom prst="straightConnector1">
            <a:avLst/>
          </a:prstGeom>
          <a:ln w="2222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94" name="Conector drept cu săgeată 193">
            <a:extLst>
              <a:ext uri="{FF2B5EF4-FFF2-40B4-BE49-F238E27FC236}">
                <a16:creationId xmlns:a16="http://schemas.microsoft.com/office/drawing/2014/main" id="{E7FBD6EA-7C23-4960-B00A-F64C7219E3D6}"/>
              </a:ext>
            </a:extLst>
          </p:cNvPr>
          <p:cNvCxnSpPr>
            <a:cxnSpLocks/>
            <a:stCxn id="184" idx="0"/>
            <a:endCxn id="186" idx="2"/>
          </p:cNvCxnSpPr>
          <p:nvPr/>
        </p:nvCxnSpPr>
        <p:spPr>
          <a:xfrm flipV="1">
            <a:off x="9951217" y="2572850"/>
            <a:ext cx="693336" cy="553125"/>
          </a:xfrm>
          <a:prstGeom prst="straightConnector1">
            <a:avLst/>
          </a:prstGeom>
          <a:ln w="22225">
            <a:prstDash val="sysDot"/>
            <a:tailEnd type="triangle"/>
          </a:ln>
        </p:spPr>
        <p:style>
          <a:lnRef idx="1">
            <a:schemeClr val="accent1"/>
          </a:lnRef>
          <a:fillRef idx="0">
            <a:schemeClr val="accent1"/>
          </a:fillRef>
          <a:effectRef idx="0">
            <a:schemeClr val="accent1"/>
          </a:effectRef>
          <a:fontRef idx="minor">
            <a:schemeClr val="tx1"/>
          </a:fontRef>
        </p:style>
      </p:cxnSp>
      <p:sp>
        <p:nvSpPr>
          <p:cNvPr id="195" name="Dreptunghi: colțuri rotunjite 194">
            <a:extLst>
              <a:ext uri="{FF2B5EF4-FFF2-40B4-BE49-F238E27FC236}">
                <a16:creationId xmlns:a16="http://schemas.microsoft.com/office/drawing/2014/main" id="{FB1350D6-71C8-4F42-85F0-93355D3BB362}"/>
              </a:ext>
            </a:extLst>
          </p:cNvPr>
          <p:cNvSpPr/>
          <p:nvPr/>
        </p:nvSpPr>
        <p:spPr>
          <a:xfrm>
            <a:off x="9316495" y="1394185"/>
            <a:ext cx="767023" cy="277834"/>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Dreptunghi: colțuri rotunjite 195">
            <a:extLst>
              <a:ext uri="{FF2B5EF4-FFF2-40B4-BE49-F238E27FC236}">
                <a16:creationId xmlns:a16="http://schemas.microsoft.com/office/drawing/2014/main" id="{667B2CA2-E213-456B-8F89-BBEEF095FB74}"/>
              </a:ext>
            </a:extLst>
          </p:cNvPr>
          <p:cNvSpPr/>
          <p:nvPr/>
        </p:nvSpPr>
        <p:spPr>
          <a:xfrm>
            <a:off x="10948514" y="1394184"/>
            <a:ext cx="767023" cy="277834"/>
          </a:xfrm>
          <a:prstGeom prst="roundRect">
            <a:avLst/>
          </a:prstGeom>
          <a:solidFill>
            <a:srgbClr val="92D05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b3</a:t>
            </a:r>
          </a:p>
        </p:txBody>
      </p:sp>
      <p:cxnSp>
        <p:nvCxnSpPr>
          <p:cNvPr id="197" name="Conector drept cu săgeată 196">
            <a:extLst>
              <a:ext uri="{FF2B5EF4-FFF2-40B4-BE49-F238E27FC236}">
                <a16:creationId xmlns:a16="http://schemas.microsoft.com/office/drawing/2014/main" id="{86AD7464-A5BE-493B-9AB1-9645EF27AD3D}"/>
              </a:ext>
            </a:extLst>
          </p:cNvPr>
          <p:cNvCxnSpPr>
            <a:cxnSpLocks/>
            <a:stCxn id="186" idx="0"/>
            <a:endCxn id="195" idx="2"/>
          </p:cNvCxnSpPr>
          <p:nvPr/>
        </p:nvCxnSpPr>
        <p:spPr>
          <a:xfrm flipH="1" flipV="1">
            <a:off x="9700007" y="1672019"/>
            <a:ext cx="944546" cy="622997"/>
          </a:xfrm>
          <a:prstGeom prst="straightConnector1">
            <a:avLst/>
          </a:prstGeom>
          <a:ln w="22225">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98" name="Conector drept cu săgeată 197">
            <a:extLst>
              <a:ext uri="{FF2B5EF4-FFF2-40B4-BE49-F238E27FC236}">
                <a16:creationId xmlns:a16="http://schemas.microsoft.com/office/drawing/2014/main" id="{2F5A57D9-3D24-4768-85EA-57B0856DCD6A}"/>
              </a:ext>
            </a:extLst>
          </p:cNvPr>
          <p:cNvCxnSpPr>
            <a:cxnSpLocks/>
            <a:stCxn id="186" idx="0"/>
            <a:endCxn id="196" idx="2"/>
          </p:cNvCxnSpPr>
          <p:nvPr/>
        </p:nvCxnSpPr>
        <p:spPr>
          <a:xfrm flipV="1">
            <a:off x="10644553" y="1672018"/>
            <a:ext cx="687473" cy="622998"/>
          </a:xfrm>
          <a:prstGeom prst="straightConnector1">
            <a:avLst/>
          </a:prstGeom>
          <a:ln w="22225">
            <a:solidFill>
              <a:srgbClr val="0070C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99" name="Conector drept cu săgeată 198">
            <a:extLst>
              <a:ext uri="{FF2B5EF4-FFF2-40B4-BE49-F238E27FC236}">
                <a16:creationId xmlns:a16="http://schemas.microsoft.com/office/drawing/2014/main" id="{7AAD83F1-53D7-4CA5-8D50-84442129CF5F}"/>
              </a:ext>
            </a:extLst>
          </p:cNvPr>
          <p:cNvCxnSpPr>
            <a:cxnSpLocks/>
            <a:stCxn id="182" idx="0"/>
            <a:endCxn id="196" idx="2"/>
          </p:cNvCxnSpPr>
          <p:nvPr/>
        </p:nvCxnSpPr>
        <p:spPr>
          <a:xfrm flipV="1">
            <a:off x="9951218" y="1672018"/>
            <a:ext cx="1380808" cy="2423833"/>
          </a:xfrm>
          <a:prstGeom prst="straightConnector1">
            <a:avLst/>
          </a:prstGeom>
          <a:ln w="2222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00" name="Dreptunghi: colțuri rotunjite 199">
            <a:extLst>
              <a:ext uri="{FF2B5EF4-FFF2-40B4-BE49-F238E27FC236}">
                <a16:creationId xmlns:a16="http://schemas.microsoft.com/office/drawing/2014/main" id="{B357063C-74F3-46E8-BB16-7FC478A6938B}"/>
              </a:ext>
            </a:extLst>
          </p:cNvPr>
          <p:cNvSpPr/>
          <p:nvPr/>
        </p:nvSpPr>
        <p:spPr>
          <a:xfrm>
            <a:off x="8549472" y="6122185"/>
            <a:ext cx="767023" cy="277834"/>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201" name="Conector drept cu săgeată 200">
            <a:extLst>
              <a:ext uri="{FF2B5EF4-FFF2-40B4-BE49-F238E27FC236}">
                <a16:creationId xmlns:a16="http://schemas.microsoft.com/office/drawing/2014/main" id="{04893ED7-A739-431B-8B5C-C211FECEB4C8}"/>
              </a:ext>
            </a:extLst>
          </p:cNvPr>
          <p:cNvCxnSpPr>
            <a:cxnSpLocks/>
          </p:cNvCxnSpPr>
          <p:nvPr/>
        </p:nvCxnSpPr>
        <p:spPr>
          <a:xfrm flipH="1" flipV="1">
            <a:off x="8932982" y="5370612"/>
            <a:ext cx="1" cy="734746"/>
          </a:xfrm>
          <a:prstGeom prst="straightConnector1">
            <a:avLst/>
          </a:prstGeom>
          <a:ln w="22225">
            <a:prstDash val="sysDot"/>
            <a:tailEnd type="triangle"/>
          </a:ln>
        </p:spPr>
        <p:style>
          <a:lnRef idx="1">
            <a:schemeClr val="accent1"/>
          </a:lnRef>
          <a:fillRef idx="0">
            <a:schemeClr val="accent1"/>
          </a:fillRef>
          <a:effectRef idx="0">
            <a:schemeClr val="accent1"/>
          </a:effectRef>
          <a:fontRef idx="minor">
            <a:schemeClr val="tx1"/>
          </a:fontRef>
        </p:style>
      </p:cxnSp>
      <p:sp>
        <p:nvSpPr>
          <p:cNvPr id="202" name="Dreptunghi: colțuri rotunjite 201">
            <a:extLst>
              <a:ext uri="{FF2B5EF4-FFF2-40B4-BE49-F238E27FC236}">
                <a16:creationId xmlns:a16="http://schemas.microsoft.com/office/drawing/2014/main" id="{C5CFC856-0AA0-4874-ACFD-C05401429782}"/>
              </a:ext>
            </a:extLst>
          </p:cNvPr>
          <p:cNvSpPr/>
          <p:nvPr/>
        </p:nvSpPr>
        <p:spPr>
          <a:xfrm>
            <a:off x="10948513" y="425378"/>
            <a:ext cx="767023" cy="277834"/>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b4</a:t>
            </a:r>
          </a:p>
        </p:txBody>
      </p:sp>
      <p:cxnSp>
        <p:nvCxnSpPr>
          <p:cNvPr id="203" name="Conector drept cu săgeată 202">
            <a:extLst>
              <a:ext uri="{FF2B5EF4-FFF2-40B4-BE49-F238E27FC236}">
                <a16:creationId xmlns:a16="http://schemas.microsoft.com/office/drawing/2014/main" id="{CC3C14A4-6801-484A-8365-230FECF8EDB7}"/>
              </a:ext>
            </a:extLst>
          </p:cNvPr>
          <p:cNvCxnSpPr>
            <a:cxnSpLocks/>
            <a:endCxn id="202" idx="2"/>
          </p:cNvCxnSpPr>
          <p:nvPr/>
        </p:nvCxnSpPr>
        <p:spPr>
          <a:xfrm flipH="1" flipV="1">
            <a:off x="11332025" y="703212"/>
            <a:ext cx="1" cy="692042"/>
          </a:xfrm>
          <a:prstGeom prst="straightConnector1">
            <a:avLst/>
          </a:prstGeom>
          <a:ln w="2222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23978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A56D4B3B-E474-479E-9B32-1137B1BB4462}"/>
              </a:ext>
            </a:extLst>
          </p:cNvPr>
          <p:cNvSpPr>
            <a:spLocks noGrp="1"/>
          </p:cNvSpPr>
          <p:nvPr>
            <p:ph type="title"/>
          </p:nvPr>
        </p:nvSpPr>
        <p:spPr/>
        <p:txBody>
          <a:bodyPr/>
          <a:lstStyle/>
          <a:p>
            <a:r>
              <a:rPr lang="en-US" dirty="0"/>
              <a:t>Casper FFG</a:t>
            </a:r>
            <a:endParaRPr lang="ro-RO" dirty="0"/>
          </a:p>
        </p:txBody>
      </p:sp>
      <mc:AlternateContent xmlns:mc="http://schemas.openxmlformats.org/markup-compatibility/2006">
        <mc:Choice xmlns:a14="http://schemas.microsoft.com/office/drawing/2010/main" Requires="a14">
          <p:sp>
            <p:nvSpPr>
              <p:cNvPr id="3" name="Substituent conținut 2">
                <a:extLst>
                  <a:ext uri="{FF2B5EF4-FFF2-40B4-BE49-F238E27FC236}">
                    <a16:creationId xmlns:a16="http://schemas.microsoft.com/office/drawing/2014/main" id="{16656207-515B-4F62-8F36-13FDFE9BB0A8}"/>
                  </a:ext>
                </a:extLst>
              </p:cNvPr>
              <p:cNvSpPr>
                <a:spLocks noGrp="1"/>
              </p:cNvSpPr>
              <p:nvPr>
                <p:ph idx="1"/>
              </p:nvPr>
            </p:nvSpPr>
            <p:spPr/>
            <p:txBody>
              <a:bodyPr>
                <a:noAutofit/>
              </a:bodyPr>
              <a:lstStyle/>
              <a:p>
                <a:pPr algn="just">
                  <a:lnSpc>
                    <a:spcPct val="107000"/>
                  </a:lnSpc>
                  <a:spcAft>
                    <a:spcPts val="800"/>
                  </a:spcAft>
                </a:pPr>
                <a:r>
                  <a:rPr lang="en-US" sz="2400" b="1" dirty="0">
                    <a:latin typeface="Calibri" panose="020F0502020204030204" pitchFamily="34" charset="0"/>
                    <a:ea typeface="Calibri" panose="020F0502020204030204" pitchFamily="34" charset="0"/>
                    <a:cs typeface="Times New Roman" panose="02020603050405020304" pitchFamily="18" charset="0"/>
                  </a:rPr>
                  <a:t>Accountable safety proof:</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lvl="1" algn="just">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Two conflicting checkpoints </a:t>
                </a:r>
                <a14:m>
                  <m:oMath xmlns:m="http://schemas.openxmlformats.org/officeDocument/2006/math">
                    <m:sSub>
                      <m:sSubPr>
                        <m:ctrlPr>
                          <a:rPr lang="en-US" sz="2000" b="1"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𝒂</m:t>
                        </m:r>
                      </m:e>
                      <m:sub>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𝒎</m:t>
                        </m:r>
                      </m:sub>
                    </m:sSub>
                    <m:r>
                      <a:rPr lang="en-US" sz="2000" b="1" i="1"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en-US" sz="2000" dirty="0">
                    <a:latin typeface="Calibri" panose="020F0502020204030204" pitchFamily="34" charset="0"/>
                    <a:ea typeface="Calibri" panose="020F0502020204030204" pitchFamily="34" charset="0"/>
                    <a:cs typeface="Times New Roman" panose="02020603050405020304" pitchFamily="18" charset="0"/>
                  </a:rPr>
                  <a:t>and </a:t>
                </a:r>
                <a14:m>
                  <m:oMath xmlns:m="http://schemas.openxmlformats.org/officeDocument/2006/math">
                    <m:sSub>
                      <m:sSubPr>
                        <m:ctrlPr>
                          <a:rPr lang="en-US" sz="2000" b="1"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𝒃</m:t>
                        </m:r>
                      </m:e>
                      <m:sub>
                        <m:r>
                          <a:rPr lang="en-US" sz="2000" b="1" i="1">
                            <a:latin typeface="Cambria Math" panose="02040503050406030204" pitchFamily="18" charset="0"/>
                            <a:ea typeface="Cambria Math" panose="02040503050406030204" pitchFamily="18" charset="0"/>
                            <a:cs typeface="Times New Roman" panose="02020603050405020304" pitchFamily="18" charset="0"/>
                          </a:rPr>
                          <m:t>𝒎</m:t>
                        </m:r>
                      </m:sub>
                    </m:sSub>
                    <m:r>
                      <a:rPr lang="en-US" sz="2000" b="1" i="1">
                        <a:latin typeface="Cambria Math" panose="02040503050406030204" pitchFamily="18" charset="0"/>
                        <a:ea typeface="Cambria Math" panose="02040503050406030204" pitchFamily="18" charset="0"/>
                        <a:cs typeface="Times New Roman" panose="02020603050405020304" pitchFamily="18" charset="0"/>
                      </a:rPr>
                      <m:t> </m:t>
                    </m:r>
                  </m:oMath>
                </a14:m>
                <a:r>
                  <a:rPr lang="en-US" sz="2000" dirty="0">
                    <a:latin typeface="Calibri" panose="020F0502020204030204" pitchFamily="34" charset="0"/>
                    <a:ea typeface="Calibri" panose="020F0502020204030204" pitchFamily="34" charset="0"/>
                    <a:cs typeface="Times New Roman" panose="02020603050405020304" pitchFamily="18" charset="0"/>
                  </a:rPr>
                  <a:t>:</a:t>
                </a:r>
              </a:p>
              <a:p>
                <a:pPr marL="457200" lvl="1" indent="0" algn="just">
                  <a:lnSpc>
                    <a:spcPct val="107000"/>
                  </a:lnSpc>
                  <a:spcAft>
                    <a:spcPts val="800"/>
                  </a:spcAft>
                  <a:buNone/>
                </a:pP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b="1" dirty="0">
                    <a:ea typeface="Cambria Math" panose="02040503050406030204" pitchFamily="18" charset="0"/>
                    <a:cs typeface="Times New Roman" panose="02020603050405020304" pitchFamily="18" charset="0"/>
                  </a:rPr>
                  <a:t> </a:t>
                </a:r>
                <a14:m>
                  <m:oMath xmlns:m="http://schemas.openxmlformats.org/officeDocument/2006/math">
                    <m:sSub>
                      <m:sSubPr>
                        <m:ctrlPr>
                          <a:rPr lang="en-US" sz="2000" b="1" i="1">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1" i="1">
                            <a:latin typeface="Cambria Math" panose="02040503050406030204" pitchFamily="18" charset="0"/>
                            <a:ea typeface="Cambria Math" panose="02040503050406030204" pitchFamily="18" charset="0"/>
                            <a:cs typeface="Times New Roman" panose="02020603050405020304" pitchFamily="18" charset="0"/>
                          </a:rPr>
                          <m:t>𝒂</m:t>
                        </m:r>
                      </m:e>
                      <m:sub>
                        <m:r>
                          <a:rPr lang="en-US" sz="2000" b="1" i="1">
                            <a:latin typeface="Cambria Math" panose="02040503050406030204" pitchFamily="18" charset="0"/>
                            <a:ea typeface="Cambria Math" panose="02040503050406030204" pitchFamily="18" charset="0"/>
                            <a:cs typeface="Times New Roman" panose="02020603050405020304" pitchFamily="18" charset="0"/>
                          </a:rPr>
                          <m:t>𝒎</m:t>
                        </m:r>
                      </m:sub>
                    </m:sSub>
                    <m:r>
                      <a:rPr lang="en-US" sz="2000" b="1" i="1">
                        <a:latin typeface="Cambria Math" panose="02040503050406030204" pitchFamily="18" charset="0"/>
                        <a:ea typeface="Cambria Math" panose="02040503050406030204" pitchFamily="18" charset="0"/>
                        <a:cs typeface="Times New Roman" panose="02020603050405020304" pitchFamily="18" charset="0"/>
                      </a:rPr>
                      <m:t> →</m:t>
                    </m:r>
                    <m:sSub>
                      <m:sSubPr>
                        <m:ctrlPr>
                          <a:rPr lang="en-US" sz="2000" b="1" i="1">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1" i="1">
                            <a:latin typeface="Cambria Math" panose="02040503050406030204" pitchFamily="18" charset="0"/>
                            <a:ea typeface="Cambria Math" panose="02040503050406030204" pitchFamily="18" charset="0"/>
                            <a:cs typeface="Times New Roman" panose="02020603050405020304" pitchFamily="18" charset="0"/>
                          </a:rPr>
                          <m:t>𝒂</m:t>
                        </m:r>
                      </m:e>
                      <m:sub>
                        <m:r>
                          <a:rPr lang="en-US" sz="2000" b="1" i="1">
                            <a:latin typeface="Cambria Math" panose="02040503050406030204" pitchFamily="18" charset="0"/>
                            <a:ea typeface="Cambria Math" panose="02040503050406030204" pitchFamily="18" charset="0"/>
                            <a:cs typeface="Times New Roman" panose="02020603050405020304" pitchFamily="18" charset="0"/>
                          </a:rPr>
                          <m:t>𝒎</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𝟏</m:t>
                        </m:r>
                      </m:sub>
                    </m:sSub>
                    <m:sSub>
                      <m:sSubPr>
                        <m:ctrlPr>
                          <a:rPr lang="en-US" sz="2000" b="1" i="1">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1" i="1" smtClean="0">
                            <a:latin typeface="Cambria Math" panose="02040503050406030204" pitchFamily="18" charset="0"/>
                            <a:ea typeface="Cambria Math" panose="02040503050406030204" pitchFamily="18" charset="0"/>
                            <a:cs typeface="Times New Roman" panose="02020603050405020304" pitchFamily="18" charset="0"/>
                          </a:rPr>
                          <m:t>  </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𝒃</m:t>
                        </m:r>
                      </m:e>
                      <m:sub>
                        <m:r>
                          <a:rPr lang="en-US" sz="2000" b="1" i="1">
                            <a:latin typeface="Cambria Math" panose="02040503050406030204" pitchFamily="18" charset="0"/>
                            <a:ea typeface="Cambria Math" panose="02040503050406030204" pitchFamily="18" charset="0"/>
                            <a:cs typeface="Times New Roman" panose="02020603050405020304" pitchFamily="18" charset="0"/>
                          </a:rPr>
                          <m:t>𝒎</m:t>
                        </m:r>
                      </m:sub>
                    </m:sSub>
                    <m:r>
                      <a:rPr lang="en-US" sz="2000" b="1" i="1">
                        <a:latin typeface="Cambria Math" panose="02040503050406030204" pitchFamily="18" charset="0"/>
                        <a:ea typeface="Cambria Math" panose="02040503050406030204" pitchFamily="18" charset="0"/>
                        <a:cs typeface="Times New Roman" panose="02020603050405020304" pitchFamily="18" charset="0"/>
                      </a:rPr>
                      <m:t> →</m:t>
                    </m:r>
                    <m:sSub>
                      <m:sSubPr>
                        <m:ctrlPr>
                          <a:rPr lang="en-US" sz="2000" b="1" i="1">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𝒃</m:t>
                        </m:r>
                      </m:e>
                      <m:sub>
                        <m:r>
                          <a:rPr lang="en-US" sz="2000" b="1" i="1">
                            <a:latin typeface="Cambria Math" panose="02040503050406030204" pitchFamily="18" charset="0"/>
                            <a:ea typeface="Cambria Math" panose="02040503050406030204" pitchFamily="18" charset="0"/>
                            <a:cs typeface="Times New Roman" panose="02020603050405020304" pitchFamily="18" charset="0"/>
                          </a:rPr>
                          <m:t>𝒎</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𝟏</m:t>
                        </m:r>
                      </m:sub>
                    </m:sSub>
                  </m:oMath>
                </a14:m>
                <a:endParaRPr lang="en-US" sz="2000" b="1" dirty="0">
                  <a:ea typeface="Cambria Math" panose="02040503050406030204" pitchFamily="18" charset="0"/>
                  <a:cs typeface="Times New Roman" panose="02020603050405020304" pitchFamily="18" charset="0"/>
                </a:endParaRPr>
              </a:p>
              <a:p>
                <a:pPr marL="457200" lvl="1" indent="0" algn="just">
                  <a:lnSpc>
                    <a:spcPct val="107000"/>
                  </a:lnSpc>
                  <a:spcAft>
                    <a:spcPts val="800"/>
                  </a:spcAft>
                  <a:buNone/>
                </a:pPr>
                <a:r>
                  <a:rPr lang="en-US" sz="2000" dirty="0">
                    <a:latin typeface="Calibri" panose="020F0502020204030204" pitchFamily="34" charset="0"/>
                    <a:cs typeface="Times New Roman" panose="02020603050405020304" pitchFamily="18" charset="0"/>
                  </a:rPr>
                  <a:t>	</a:t>
                </a:r>
                <a:r>
                  <a:rPr lang="en-US" sz="2000" b="1" dirty="0">
                    <a:ea typeface="Cambria Math" panose="02040503050406030204" pitchFamily="18" charset="0"/>
                    <a:cs typeface="Times New Roman" panose="02020603050405020304" pitchFamily="18" charset="0"/>
                  </a:rPr>
                  <a:t> </a:t>
                </a:r>
                <a14:m>
                  <m:oMath xmlns:m="http://schemas.openxmlformats.org/officeDocument/2006/math">
                    <m:sSub>
                      <m:sSubPr>
                        <m:ctrlPr>
                          <a:rPr lang="en-US" sz="2000" b="1" i="1">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𝒉</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1" i="1">
                            <a:latin typeface="Cambria Math" panose="02040503050406030204" pitchFamily="18" charset="0"/>
                            <a:ea typeface="Cambria Math" panose="02040503050406030204" pitchFamily="18" charset="0"/>
                            <a:cs typeface="Times New Roman" panose="02020603050405020304" pitchFamily="18" charset="0"/>
                          </a:rPr>
                          <m:t>𝒂</m:t>
                        </m:r>
                      </m:e>
                      <m:sub>
                        <m:r>
                          <a:rPr lang="en-US" sz="2000" b="1" i="1">
                            <a:latin typeface="Cambria Math" panose="02040503050406030204" pitchFamily="18" charset="0"/>
                            <a:ea typeface="Cambria Math" panose="02040503050406030204" pitchFamily="18" charset="0"/>
                            <a:cs typeface="Times New Roman" panose="02020603050405020304" pitchFamily="18" charset="0"/>
                          </a:rPr>
                          <m:t>𝒎</m:t>
                        </m:r>
                      </m:sub>
                    </m:sSub>
                    <m:r>
                      <a:rPr lang="en-US" sz="2000" b="1" i="1" smtClean="0">
                        <a:latin typeface="Cambria Math" panose="02040503050406030204" pitchFamily="18" charset="0"/>
                        <a:ea typeface="Cambria Math" panose="02040503050406030204" pitchFamily="18" charset="0"/>
                        <a:cs typeface="Times New Roman" panose="02020603050405020304" pitchFamily="18" charset="0"/>
                      </a:rPr>
                      <m:t>)&lt;</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𝒉</m:t>
                    </m:r>
                    <m:d>
                      <m:dPr>
                        <m:ctrlPr>
                          <a:rPr lang="en-US" sz="2000" b="1" i="1" smtClean="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sz="2000" b="1" i="1">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𝒃</m:t>
                            </m:r>
                          </m:e>
                          <m:sub>
                            <m:r>
                              <a:rPr lang="en-US" sz="2000" b="1" i="1">
                                <a:latin typeface="Cambria Math" panose="02040503050406030204" pitchFamily="18" charset="0"/>
                                <a:ea typeface="Cambria Math" panose="02040503050406030204" pitchFamily="18" charset="0"/>
                                <a:cs typeface="Times New Roman" panose="02020603050405020304" pitchFamily="18" charset="0"/>
                              </a:rPr>
                              <m:t>𝒎</m:t>
                            </m:r>
                          </m:sub>
                        </m:sSub>
                      </m:e>
                    </m:d>
                  </m:oMath>
                </a14:m>
                <a:endParaRPr lang="en-US" sz="2000" dirty="0">
                  <a:latin typeface="Calibri" panose="020F0502020204030204" pitchFamily="34" charset="0"/>
                  <a:cs typeface="Times New Roman" panose="02020603050405020304" pitchFamily="18" charset="0"/>
                </a:endParaRPr>
              </a:p>
              <a:p>
                <a:pPr marL="457200" lvl="1" indent="0" algn="just">
                  <a:lnSpc>
                    <a:spcPct val="107000"/>
                  </a:lnSpc>
                  <a:spcAft>
                    <a:spcPts val="800"/>
                  </a:spcAft>
                  <a:buNone/>
                </a:pPr>
                <a:r>
                  <a:rPr lang="en-US" sz="2000" b="1" dirty="0">
                    <a:ea typeface="Cambria Math" panose="02040503050406030204" pitchFamily="18" charset="0"/>
                    <a:cs typeface="Times New Roman" panose="02020603050405020304" pitchFamily="18" charset="0"/>
                  </a:rPr>
                  <a:t>r</a:t>
                </a:r>
                <a14:m>
                  <m:oMath xmlns:m="http://schemas.openxmlformats.org/officeDocument/2006/math">
                    <m:r>
                      <a:rPr lang="en-US" sz="2000" b="1"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000" b="1" i="1">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1" i="1">
                            <a:latin typeface="Cambria Math" panose="02040503050406030204" pitchFamily="18" charset="0"/>
                            <a:ea typeface="Cambria Math" panose="02040503050406030204" pitchFamily="18" charset="0"/>
                            <a:cs typeface="Times New Roman" panose="02020603050405020304" pitchFamily="18" charset="0"/>
                          </a:rPr>
                          <m:t>  </m:t>
                        </m:r>
                        <m:r>
                          <a:rPr lang="en-US" sz="2000" b="1" i="1">
                            <a:latin typeface="Cambria Math" panose="02040503050406030204" pitchFamily="18" charset="0"/>
                            <a:ea typeface="Cambria Math" panose="02040503050406030204" pitchFamily="18" charset="0"/>
                            <a:cs typeface="Times New Roman" panose="02020603050405020304" pitchFamily="18" charset="0"/>
                          </a:rPr>
                          <m:t>𝒃</m:t>
                        </m:r>
                      </m:e>
                      <m:sub>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𝟏</m:t>
                        </m:r>
                      </m:sub>
                    </m:sSub>
                    <m:sSub>
                      <m:sSubPr>
                        <m:ctrlPr>
                          <a:rPr lang="en-US" sz="2000" b="1" i="1">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1" i="1">
                            <a:latin typeface="Cambria Math" panose="02040503050406030204" pitchFamily="18" charset="0"/>
                            <a:ea typeface="Cambria Math" panose="02040503050406030204" pitchFamily="18" charset="0"/>
                            <a:cs typeface="Times New Roman" panose="02020603050405020304" pitchFamily="18" charset="0"/>
                          </a:rPr>
                          <m:t>→</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𝒃</m:t>
                        </m:r>
                      </m:e>
                      <m:sub>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𝟐</m:t>
                        </m:r>
                      </m:sub>
                    </m:sSub>
                    <m:r>
                      <a:rPr lang="en-US" sz="2000" b="1" i="1">
                        <a:latin typeface="Cambria Math" panose="02040503050406030204" pitchFamily="18" charset="0"/>
                        <a:ea typeface="Cambria Math" panose="02040503050406030204" pitchFamily="18" charset="0"/>
                        <a:cs typeface="Times New Roman" panose="02020603050405020304" pitchFamily="18" charset="0"/>
                      </a:rPr>
                      <m:t> →</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000" b="1" i="1">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1" i="1">
                            <a:latin typeface="Cambria Math" panose="02040503050406030204" pitchFamily="18" charset="0"/>
                            <a:ea typeface="Cambria Math" panose="02040503050406030204" pitchFamily="18" charset="0"/>
                            <a:cs typeface="Times New Roman" panose="02020603050405020304" pitchFamily="18" charset="0"/>
                          </a:rPr>
                          <m:t>→</m:t>
                        </m:r>
                        <m:r>
                          <a:rPr lang="en-US" sz="2000" b="1" i="1">
                            <a:latin typeface="Cambria Math" panose="02040503050406030204" pitchFamily="18" charset="0"/>
                            <a:ea typeface="Cambria Math" panose="02040503050406030204" pitchFamily="18" charset="0"/>
                            <a:cs typeface="Times New Roman" panose="02020603050405020304" pitchFamily="18" charset="0"/>
                          </a:rPr>
                          <m:t>𝒃</m:t>
                        </m:r>
                      </m:e>
                      <m:sub>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𝒏</m:t>
                        </m:r>
                      </m:sub>
                    </m:sSub>
                    <m:sSub>
                      <m:sSubPr>
                        <m:ctrlPr>
                          <a:rPr lang="en-US" sz="2000" b="1" i="1">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1" i="1">
                            <a:latin typeface="Cambria Math" panose="02040503050406030204" pitchFamily="18" charset="0"/>
                            <a:ea typeface="Cambria Math" panose="02040503050406030204" pitchFamily="18" charset="0"/>
                            <a:cs typeface="Times New Roman" panose="02020603050405020304" pitchFamily="18" charset="0"/>
                          </a:rPr>
                          <m:t>→</m:t>
                        </m:r>
                        <m:r>
                          <a:rPr lang="en-US" sz="2000" b="1" i="1">
                            <a:latin typeface="Cambria Math" panose="02040503050406030204" pitchFamily="18" charset="0"/>
                            <a:ea typeface="Cambria Math" panose="02040503050406030204" pitchFamily="18" charset="0"/>
                            <a:cs typeface="Times New Roman" panose="02020603050405020304" pitchFamily="18" charset="0"/>
                          </a:rPr>
                          <m:t>𝒃</m:t>
                        </m:r>
                      </m:e>
                      <m:sub>
                        <m:r>
                          <a:rPr lang="en-US" sz="2000" b="1" i="1">
                            <a:latin typeface="Cambria Math" panose="02040503050406030204" pitchFamily="18" charset="0"/>
                            <a:ea typeface="Cambria Math" panose="02040503050406030204" pitchFamily="18" charset="0"/>
                            <a:cs typeface="Times New Roman" panose="02020603050405020304" pitchFamily="18" charset="0"/>
                          </a:rPr>
                          <m:t>𝒏</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𝟏</m:t>
                        </m:r>
                      </m:sub>
                    </m:sSub>
                  </m:oMath>
                </a14:m>
                <a:r>
                  <a:rPr lang="en-US" sz="2000" dirty="0">
                    <a:latin typeface="Calibri" panose="020F0502020204030204" pitchFamily="34" charset="0"/>
                    <a:cs typeface="Times New Roman" panose="02020603050405020304" pitchFamily="18" charset="0"/>
                  </a:rPr>
                  <a:t>	</a:t>
                </a:r>
              </a:p>
              <a:p>
                <a:pPr marL="457200" lvl="1" indent="0" algn="just">
                  <a:lnSpc>
                    <a:spcPct val="107000"/>
                  </a:lnSpc>
                  <a:spcAft>
                    <a:spcPts val="800"/>
                  </a:spcAft>
                  <a:buNone/>
                </a:pPr>
                <a14:m>
                  <m:oMathPara xmlns:m="http://schemas.openxmlformats.org/officeDocument/2006/math">
                    <m:oMathParaPr>
                      <m:jc m:val="left"/>
                    </m:oMathParaPr>
                    <m:oMath xmlns:m="http://schemas.openxmlformats.org/officeDocument/2006/math">
                      <m:sSub>
                        <m:sSubPr>
                          <m:ctrlPr>
                            <a:rPr lang="en-US" sz="2000" b="1"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𝒉</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1" i="1">
                              <a:latin typeface="Cambria Math" panose="02040503050406030204" pitchFamily="18" charset="0"/>
                              <a:ea typeface="Cambria Math" panose="02040503050406030204" pitchFamily="18" charset="0"/>
                              <a:cs typeface="Times New Roman" panose="02020603050405020304" pitchFamily="18" charset="0"/>
                            </a:rPr>
                            <m:t>𝒂</m:t>
                          </m:r>
                        </m:e>
                        <m:sub>
                          <m:r>
                            <a:rPr lang="en-US" sz="2000" b="1" i="1">
                              <a:latin typeface="Cambria Math" panose="02040503050406030204" pitchFamily="18" charset="0"/>
                              <a:ea typeface="Cambria Math" panose="02040503050406030204" pitchFamily="18" charset="0"/>
                              <a:cs typeface="Times New Roman" panose="02020603050405020304" pitchFamily="18" charset="0"/>
                            </a:rPr>
                            <m:t>𝒎</m:t>
                          </m:r>
                        </m:sub>
                      </m:sSub>
                      <m:r>
                        <a:rPr lang="en-US" sz="2000" b="1"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 ≠</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𝒉</m:t>
                      </m:r>
                      <m:d>
                        <m:dPr>
                          <m:ctrlPr>
                            <a:rPr lang="en-US" sz="2000" b="1" i="1" smtClean="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sz="2000" b="1" i="1">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𝒃</m:t>
                              </m:r>
                            </m:e>
                            <m:sub>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𝒊</m:t>
                              </m:r>
                            </m:sub>
                          </m:sSub>
                        </m:e>
                      </m:d>
                      <m:r>
                        <a:rPr lang="en-US" sz="2000" b="1" i="1" smtClean="0">
                          <a:latin typeface="Cambria Math" panose="02040503050406030204" pitchFamily="18" charset="0"/>
                          <a:ea typeface="Cambria Math" panose="02040503050406030204" pitchFamily="18" charset="0"/>
                          <a:cs typeface="Times New Roman" panose="02020603050405020304" pitchFamily="18" charset="0"/>
                        </a:rPr>
                        <m:t>   ∀</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𝒊</m:t>
                      </m:r>
                    </m:oMath>
                  </m:oMathPara>
                </a14:m>
                <a:endParaRPr lang="en-US" sz="2000" b="0" i="0" u="none" strike="noStrike" baseline="0" dirty="0">
                  <a:solidFill>
                    <a:srgbClr val="000000"/>
                  </a:solidFill>
                  <a:latin typeface="Calibri" panose="020F0502020204030204" pitchFamily="34" charset="0"/>
                  <a:cs typeface="Times New Roman" panose="02020603050405020304" pitchFamily="18" charset="0"/>
                </a:endParaRPr>
              </a:p>
              <a:p>
                <a:pPr marL="457200" lvl="1" indent="0" algn="just">
                  <a:lnSpc>
                    <a:spcPct val="107000"/>
                  </a:lnSpc>
                  <a:spcAft>
                    <a:spcPts val="800"/>
                  </a:spcAft>
                  <a:buNone/>
                </a:pPr>
                <a14:m>
                  <m:oMath xmlns:m="http://schemas.openxmlformats.org/officeDocument/2006/math">
                    <m:sSub>
                      <m:sSubPr>
                        <m:ctrlPr>
                          <a:rPr lang="en-US" sz="2000" b="1"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𝒉</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1" i="1">
                            <a:latin typeface="Cambria Math" panose="02040503050406030204" pitchFamily="18" charset="0"/>
                            <a:ea typeface="Cambria Math" panose="02040503050406030204" pitchFamily="18" charset="0"/>
                            <a:cs typeface="Times New Roman" panose="02020603050405020304" pitchFamily="18" charset="0"/>
                          </a:rPr>
                          <m:t>𝒂</m:t>
                        </m:r>
                      </m:e>
                      <m:sub>
                        <m:r>
                          <a:rPr lang="en-US" sz="2000" b="1" i="1">
                            <a:latin typeface="Cambria Math" panose="02040503050406030204" pitchFamily="18" charset="0"/>
                            <a:ea typeface="Cambria Math" panose="02040503050406030204" pitchFamily="18" charset="0"/>
                            <a:cs typeface="Times New Roman" panose="02020603050405020304" pitchFamily="18" charset="0"/>
                          </a:rPr>
                          <m:t>𝒎</m:t>
                        </m:r>
                      </m:sub>
                    </m:sSub>
                    <m:r>
                      <a:rPr lang="en-US" sz="2000" b="1" i="1" smtClean="0">
                        <a:latin typeface="Cambria Math" panose="02040503050406030204" pitchFamily="18" charset="0"/>
                        <a:ea typeface="Cambria Math" panose="02040503050406030204" pitchFamily="18" charset="0"/>
                        <a:cs typeface="Times New Roman" panose="02020603050405020304" pitchFamily="18" charset="0"/>
                      </a:rPr>
                      <m:t>) ≠</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𝒉</m:t>
                    </m:r>
                    <m:d>
                      <m:dPr>
                        <m:ctrlPr>
                          <a:rPr lang="en-US" sz="2000" b="1" i="1" smtClean="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sz="2000" b="1" i="1">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𝒃</m:t>
                            </m:r>
                          </m:e>
                          <m:sub>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𝒊</m:t>
                            </m:r>
                          </m:sub>
                        </m:sSub>
                      </m:e>
                    </m:d>
                    <m:r>
                      <a:rPr lang="en-US" sz="2000" b="1" i="1" smtClean="0">
                        <a:latin typeface="Cambria Math" panose="02040503050406030204" pitchFamily="18" charset="0"/>
                        <a:ea typeface="Cambria Math" panose="02040503050406030204" pitchFamily="18" charset="0"/>
                        <a:cs typeface="Times New Roman" panose="02020603050405020304" pitchFamily="18" charset="0"/>
                      </a:rPr>
                      <m:t>   ∀</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𝒊</m:t>
                    </m:r>
                  </m:oMath>
                </a14:m>
                <a:r>
                  <a:rPr lang="en-US" sz="2000" dirty="0">
                    <a:latin typeface="Calibri" panose="020F0502020204030204" pitchFamily="34" charset="0"/>
                    <a:cs typeface="Times New Roman" panose="02020603050405020304" pitchFamily="18" charset="0"/>
                  </a:rPr>
                  <a:t>   (slashing condition I violated)</a:t>
                </a:r>
              </a:p>
              <a:p>
                <a:pPr marL="457200" lvl="1" indent="0" algn="just">
                  <a:lnSpc>
                    <a:spcPct val="107000"/>
                  </a:lnSpc>
                  <a:spcAft>
                    <a:spcPts val="800"/>
                  </a:spcAft>
                  <a:buNone/>
                </a:pPr>
                <a:r>
                  <a:rPr lang="en-US" sz="2000" b="0" i="0" u="none" strike="noStrike" baseline="0" dirty="0">
                    <a:solidFill>
                      <a:srgbClr val="000000"/>
                    </a:solidFill>
                    <a:latin typeface="Calibri" panose="020F0502020204030204" pitchFamily="34" charset="0"/>
                    <a:cs typeface="Times New Roman" panose="02020603050405020304" pitchFamily="18" charset="0"/>
                  </a:rPr>
                  <a:t>Let j the lowest integer such that </a:t>
                </a:r>
                <a14:m>
                  <m:oMath xmlns:m="http://schemas.openxmlformats.org/officeDocument/2006/math">
                    <m:sSub>
                      <m:sSubPr>
                        <m:ctrlPr>
                          <a:rPr lang="en-US" sz="2000" b="1"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𝒉</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1" i="1">
                            <a:latin typeface="Cambria Math" panose="02040503050406030204" pitchFamily="18" charset="0"/>
                            <a:ea typeface="Cambria Math" panose="02040503050406030204" pitchFamily="18" charset="0"/>
                            <a:cs typeface="Times New Roman" panose="02020603050405020304" pitchFamily="18" charset="0"/>
                          </a:rPr>
                          <m:t>𝒂</m:t>
                        </m:r>
                      </m:e>
                      <m:sub>
                        <m:r>
                          <a:rPr lang="en-US" sz="2000" b="1" i="1">
                            <a:latin typeface="Cambria Math" panose="02040503050406030204" pitchFamily="18" charset="0"/>
                            <a:ea typeface="Cambria Math" panose="02040503050406030204" pitchFamily="18" charset="0"/>
                            <a:cs typeface="Times New Roman" panose="02020603050405020304" pitchFamily="18" charset="0"/>
                          </a:rPr>
                          <m:t>𝒎</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𝟏</m:t>
                        </m:r>
                      </m:sub>
                    </m:sSub>
                    <m:r>
                      <a:rPr lang="en-US" sz="2000" b="1" i="1" smtClean="0">
                        <a:latin typeface="Cambria Math" panose="02040503050406030204" pitchFamily="18" charset="0"/>
                        <a:ea typeface="Cambria Math" panose="02040503050406030204" pitchFamily="18" charset="0"/>
                        <a:cs typeface="Times New Roman" panose="02020603050405020304" pitchFamily="18" charset="0"/>
                      </a:rPr>
                      <m:t>)&lt;</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𝒉</m:t>
                    </m:r>
                    <m:d>
                      <m:dPr>
                        <m:ctrlPr>
                          <a:rPr lang="en-US" sz="2000" b="1" i="1" smtClean="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sz="2000" b="1" i="1">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𝒃</m:t>
                            </m:r>
                          </m:e>
                          <m:sub>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𝒋</m:t>
                            </m:r>
                          </m:sub>
                        </m:sSub>
                      </m:e>
                    </m:d>
                    <m:r>
                      <a:rPr lang="en-US" sz="2000" b="1" i="1" smtClean="0">
                        <a:latin typeface="Cambria Math" panose="02040503050406030204" pitchFamily="18" charset="0"/>
                        <a:ea typeface="Cambria Math" panose="02040503050406030204" pitchFamily="18" charset="0"/>
                        <a:cs typeface="Times New Roman" panose="02020603050405020304" pitchFamily="18" charset="0"/>
                      </a:rPr>
                      <m:t> </m:t>
                    </m:r>
                  </m:oMath>
                </a14:m>
                <a:endParaRPr lang="en-US" sz="2000" b="0" i="0" u="none" strike="noStrike" baseline="0" dirty="0">
                  <a:solidFill>
                    <a:srgbClr val="000000"/>
                  </a:solidFill>
                  <a:latin typeface="Calibri" panose="020F0502020204030204" pitchFamily="34" charset="0"/>
                  <a:cs typeface="Times New Roman" panose="02020603050405020304" pitchFamily="18" charset="0"/>
                </a:endParaRPr>
              </a:p>
              <a:p>
                <a:pPr marL="457200" lvl="1" indent="0" algn="just">
                  <a:lnSpc>
                    <a:spcPct val="107000"/>
                  </a:lnSpc>
                  <a:spcAft>
                    <a:spcPts val="800"/>
                  </a:spcAft>
                  <a:buNone/>
                </a:pPr>
                <a:endParaRPr lang="en-US" sz="2000" dirty="0">
                  <a:solidFill>
                    <a:srgbClr val="000000"/>
                  </a:solidFill>
                  <a:latin typeface="Calibri" panose="020F0502020204030204" pitchFamily="34" charset="0"/>
                  <a:cs typeface="Times New Roman" panose="02020603050405020304" pitchFamily="18" charset="0"/>
                </a:endParaRPr>
              </a:p>
              <a:p>
                <a:pPr marL="457200" lvl="1" indent="0" algn="just">
                  <a:lnSpc>
                    <a:spcPct val="107000"/>
                  </a:lnSpc>
                  <a:spcAft>
                    <a:spcPts val="800"/>
                  </a:spcAft>
                  <a:buNone/>
                </a:pPr>
                <a:endParaRPr lang="en-US" sz="2000" b="0" i="0" u="none" strike="noStrike" baseline="0" dirty="0">
                  <a:solidFill>
                    <a:srgbClr val="000000"/>
                  </a:solidFill>
                  <a:latin typeface="Calibri" panose="020F0502020204030204" pitchFamily="34" charset="0"/>
                  <a:cs typeface="Times New Roman" panose="02020603050405020304" pitchFamily="18" charset="0"/>
                </a:endParaRPr>
              </a:p>
            </p:txBody>
          </p:sp>
        </mc:Choice>
        <mc:Fallback>
          <p:sp>
            <p:nvSpPr>
              <p:cNvPr id="3" name="Substituent conținut 2">
                <a:extLst>
                  <a:ext uri="{FF2B5EF4-FFF2-40B4-BE49-F238E27FC236}">
                    <a16:creationId xmlns:a16="http://schemas.microsoft.com/office/drawing/2014/main" id="{16656207-515B-4F62-8F36-13FDFE9BB0A8}"/>
                  </a:ext>
                </a:extLst>
              </p:cNvPr>
              <p:cNvSpPr>
                <a:spLocks noGrp="1" noRot="1" noChangeAspect="1" noMove="1" noResize="1" noEditPoints="1" noAdjustHandles="1" noChangeArrowheads="1" noChangeShapeType="1" noTextEdit="1"/>
              </p:cNvSpPr>
              <p:nvPr>
                <p:ph idx="1"/>
              </p:nvPr>
            </p:nvSpPr>
            <p:spPr>
              <a:blipFill>
                <a:blip r:embed="rId2"/>
                <a:stretch>
                  <a:fillRect l="-812" t="-980"/>
                </a:stretch>
              </a:blipFill>
            </p:spPr>
            <p:txBody>
              <a:bodyPr/>
              <a:lstStyle/>
              <a:p>
                <a:r>
                  <a:rPr lang="en-US">
                    <a:noFill/>
                  </a:rPr>
                  <a:t> </a:t>
                </a:r>
              </a:p>
            </p:txBody>
          </p:sp>
        </mc:Fallback>
      </mc:AlternateContent>
      <p:sp>
        <p:nvSpPr>
          <p:cNvPr id="5" name="Dreptunghi: colțuri rotunjite 4">
            <a:extLst>
              <a:ext uri="{FF2B5EF4-FFF2-40B4-BE49-F238E27FC236}">
                <a16:creationId xmlns:a16="http://schemas.microsoft.com/office/drawing/2014/main" id="{2D494A4B-AFD5-4BC1-ADB5-004701622077}"/>
              </a:ext>
            </a:extLst>
          </p:cNvPr>
          <p:cNvSpPr/>
          <p:nvPr/>
        </p:nvSpPr>
        <p:spPr>
          <a:xfrm>
            <a:off x="9567706" y="4095851"/>
            <a:ext cx="767023" cy="277834"/>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b2</a:t>
            </a:r>
          </a:p>
        </p:txBody>
      </p:sp>
      <p:sp>
        <p:nvSpPr>
          <p:cNvPr id="6" name="Dreptunghi: colțuri rotunjite 5">
            <a:extLst>
              <a:ext uri="{FF2B5EF4-FFF2-40B4-BE49-F238E27FC236}">
                <a16:creationId xmlns:a16="http://schemas.microsoft.com/office/drawing/2014/main" id="{163D3A93-AA8A-4A8A-8F2C-E37BBFD32480}"/>
              </a:ext>
            </a:extLst>
          </p:cNvPr>
          <p:cNvSpPr/>
          <p:nvPr/>
        </p:nvSpPr>
        <p:spPr>
          <a:xfrm>
            <a:off x="7248212" y="4095850"/>
            <a:ext cx="767023" cy="277834"/>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reptunghi: colțuri rotunjite 6">
            <a:extLst>
              <a:ext uri="{FF2B5EF4-FFF2-40B4-BE49-F238E27FC236}">
                <a16:creationId xmlns:a16="http://schemas.microsoft.com/office/drawing/2014/main" id="{57B60063-C658-4A0D-9A2C-BF90EAD09E1E}"/>
              </a:ext>
            </a:extLst>
          </p:cNvPr>
          <p:cNvSpPr/>
          <p:nvPr/>
        </p:nvSpPr>
        <p:spPr>
          <a:xfrm>
            <a:off x="9567705" y="3125975"/>
            <a:ext cx="767023" cy="277834"/>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reptunghi: colțuri rotunjite 7">
            <a:extLst>
              <a:ext uri="{FF2B5EF4-FFF2-40B4-BE49-F238E27FC236}">
                <a16:creationId xmlns:a16="http://schemas.microsoft.com/office/drawing/2014/main" id="{E5C0A3EB-2CBD-43C8-A860-0A164C41125D}"/>
              </a:ext>
            </a:extLst>
          </p:cNvPr>
          <p:cNvSpPr/>
          <p:nvPr/>
        </p:nvSpPr>
        <p:spPr>
          <a:xfrm>
            <a:off x="8549472" y="5055835"/>
            <a:ext cx="767023" cy="277834"/>
          </a:xfrm>
          <a:prstGeom prst="roundRect">
            <a:avLst/>
          </a:prstGeom>
          <a:solidFill>
            <a:srgbClr val="92D05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a1=b1</a:t>
            </a:r>
          </a:p>
        </p:txBody>
      </p:sp>
      <p:sp>
        <p:nvSpPr>
          <p:cNvPr id="9" name="Dreptunghi: colțuri rotunjite 8">
            <a:extLst>
              <a:ext uri="{FF2B5EF4-FFF2-40B4-BE49-F238E27FC236}">
                <a16:creationId xmlns:a16="http://schemas.microsoft.com/office/drawing/2014/main" id="{C1951DA6-B29E-4A30-8990-3566994EF7B1}"/>
              </a:ext>
            </a:extLst>
          </p:cNvPr>
          <p:cNvSpPr/>
          <p:nvPr/>
        </p:nvSpPr>
        <p:spPr>
          <a:xfrm>
            <a:off x="10261041" y="2295016"/>
            <a:ext cx="767023" cy="277834"/>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Dreptunghi: colțuri rotunjite 9">
            <a:extLst>
              <a:ext uri="{FF2B5EF4-FFF2-40B4-BE49-F238E27FC236}">
                <a16:creationId xmlns:a16="http://schemas.microsoft.com/office/drawing/2014/main" id="{472C162C-7DBA-415F-94DC-9ACC1D3A33C8}"/>
              </a:ext>
            </a:extLst>
          </p:cNvPr>
          <p:cNvSpPr/>
          <p:nvPr/>
        </p:nvSpPr>
        <p:spPr>
          <a:xfrm>
            <a:off x="7935686" y="3125975"/>
            <a:ext cx="767023" cy="277834"/>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a2</a:t>
            </a:r>
          </a:p>
        </p:txBody>
      </p:sp>
      <p:sp>
        <p:nvSpPr>
          <p:cNvPr id="11" name="Dreptunghi: colțuri rotunjite 10">
            <a:extLst>
              <a:ext uri="{FF2B5EF4-FFF2-40B4-BE49-F238E27FC236}">
                <a16:creationId xmlns:a16="http://schemas.microsoft.com/office/drawing/2014/main" id="{C5B9C0BB-9A53-409C-833B-DD61E2885228}"/>
              </a:ext>
            </a:extLst>
          </p:cNvPr>
          <p:cNvSpPr/>
          <p:nvPr/>
        </p:nvSpPr>
        <p:spPr>
          <a:xfrm>
            <a:off x="7935685" y="2304907"/>
            <a:ext cx="767023" cy="277834"/>
          </a:xfrm>
          <a:prstGeom prst="roundRect">
            <a:avLst/>
          </a:prstGeom>
          <a:solidFill>
            <a:srgbClr val="92D05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a3</a:t>
            </a:r>
          </a:p>
        </p:txBody>
      </p:sp>
      <p:cxnSp>
        <p:nvCxnSpPr>
          <p:cNvPr id="12" name="Conector drept cu săgeată 11">
            <a:extLst>
              <a:ext uri="{FF2B5EF4-FFF2-40B4-BE49-F238E27FC236}">
                <a16:creationId xmlns:a16="http://schemas.microsoft.com/office/drawing/2014/main" id="{A26C2421-AC82-4DE4-B270-25C2CC26692C}"/>
              </a:ext>
            </a:extLst>
          </p:cNvPr>
          <p:cNvCxnSpPr>
            <a:stCxn id="8" idx="0"/>
            <a:endCxn id="6" idx="2"/>
          </p:cNvCxnSpPr>
          <p:nvPr/>
        </p:nvCxnSpPr>
        <p:spPr>
          <a:xfrm flipH="1" flipV="1">
            <a:off x="7631724" y="4373684"/>
            <a:ext cx="1301260" cy="682151"/>
          </a:xfrm>
          <a:prstGeom prst="straightConnector1">
            <a:avLst/>
          </a:prstGeom>
          <a:ln w="22225">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3" name="Conector drept cu săgeată 12">
            <a:extLst>
              <a:ext uri="{FF2B5EF4-FFF2-40B4-BE49-F238E27FC236}">
                <a16:creationId xmlns:a16="http://schemas.microsoft.com/office/drawing/2014/main" id="{2D68B03D-0675-4FDE-9359-4DC00A4701E7}"/>
              </a:ext>
            </a:extLst>
          </p:cNvPr>
          <p:cNvCxnSpPr>
            <a:cxnSpLocks/>
            <a:stCxn id="8" idx="0"/>
            <a:endCxn id="5" idx="2"/>
          </p:cNvCxnSpPr>
          <p:nvPr/>
        </p:nvCxnSpPr>
        <p:spPr>
          <a:xfrm flipV="1">
            <a:off x="8932984" y="4373685"/>
            <a:ext cx="1018234" cy="682150"/>
          </a:xfrm>
          <a:prstGeom prst="straightConnector1">
            <a:avLst/>
          </a:prstGeom>
          <a:ln w="2222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5" name="Conector drept cu săgeată 14">
            <a:extLst>
              <a:ext uri="{FF2B5EF4-FFF2-40B4-BE49-F238E27FC236}">
                <a16:creationId xmlns:a16="http://schemas.microsoft.com/office/drawing/2014/main" id="{E161B8F9-119D-4134-905A-BB7482CC3D21}"/>
              </a:ext>
            </a:extLst>
          </p:cNvPr>
          <p:cNvCxnSpPr>
            <a:cxnSpLocks/>
            <a:stCxn id="6" idx="0"/>
            <a:endCxn id="10" idx="2"/>
          </p:cNvCxnSpPr>
          <p:nvPr/>
        </p:nvCxnSpPr>
        <p:spPr>
          <a:xfrm flipV="1">
            <a:off x="7631724" y="3403809"/>
            <a:ext cx="687474" cy="692041"/>
          </a:xfrm>
          <a:prstGeom prst="straightConnector1">
            <a:avLst/>
          </a:prstGeom>
          <a:ln w="22225">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6" name="Conector drept cu săgeată 15">
            <a:extLst>
              <a:ext uri="{FF2B5EF4-FFF2-40B4-BE49-F238E27FC236}">
                <a16:creationId xmlns:a16="http://schemas.microsoft.com/office/drawing/2014/main" id="{68A6ECC3-8EE2-4A3D-BF89-D3EA47F07822}"/>
              </a:ext>
            </a:extLst>
          </p:cNvPr>
          <p:cNvCxnSpPr>
            <a:cxnSpLocks/>
            <a:stCxn id="5" idx="0"/>
            <a:endCxn id="7" idx="2"/>
          </p:cNvCxnSpPr>
          <p:nvPr/>
        </p:nvCxnSpPr>
        <p:spPr>
          <a:xfrm flipH="1" flipV="1">
            <a:off x="9951217" y="3403809"/>
            <a:ext cx="1" cy="692042"/>
          </a:xfrm>
          <a:prstGeom prst="straightConnector1">
            <a:avLst/>
          </a:prstGeom>
          <a:ln w="22225">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7" name="Conector drept cu săgeată 16">
            <a:extLst>
              <a:ext uri="{FF2B5EF4-FFF2-40B4-BE49-F238E27FC236}">
                <a16:creationId xmlns:a16="http://schemas.microsoft.com/office/drawing/2014/main" id="{F68FE385-91AF-49B9-BAC2-EAAB0B84968A}"/>
              </a:ext>
            </a:extLst>
          </p:cNvPr>
          <p:cNvCxnSpPr>
            <a:cxnSpLocks/>
            <a:stCxn id="10" idx="0"/>
            <a:endCxn id="11" idx="2"/>
          </p:cNvCxnSpPr>
          <p:nvPr/>
        </p:nvCxnSpPr>
        <p:spPr>
          <a:xfrm flipH="1" flipV="1">
            <a:off x="8319197" y="2582741"/>
            <a:ext cx="1" cy="543234"/>
          </a:xfrm>
          <a:prstGeom prst="straightConnector1">
            <a:avLst/>
          </a:prstGeom>
          <a:ln w="2222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8" name="Conector drept cu săgeată 17">
            <a:extLst>
              <a:ext uri="{FF2B5EF4-FFF2-40B4-BE49-F238E27FC236}">
                <a16:creationId xmlns:a16="http://schemas.microsoft.com/office/drawing/2014/main" id="{7CE9CE62-4570-4D8E-A139-8464A4C79BC0}"/>
              </a:ext>
            </a:extLst>
          </p:cNvPr>
          <p:cNvCxnSpPr>
            <a:cxnSpLocks/>
            <a:stCxn id="7" idx="0"/>
            <a:endCxn id="9" idx="2"/>
          </p:cNvCxnSpPr>
          <p:nvPr/>
        </p:nvCxnSpPr>
        <p:spPr>
          <a:xfrm flipV="1">
            <a:off x="9951217" y="2572850"/>
            <a:ext cx="693336" cy="553125"/>
          </a:xfrm>
          <a:prstGeom prst="straightConnector1">
            <a:avLst/>
          </a:prstGeom>
          <a:ln w="22225">
            <a:prstDash val="sysDot"/>
            <a:tailEnd type="triangle"/>
          </a:ln>
        </p:spPr>
        <p:style>
          <a:lnRef idx="1">
            <a:schemeClr val="accent1"/>
          </a:lnRef>
          <a:fillRef idx="0">
            <a:schemeClr val="accent1"/>
          </a:fillRef>
          <a:effectRef idx="0">
            <a:schemeClr val="accent1"/>
          </a:effectRef>
          <a:fontRef idx="minor">
            <a:schemeClr val="tx1"/>
          </a:fontRef>
        </p:style>
      </p:cxnSp>
      <p:sp>
        <p:nvSpPr>
          <p:cNvPr id="21" name="Dreptunghi: colțuri rotunjite 20">
            <a:extLst>
              <a:ext uri="{FF2B5EF4-FFF2-40B4-BE49-F238E27FC236}">
                <a16:creationId xmlns:a16="http://schemas.microsoft.com/office/drawing/2014/main" id="{3EEA9372-A6DB-4AA0-BE71-F2D6C5A077DC}"/>
              </a:ext>
            </a:extLst>
          </p:cNvPr>
          <p:cNvSpPr/>
          <p:nvPr/>
        </p:nvSpPr>
        <p:spPr>
          <a:xfrm>
            <a:off x="9316495" y="1394185"/>
            <a:ext cx="767023" cy="277834"/>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Dreptunghi: colțuri rotunjite 21">
            <a:extLst>
              <a:ext uri="{FF2B5EF4-FFF2-40B4-BE49-F238E27FC236}">
                <a16:creationId xmlns:a16="http://schemas.microsoft.com/office/drawing/2014/main" id="{D0BB9F1F-81AB-4A5F-90C7-D3CA421287EE}"/>
              </a:ext>
            </a:extLst>
          </p:cNvPr>
          <p:cNvSpPr/>
          <p:nvPr/>
        </p:nvSpPr>
        <p:spPr>
          <a:xfrm>
            <a:off x="10948514" y="1394184"/>
            <a:ext cx="767023" cy="277834"/>
          </a:xfrm>
          <a:prstGeom prst="roundRect">
            <a:avLst/>
          </a:prstGeom>
          <a:solidFill>
            <a:srgbClr val="92D05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b3</a:t>
            </a:r>
          </a:p>
        </p:txBody>
      </p:sp>
      <p:cxnSp>
        <p:nvCxnSpPr>
          <p:cNvPr id="23" name="Conector drept cu săgeată 22">
            <a:extLst>
              <a:ext uri="{FF2B5EF4-FFF2-40B4-BE49-F238E27FC236}">
                <a16:creationId xmlns:a16="http://schemas.microsoft.com/office/drawing/2014/main" id="{6957F9DC-6570-41AB-A54A-220FE281498D}"/>
              </a:ext>
            </a:extLst>
          </p:cNvPr>
          <p:cNvCxnSpPr>
            <a:cxnSpLocks/>
            <a:stCxn id="9" idx="0"/>
            <a:endCxn id="21" idx="2"/>
          </p:cNvCxnSpPr>
          <p:nvPr/>
        </p:nvCxnSpPr>
        <p:spPr>
          <a:xfrm flipH="1" flipV="1">
            <a:off x="9700007" y="1672019"/>
            <a:ext cx="944546" cy="622997"/>
          </a:xfrm>
          <a:prstGeom prst="straightConnector1">
            <a:avLst/>
          </a:prstGeom>
          <a:ln w="22225">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4" name="Conector drept cu săgeată 23">
            <a:extLst>
              <a:ext uri="{FF2B5EF4-FFF2-40B4-BE49-F238E27FC236}">
                <a16:creationId xmlns:a16="http://schemas.microsoft.com/office/drawing/2014/main" id="{4066D273-9703-4796-8305-0A348CFCA3EC}"/>
              </a:ext>
            </a:extLst>
          </p:cNvPr>
          <p:cNvCxnSpPr>
            <a:cxnSpLocks/>
            <a:stCxn id="9" idx="0"/>
            <a:endCxn id="22" idx="2"/>
          </p:cNvCxnSpPr>
          <p:nvPr/>
        </p:nvCxnSpPr>
        <p:spPr>
          <a:xfrm flipV="1">
            <a:off x="10644553" y="1672018"/>
            <a:ext cx="687473" cy="622998"/>
          </a:xfrm>
          <a:prstGeom prst="straightConnector1">
            <a:avLst/>
          </a:prstGeom>
          <a:ln w="22225">
            <a:solidFill>
              <a:srgbClr val="0070C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5" name="Conector drept cu săgeată 24">
            <a:extLst>
              <a:ext uri="{FF2B5EF4-FFF2-40B4-BE49-F238E27FC236}">
                <a16:creationId xmlns:a16="http://schemas.microsoft.com/office/drawing/2014/main" id="{01D7FD15-9788-4374-BC77-68A78CEFCD85}"/>
              </a:ext>
            </a:extLst>
          </p:cNvPr>
          <p:cNvCxnSpPr>
            <a:cxnSpLocks/>
            <a:stCxn id="5" idx="0"/>
            <a:endCxn id="22" idx="2"/>
          </p:cNvCxnSpPr>
          <p:nvPr/>
        </p:nvCxnSpPr>
        <p:spPr>
          <a:xfrm flipV="1">
            <a:off x="9951218" y="1672018"/>
            <a:ext cx="1380808" cy="2423833"/>
          </a:xfrm>
          <a:prstGeom prst="straightConnector1">
            <a:avLst/>
          </a:prstGeom>
          <a:ln w="2222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49" name="Dreptunghi: colțuri rotunjite 148">
            <a:extLst>
              <a:ext uri="{FF2B5EF4-FFF2-40B4-BE49-F238E27FC236}">
                <a16:creationId xmlns:a16="http://schemas.microsoft.com/office/drawing/2014/main" id="{6BAB0B0A-E7E9-41D2-8919-50697A84E3EF}"/>
              </a:ext>
            </a:extLst>
          </p:cNvPr>
          <p:cNvSpPr/>
          <p:nvPr/>
        </p:nvSpPr>
        <p:spPr>
          <a:xfrm>
            <a:off x="8549472" y="6122185"/>
            <a:ext cx="767023" cy="277834"/>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51" name="Conector drept cu săgeată 150">
            <a:extLst>
              <a:ext uri="{FF2B5EF4-FFF2-40B4-BE49-F238E27FC236}">
                <a16:creationId xmlns:a16="http://schemas.microsoft.com/office/drawing/2014/main" id="{DD92E564-5B06-4C5F-9ADB-9BE24EDA6432}"/>
              </a:ext>
            </a:extLst>
          </p:cNvPr>
          <p:cNvCxnSpPr>
            <a:cxnSpLocks/>
          </p:cNvCxnSpPr>
          <p:nvPr/>
        </p:nvCxnSpPr>
        <p:spPr>
          <a:xfrm flipH="1" flipV="1">
            <a:off x="8932982" y="5370612"/>
            <a:ext cx="1" cy="734746"/>
          </a:xfrm>
          <a:prstGeom prst="straightConnector1">
            <a:avLst/>
          </a:prstGeom>
          <a:ln w="22225">
            <a:prstDash val="sysDot"/>
            <a:tailEnd type="triangle"/>
          </a:ln>
        </p:spPr>
        <p:style>
          <a:lnRef idx="1">
            <a:schemeClr val="accent1"/>
          </a:lnRef>
          <a:fillRef idx="0">
            <a:schemeClr val="accent1"/>
          </a:fillRef>
          <a:effectRef idx="0">
            <a:schemeClr val="accent1"/>
          </a:effectRef>
          <a:fontRef idx="minor">
            <a:schemeClr val="tx1"/>
          </a:fontRef>
        </p:style>
      </p:cxnSp>
      <p:sp>
        <p:nvSpPr>
          <p:cNvPr id="170" name="Dreptunghi: colțuri rotunjite 169">
            <a:extLst>
              <a:ext uri="{FF2B5EF4-FFF2-40B4-BE49-F238E27FC236}">
                <a16:creationId xmlns:a16="http://schemas.microsoft.com/office/drawing/2014/main" id="{D20898FD-B301-4DF5-934D-3BFE68B57E4D}"/>
              </a:ext>
            </a:extLst>
          </p:cNvPr>
          <p:cNvSpPr/>
          <p:nvPr/>
        </p:nvSpPr>
        <p:spPr>
          <a:xfrm>
            <a:off x="10948513" y="425378"/>
            <a:ext cx="767023" cy="277834"/>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b4</a:t>
            </a:r>
          </a:p>
        </p:txBody>
      </p:sp>
      <p:cxnSp>
        <p:nvCxnSpPr>
          <p:cNvPr id="171" name="Conector drept cu săgeată 170">
            <a:extLst>
              <a:ext uri="{FF2B5EF4-FFF2-40B4-BE49-F238E27FC236}">
                <a16:creationId xmlns:a16="http://schemas.microsoft.com/office/drawing/2014/main" id="{FCA61592-7BA8-4C8A-99DC-C5D30E0C7FAA}"/>
              </a:ext>
            </a:extLst>
          </p:cNvPr>
          <p:cNvCxnSpPr>
            <a:cxnSpLocks/>
            <a:endCxn id="170" idx="2"/>
          </p:cNvCxnSpPr>
          <p:nvPr/>
        </p:nvCxnSpPr>
        <p:spPr>
          <a:xfrm flipH="1" flipV="1">
            <a:off x="11332025" y="703212"/>
            <a:ext cx="1" cy="692042"/>
          </a:xfrm>
          <a:prstGeom prst="straightConnector1">
            <a:avLst/>
          </a:prstGeom>
          <a:ln w="2222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14741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A56D4B3B-E474-479E-9B32-1137B1BB4462}"/>
              </a:ext>
            </a:extLst>
          </p:cNvPr>
          <p:cNvSpPr>
            <a:spLocks noGrp="1"/>
          </p:cNvSpPr>
          <p:nvPr>
            <p:ph type="title"/>
          </p:nvPr>
        </p:nvSpPr>
        <p:spPr/>
        <p:txBody>
          <a:bodyPr/>
          <a:lstStyle/>
          <a:p>
            <a:r>
              <a:rPr lang="en-US" dirty="0"/>
              <a:t>Casper FFG</a:t>
            </a:r>
            <a:endParaRPr lang="ro-RO" dirty="0"/>
          </a:p>
        </p:txBody>
      </p:sp>
      <mc:AlternateContent xmlns:mc="http://schemas.openxmlformats.org/markup-compatibility/2006">
        <mc:Choice xmlns:a14="http://schemas.microsoft.com/office/drawing/2010/main" Requires="a14">
          <p:sp>
            <p:nvSpPr>
              <p:cNvPr id="3" name="Substituent conținut 2">
                <a:extLst>
                  <a:ext uri="{FF2B5EF4-FFF2-40B4-BE49-F238E27FC236}">
                    <a16:creationId xmlns:a16="http://schemas.microsoft.com/office/drawing/2014/main" id="{16656207-515B-4F62-8F36-13FDFE9BB0A8}"/>
                  </a:ext>
                </a:extLst>
              </p:cNvPr>
              <p:cNvSpPr>
                <a:spLocks noGrp="1"/>
              </p:cNvSpPr>
              <p:nvPr>
                <p:ph idx="1"/>
              </p:nvPr>
            </p:nvSpPr>
            <p:spPr/>
            <p:txBody>
              <a:bodyPr>
                <a:noAutofit/>
              </a:bodyPr>
              <a:lstStyle/>
              <a:p>
                <a:pPr algn="just">
                  <a:lnSpc>
                    <a:spcPct val="107000"/>
                  </a:lnSpc>
                  <a:spcAft>
                    <a:spcPts val="800"/>
                  </a:spcAft>
                </a:pPr>
                <a:r>
                  <a:rPr lang="en-US" sz="2400" b="1" dirty="0">
                    <a:latin typeface="Calibri" panose="020F0502020204030204" pitchFamily="34" charset="0"/>
                    <a:ea typeface="Calibri" panose="020F0502020204030204" pitchFamily="34" charset="0"/>
                    <a:cs typeface="Times New Roman" panose="02020603050405020304" pitchFamily="18" charset="0"/>
                  </a:rPr>
                  <a:t>Accountable safety proof:</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lvl="1" algn="just">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Two conflicting checkpoints </a:t>
                </a:r>
                <a14:m>
                  <m:oMath xmlns:m="http://schemas.openxmlformats.org/officeDocument/2006/math">
                    <m:sSub>
                      <m:sSubPr>
                        <m:ctrlPr>
                          <a:rPr lang="en-US" sz="2000" b="1"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𝒂</m:t>
                        </m:r>
                      </m:e>
                      <m:sub>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𝒎</m:t>
                        </m:r>
                      </m:sub>
                    </m:sSub>
                    <m:r>
                      <a:rPr lang="en-US" sz="2000" b="1" i="1"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en-US" sz="2000" dirty="0">
                    <a:latin typeface="Calibri" panose="020F0502020204030204" pitchFamily="34" charset="0"/>
                    <a:ea typeface="Calibri" panose="020F0502020204030204" pitchFamily="34" charset="0"/>
                    <a:cs typeface="Times New Roman" panose="02020603050405020304" pitchFamily="18" charset="0"/>
                  </a:rPr>
                  <a:t>and </a:t>
                </a:r>
                <a14:m>
                  <m:oMath xmlns:m="http://schemas.openxmlformats.org/officeDocument/2006/math">
                    <m:sSub>
                      <m:sSubPr>
                        <m:ctrlPr>
                          <a:rPr lang="en-US" sz="2000" b="1"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𝒃</m:t>
                        </m:r>
                      </m:e>
                      <m:sub>
                        <m:r>
                          <a:rPr lang="en-US" sz="2000" b="1" i="1">
                            <a:latin typeface="Cambria Math" panose="02040503050406030204" pitchFamily="18" charset="0"/>
                            <a:ea typeface="Cambria Math" panose="02040503050406030204" pitchFamily="18" charset="0"/>
                            <a:cs typeface="Times New Roman" panose="02020603050405020304" pitchFamily="18" charset="0"/>
                          </a:rPr>
                          <m:t>𝒎</m:t>
                        </m:r>
                      </m:sub>
                    </m:sSub>
                    <m:r>
                      <a:rPr lang="en-US" sz="2000" b="1" i="1">
                        <a:latin typeface="Cambria Math" panose="02040503050406030204" pitchFamily="18" charset="0"/>
                        <a:ea typeface="Cambria Math" panose="02040503050406030204" pitchFamily="18" charset="0"/>
                        <a:cs typeface="Times New Roman" panose="02020603050405020304" pitchFamily="18" charset="0"/>
                      </a:rPr>
                      <m:t> </m:t>
                    </m:r>
                  </m:oMath>
                </a14:m>
                <a:r>
                  <a:rPr lang="en-US" sz="2000" dirty="0">
                    <a:latin typeface="Calibri" panose="020F0502020204030204" pitchFamily="34" charset="0"/>
                    <a:ea typeface="Calibri" panose="020F0502020204030204" pitchFamily="34" charset="0"/>
                    <a:cs typeface="Times New Roman" panose="02020603050405020304" pitchFamily="18" charset="0"/>
                  </a:rPr>
                  <a:t>:</a:t>
                </a:r>
              </a:p>
              <a:p>
                <a:pPr marL="457200" lvl="1" indent="0" algn="just">
                  <a:lnSpc>
                    <a:spcPct val="107000"/>
                  </a:lnSpc>
                  <a:spcAft>
                    <a:spcPts val="800"/>
                  </a:spcAft>
                  <a:buNone/>
                </a:pP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b="1" dirty="0">
                    <a:ea typeface="Cambria Math" panose="02040503050406030204" pitchFamily="18" charset="0"/>
                    <a:cs typeface="Times New Roman" panose="02020603050405020304" pitchFamily="18" charset="0"/>
                  </a:rPr>
                  <a:t> </a:t>
                </a:r>
                <a14:m>
                  <m:oMath xmlns:m="http://schemas.openxmlformats.org/officeDocument/2006/math">
                    <m:sSub>
                      <m:sSubPr>
                        <m:ctrlPr>
                          <a:rPr lang="en-US" sz="2000" b="1" i="1">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1" i="1">
                            <a:latin typeface="Cambria Math" panose="02040503050406030204" pitchFamily="18" charset="0"/>
                            <a:ea typeface="Cambria Math" panose="02040503050406030204" pitchFamily="18" charset="0"/>
                            <a:cs typeface="Times New Roman" panose="02020603050405020304" pitchFamily="18" charset="0"/>
                          </a:rPr>
                          <m:t>𝒂</m:t>
                        </m:r>
                      </m:e>
                      <m:sub>
                        <m:r>
                          <a:rPr lang="en-US" sz="2000" b="1" i="1">
                            <a:latin typeface="Cambria Math" panose="02040503050406030204" pitchFamily="18" charset="0"/>
                            <a:ea typeface="Cambria Math" panose="02040503050406030204" pitchFamily="18" charset="0"/>
                            <a:cs typeface="Times New Roman" panose="02020603050405020304" pitchFamily="18" charset="0"/>
                          </a:rPr>
                          <m:t>𝒎</m:t>
                        </m:r>
                      </m:sub>
                    </m:sSub>
                    <m:r>
                      <a:rPr lang="en-US" sz="2000" b="1" i="1">
                        <a:latin typeface="Cambria Math" panose="02040503050406030204" pitchFamily="18" charset="0"/>
                        <a:ea typeface="Cambria Math" panose="02040503050406030204" pitchFamily="18" charset="0"/>
                        <a:cs typeface="Times New Roman" panose="02020603050405020304" pitchFamily="18" charset="0"/>
                      </a:rPr>
                      <m:t> →</m:t>
                    </m:r>
                    <m:sSub>
                      <m:sSubPr>
                        <m:ctrlPr>
                          <a:rPr lang="en-US" sz="2000" b="1" i="1">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1" i="1">
                            <a:latin typeface="Cambria Math" panose="02040503050406030204" pitchFamily="18" charset="0"/>
                            <a:ea typeface="Cambria Math" panose="02040503050406030204" pitchFamily="18" charset="0"/>
                            <a:cs typeface="Times New Roman" panose="02020603050405020304" pitchFamily="18" charset="0"/>
                          </a:rPr>
                          <m:t>𝒂</m:t>
                        </m:r>
                      </m:e>
                      <m:sub>
                        <m:r>
                          <a:rPr lang="en-US" sz="2000" b="1" i="1">
                            <a:latin typeface="Cambria Math" panose="02040503050406030204" pitchFamily="18" charset="0"/>
                            <a:ea typeface="Cambria Math" panose="02040503050406030204" pitchFamily="18" charset="0"/>
                            <a:cs typeface="Times New Roman" panose="02020603050405020304" pitchFamily="18" charset="0"/>
                          </a:rPr>
                          <m:t>𝒎</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𝟏</m:t>
                        </m:r>
                      </m:sub>
                    </m:sSub>
                    <m:sSub>
                      <m:sSubPr>
                        <m:ctrlPr>
                          <a:rPr lang="en-US" sz="2000" b="1" i="1">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1" i="1" smtClean="0">
                            <a:latin typeface="Cambria Math" panose="02040503050406030204" pitchFamily="18" charset="0"/>
                            <a:ea typeface="Cambria Math" panose="02040503050406030204" pitchFamily="18" charset="0"/>
                            <a:cs typeface="Times New Roman" panose="02020603050405020304" pitchFamily="18" charset="0"/>
                          </a:rPr>
                          <m:t>  </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𝒃</m:t>
                        </m:r>
                      </m:e>
                      <m:sub>
                        <m:r>
                          <a:rPr lang="en-US" sz="2000" b="1" i="1">
                            <a:latin typeface="Cambria Math" panose="02040503050406030204" pitchFamily="18" charset="0"/>
                            <a:ea typeface="Cambria Math" panose="02040503050406030204" pitchFamily="18" charset="0"/>
                            <a:cs typeface="Times New Roman" panose="02020603050405020304" pitchFamily="18" charset="0"/>
                          </a:rPr>
                          <m:t>𝒎</m:t>
                        </m:r>
                      </m:sub>
                    </m:sSub>
                    <m:r>
                      <a:rPr lang="en-US" sz="2000" b="1" i="1">
                        <a:latin typeface="Cambria Math" panose="02040503050406030204" pitchFamily="18" charset="0"/>
                        <a:ea typeface="Cambria Math" panose="02040503050406030204" pitchFamily="18" charset="0"/>
                        <a:cs typeface="Times New Roman" panose="02020603050405020304" pitchFamily="18" charset="0"/>
                      </a:rPr>
                      <m:t> →</m:t>
                    </m:r>
                    <m:sSub>
                      <m:sSubPr>
                        <m:ctrlPr>
                          <a:rPr lang="en-US" sz="2000" b="1" i="1">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𝒃</m:t>
                        </m:r>
                      </m:e>
                      <m:sub>
                        <m:r>
                          <a:rPr lang="en-US" sz="2000" b="1" i="1">
                            <a:latin typeface="Cambria Math" panose="02040503050406030204" pitchFamily="18" charset="0"/>
                            <a:ea typeface="Cambria Math" panose="02040503050406030204" pitchFamily="18" charset="0"/>
                            <a:cs typeface="Times New Roman" panose="02020603050405020304" pitchFamily="18" charset="0"/>
                          </a:rPr>
                          <m:t>𝒎</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𝟏</m:t>
                        </m:r>
                      </m:sub>
                    </m:sSub>
                  </m:oMath>
                </a14:m>
                <a:endParaRPr lang="en-US" sz="2000" b="1" dirty="0">
                  <a:ea typeface="Cambria Math" panose="02040503050406030204" pitchFamily="18" charset="0"/>
                  <a:cs typeface="Times New Roman" panose="02020603050405020304" pitchFamily="18" charset="0"/>
                </a:endParaRPr>
              </a:p>
              <a:p>
                <a:pPr marL="457200" lvl="1" indent="0" algn="just">
                  <a:lnSpc>
                    <a:spcPct val="107000"/>
                  </a:lnSpc>
                  <a:spcAft>
                    <a:spcPts val="800"/>
                  </a:spcAft>
                  <a:buNone/>
                </a:pPr>
                <a:r>
                  <a:rPr lang="en-US" sz="2000" dirty="0">
                    <a:latin typeface="Calibri" panose="020F0502020204030204" pitchFamily="34" charset="0"/>
                    <a:cs typeface="Times New Roman" panose="02020603050405020304" pitchFamily="18" charset="0"/>
                  </a:rPr>
                  <a:t>	</a:t>
                </a:r>
                <a:r>
                  <a:rPr lang="en-US" sz="2000" b="1" dirty="0">
                    <a:ea typeface="Cambria Math" panose="02040503050406030204" pitchFamily="18" charset="0"/>
                    <a:cs typeface="Times New Roman" panose="02020603050405020304" pitchFamily="18" charset="0"/>
                  </a:rPr>
                  <a:t> </a:t>
                </a:r>
                <a14:m>
                  <m:oMath xmlns:m="http://schemas.openxmlformats.org/officeDocument/2006/math">
                    <m:sSub>
                      <m:sSubPr>
                        <m:ctrlPr>
                          <a:rPr lang="en-US" sz="2000" b="1" i="1">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𝒉</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1" i="1">
                            <a:latin typeface="Cambria Math" panose="02040503050406030204" pitchFamily="18" charset="0"/>
                            <a:ea typeface="Cambria Math" panose="02040503050406030204" pitchFamily="18" charset="0"/>
                            <a:cs typeface="Times New Roman" panose="02020603050405020304" pitchFamily="18" charset="0"/>
                          </a:rPr>
                          <m:t>𝒂</m:t>
                        </m:r>
                      </m:e>
                      <m:sub>
                        <m:r>
                          <a:rPr lang="en-US" sz="2000" b="1" i="1">
                            <a:latin typeface="Cambria Math" panose="02040503050406030204" pitchFamily="18" charset="0"/>
                            <a:ea typeface="Cambria Math" panose="02040503050406030204" pitchFamily="18" charset="0"/>
                            <a:cs typeface="Times New Roman" panose="02020603050405020304" pitchFamily="18" charset="0"/>
                          </a:rPr>
                          <m:t>𝒎</m:t>
                        </m:r>
                      </m:sub>
                    </m:sSub>
                    <m:r>
                      <a:rPr lang="en-US" sz="2000" b="1" i="1" smtClean="0">
                        <a:latin typeface="Cambria Math" panose="02040503050406030204" pitchFamily="18" charset="0"/>
                        <a:ea typeface="Cambria Math" panose="02040503050406030204" pitchFamily="18" charset="0"/>
                        <a:cs typeface="Times New Roman" panose="02020603050405020304" pitchFamily="18" charset="0"/>
                      </a:rPr>
                      <m:t>)&lt;</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𝒉</m:t>
                    </m:r>
                    <m:d>
                      <m:dPr>
                        <m:ctrlPr>
                          <a:rPr lang="en-US" sz="2000" b="1" i="1" smtClean="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sz="2000" b="1" i="1">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𝒃</m:t>
                            </m:r>
                          </m:e>
                          <m:sub>
                            <m:r>
                              <a:rPr lang="en-US" sz="2000" b="1" i="1">
                                <a:latin typeface="Cambria Math" panose="02040503050406030204" pitchFamily="18" charset="0"/>
                                <a:ea typeface="Cambria Math" panose="02040503050406030204" pitchFamily="18" charset="0"/>
                                <a:cs typeface="Times New Roman" panose="02020603050405020304" pitchFamily="18" charset="0"/>
                              </a:rPr>
                              <m:t>𝒎</m:t>
                            </m:r>
                          </m:sub>
                        </m:sSub>
                      </m:e>
                    </m:d>
                  </m:oMath>
                </a14:m>
                <a:endParaRPr lang="en-US" sz="2000" dirty="0">
                  <a:latin typeface="Calibri" panose="020F0502020204030204" pitchFamily="34" charset="0"/>
                  <a:cs typeface="Times New Roman" panose="02020603050405020304" pitchFamily="18" charset="0"/>
                </a:endParaRPr>
              </a:p>
              <a:p>
                <a:pPr marL="457200" lvl="1" indent="0" algn="just">
                  <a:lnSpc>
                    <a:spcPct val="107000"/>
                  </a:lnSpc>
                  <a:spcAft>
                    <a:spcPts val="800"/>
                  </a:spcAft>
                  <a:buNone/>
                </a:pPr>
                <a:r>
                  <a:rPr lang="en-US" sz="2000" b="1" dirty="0">
                    <a:ea typeface="Cambria Math" panose="02040503050406030204" pitchFamily="18" charset="0"/>
                    <a:cs typeface="Times New Roman" panose="02020603050405020304" pitchFamily="18" charset="0"/>
                  </a:rPr>
                  <a:t>r</a:t>
                </a:r>
                <a14:m>
                  <m:oMath xmlns:m="http://schemas.openxmlformats.org/officeDocument/2006/math">
                    <m:r>
                      <a:rPr lang="en-US" sz="2000" b="1"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000" b="1" i="1">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1" i="1">
                            <a:latin typeface="Cambria Math" panose="02040503050406030204" pitchFamily="18" charset="0"/>
                            <a:ea typeface="Cambria Math" panose="02040503050406030204" pitchFamily="18" charset="0"/>
                            <a:cs typeface="Times New Roman" panose="02020603050405020304" pitchFamily="18" charset="0"/>
                          </a:rPr>
                          <m:t>  </m:t>
                        </m:r>
                        <m:r>
                          <a:rPr lang="en-US" sz="2000" b="1" i="1">
                            <a:latin typeface="Cambria Math" panose="02040503050406030204" pitchFamily="18" charset="0"/>
                            <a:ea typeface="Cambria Math" panose="02040503050406030204" pitchFamily="18" charset="0"/>
                            <a:cs typeface="Times New Roman" panose="02020603050405020304" pitchFamily="18" charset="0"/>
                          </a:rPr>
                          <m:t>𝒃</m:t>
                        </m:r>
                      </m:e>
                      <m:sub>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𝟏</m:t>
                        </m:r>
                      </m:sub>
                    </m:sSub>
                    <m:sSub>
                      <m:sSubPr>
                        <m:ctrlPr>
                          <a:rPr lang="en-US" sz="2000" b="1" i="1">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1" i="1">
                            <a:latin typeface="Cambria Math" panose="02040503050406030204" pitchFamily="18" charset="0"/>
                            <a:ea typeface="Cambria Math" panose="02040503050406030204" pitchFamily="18" charset="0"/>
                            <a:cs typeface="Times New Roman" panose="02020603050405020304" pitchFamily="18" charset="0"/>
                          </a:rPr>
                          <m:t>→</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𝒃</m:t>
                        </m:r>
                      </m:e>
                      <m:sub>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𝟐</m:t>
                        </m:r>
                      </m:sub>
                    </m:sSub>
                    <m:r>
                      <a:rPr lang="en-US" sz="2000" b="1" i="1">
                        <a:latin typeface="Cambria Math" panose="02040503050406030204" pitchFamily="18" charset="0"/>
                        <a:ea typeface="Cambria Math" panose="02040503050406030204" pitchFamily="18" charset="0"/>
                        <a:cs typeface="Times New Roman" panose="02020603050405020304" pitchFamily="18" charset="0"/>
                      </a:rPr>
                      <m:t> →</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000" b="1" i="1">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1" i="1">
                            <a:latin typeface="Cambria Math" panose="02040503050406030204" pitchFamily="18" charset="0"/>
                            <a:ea typeface="Cambria Math" panose="02040503050406030204" pitchFamily="18" charset="0"/>
                            <a:cs typeface="Times New Roman" panose="02020603050405020304" pitchFamily="18" charset="0"/>
                          </a:rPr>
                          <m:t>→</m:t>
                        </m:r>
                        <m:r>
                          <a:rPr lang="en-US" sz="2000" b="1" i="1">
                            <a:latin typeface="Cambria Math" panose="02040503050406030204" pitchFamily="18" charset="0"/>
                            <a:ea typeface="Cambria Math" panose="02040503050406030204" pitchFamily="18" charset="0"/>
                            <a:cs typeface="Times New Roman" panose="02020603050405020304" pitchFamily="18" charset="0"/>
                          </a:rPr>
                          <m:t>𝒃</m:t>
                        </m:r>
                      </m:e>
                      <m:sub>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𝒏</m:t>
                        </m:r>
                      </m:sub>
                    </m:sSub>
                    <m:sSub>
                      <m:sSubPr>
                        <m:ctrlPr>
                          <a:rPr lang="en-US" sz="2000" b="1" i="1">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1" i="1">
                            <a:latin typeface="Cambria Math" panose="02040503050406030204" pitchFamily="18" charset="0"/>
                            <a:ea typeface="Cambria Math" panose="02040503050406030204" pitchFamily="18" charset="0"/>
                            <a:cs typeface="Times New Roman" panose="02020603050405020304" pitchFamily="18" charset="0"/>
                          </a:rPr>
                          <m:t>→</m:t>
                        </m:r>
                        <m:r>
                          <a:rPr lang="en-US" sz="2000" b="1" i="1">
                            <a:latin typeface="Cambria Math" panose="02040503050406030204" pitchFamily="18" charset="0"/>
                            <a:ea typeface="Cambria Math" panose="02040503050406030204" pitchFamily="18" charset="0"/>
                            <a:cs typeface="Times New Roman" panose="02020603050405020304" pitchFamily="18" charset="0"/>
                          </a:rPr>
                          <m:t>𝒃</m:t>
                        </m:r>
                      </m:e>
                      <m:sub>
                        <m:r>
                          <a:rPr lang="en-US" sz="2000" b="1" i="1">
                            <a:latin typeface="Cambria Math" panose="02040503050406030204" pitchFamily="18" charset="0"/>
                            <a:ea typeface="Cambria Math" panose="02040503050406030204" pitchFamily="18" charset="0"/>
                            <a:cs typeface="Times New Roman" panose="02020603050405020304" pitchFamily="18" charset="0"/>
                          </a:rPr>
                          <m:t>𝒏</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𝟏</m:t>
                        </m:r>
                      </m:sub>
                    </m:sSub>
                  </m:oMath>
                </a14:m>
                <a:r>
                  <a:rPr lang="en-US" sz="2000" dirty="0">
                    <a:latin typeface="Calibri" panose="020F0502020204030204" pitchFamily="34" charset="0"/>
                    <a:cs typeface="Times New Roman" panose="02020603050405020304" pitchFamily="18" charset="0"/>
                  </a:rPr>
                  <a:t>	</a:t>
                </a:r>
              </a:p>
              <a:p>
                <a:pPr marL="457200" lvl="1" indent="0" algn="just">
                  <a:lnSpc>
                    <a:spcPct val="107000"/>
                  </a:lnSpc>
                  <a:spcAft>
                    <a:spcPts val="800"/>
                  </a:spcAft>
                  <a:buNone/>
                </a:pPr>
                <a14:m>
                  <m:oMathPara xmlns:m="http://schemas.openxmlformats.org/officeDocument/2006/math">
                    <m:oMathParaPr>
                      <m:jc m:val="left"/>
                    </m:oMathParaPr>
                    <m:oMath xmlns:m="http://schemas.openxmlformats.org/officeDocument/2006/math">
                      <m:sSub>
                        <m:sSubPr>
                          <m:ctrlPr>
                            <a:rPr lang="en-US" sz="2000" b="1"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𝒉</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1" i="1">
                              <a:latin typeface="Cambria Math" panose="02040503050406030204" pitchFamily="18" charset="0"/>
                              <a:ea typeface="Cambria Math" panose="02040503050406030204" pitchFamily="18" charset="0"/>
                              <a:cs typeface="Times New Roman" panose="02020603050405020304" pitchFamily="18" charset="0"/>
                            </a:rPr>
                            <m:t>𝒂</m:t>
                          </m:r>
                        </m:e>
                        <m:sub>
                          <m:r>
                            <a:rPr lang="en-US" sz="2000" b="1" i="1">
                              <a:latin typeface="Cambria Math" panose="02040503050406030204" pitchFamily="18" charset="0"/>
                              <a:ea typeface="Cambria Math" panose="02040503050406030204" pitchFamily="18" charset="0"/>
                              <a:cs typeface="Times New Roman" panose="02020603050405020304" pitchFamily="18" charset="0"/>
                            </a:rPr>
                            <m:t>𝒎</m:t>
                          </m:r>
                        </m:sub>
                      </m:sSub>
                      <m:r>
                        <a:rPr lang="en-US" sz="2000" b="1"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 ≠</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𝒉</m:t>
                      </m:r>
                      <m:d>
                        <m:dPr>
                          <m:ctrlPr>
                            <a:rPr lang="en-US" sz="2000" b="1" i="1" smtClean="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sz="2000" b="1" i="1">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𝒃</m:t>
                              </m:r>
                            </m:e>
                            <m:sub>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𝒊</m:t>
                              </m:r>
                            </m:sub>
                          </m:sSub>
                        </m:e>
                      </m:d>
                      <m:r>
                        <a:rPr lang="en-US" sz="2000" b="1" i="1" smtClean="0">
                          <a:latin typeface="Cambria Math" panose="02040503050406030204" pitchFamily="18" charset="0"/>
                          <a:ea typeface="Cambria Math" panose="02040503050406030204" pitchFamily="18" charset="0"/>
                          <a:cs typeface="Times New Roman" panose="02020603050405020304" pitchFamily="18" charset="0"/>
                        </a:rPr>
                        <m:t>   ∀</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𝒊</m:t>
                      </m:r>
                    </m:oMath>
                  </m:oMathPara>
                </a14:m>
                <a:endParaRPr lang="en-US" sz="2000" b="0" i="0" u="none" strike="noStrike" baseline="0" dirty="0">
                  <a:solidFill>
                    <a:srgbClr val="000000"/>
                  </a:solidFill>
                  <a:latin typeface="Calibri" panose="020F0502020204030204" pitchFamily="34" charset="0"/>
                  <a:cs typeface="Times New Roman" panose="02020603050405020304" pitchFamily="18" charset="0"/>
                </a:endParaRPr>
              </a:p>
              <a:p>
                <a:pPr marL="457200" lvl="1" indent="0" algn="just">
                  <a:lnSpc>
                    <a:spcPct val="107000"/>
                  </a:lnSpc>
                  <a:spcAft>
                    <a:spcPts val="800"/>
                  </a:spcAft>
                  <a:buNone/>
                </a:pPr>
                <a14:m>
                  <m:oMath xmlns:m="http://schemas.openxmlformats.org/officeDocument/2006/math">
                    <m:sSub>
                      <m:sSubPr>
                        <m:ctrlPr>
                          <a:rPr lang="en-US" sz="2000" b="1"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𝒉</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1" i="1">
                            <a:latin typeface="Cambria Math" panose="02040503050406030204" pitchFamily="18" charset="0"/>
                            <a:ea typeface="Cambria Math" panose="02040503050406030204" pitchFamily="18" charset="0"/>
                            <a:cs typeface="Times New Roman" panose="02020603050405020304" pitchFamily="18" charset="0"/>
                          </a:rPr>
                          <m:t>𝒂</m:t>
                        </m:r>
                      </m:e>
                      <m:sub>
                        <m:r>
                          <a:rPr lang="en-US" sz="2000" b="1" i="1">
                            <a:latin typeface="Cambria Math" panose="02040503050406030204" pitchFamily="18" charset="0"/>
                            <a:ea typeface="Cambria Math" panose="02040503050406030204" pitchFamily="18" charset="0"/>
                            <a:cs typeface="Times New Roman" panose="02020603050405020304" pitchFamily="18" charset="0"/>
                          </a:rPr>
                          <m:t>𝒎</m:t>
                        </m:r>
                      </m:sub>
                    </m:sSub>
                    <m:r>
                      <a:rPr lang="en-US" sz="2000" b="1" i="1" smtClean="0">
                        <a:latin typeface="Cambria Math" panose="02040503050406030204" pitchFamily="18" charset="0"/>
                        <a:ea typeface="Cambria Math" panose="02040503050406030204" pitchFamily="18" charset="0"/>
                        <a:cs typeface="Times New Roman" panose="02020603050405020304" pitchFamily="18" charset="0"/>
                      </a:rPr>
                      <m:t>) ≠</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𝒉</m:t>
                    </m:r>
                    <m:d>
                      <m:dPr>
                        <m:ctrlPr>
                          <a:rPr lang="en-US" sz="2000" b="1" i="1" smtClean="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sz="2000" b="1" i="1">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𝒃</m:t>
                            </m:r>
                          </m:e>
                          <m:sub>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𝒊</m:t>
                            </m:r>
                          </m:sub>
                        </m:sSub>
                      </m:e>
                    </m:d>
                    <m:r>
                      <a:rPr lang="en-US" sz="2000" b="1" i="1" smtClean="0">
                        <a:latin typeface="Cambria Math" panose="02040503050406030204" pitchFamily="18" charset="0"/>
                        <a:ea typeface="Cambria Math" panose="02040503050406030204" pitchFamily="18" charset="0"/>
                        <a:cs typeface="Times New Roman" panose="02020603050405020304" pitchFamily="18" charset="0"/>
                      </a:rPr>
                      <m:t>   ∀</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𝒊</m:t>
                    </m:r>
                  </m:oMath>
                </a14:m>
                <a:r>
                  <a:rPr lang="en-US" sz="2000" dirty="0">
                    <a:latin typeface="Calibri" panose="020F0502020204030204" pitchFamily="34" charset="0"/>
                    <a:cs typeface="Times New Roman" panose="02020603050405020304" pitchFamily="18" charset="0"/>
                  </a:rPr>
                  <a:t>   (slashing condition I)</a:t>
                </a:r>
              </a:p>
              <a:p>
                <a:pPr marL="457200" lvl="1" indent="0" algn="just">
                  <a:lnSpc>
                    <a:spcPct val="107000"/>
                  </a:lnSpc>
                  <a:spcAft>
                    <a:spcPts val="800"/>
                  </a:spcAft>
                  <a:buNone/>
                </a:pPr>
                <a:r>
                  <a:rPr lang="en-US" sz="2000" b="0" i="0" u="none" strike="noStrike" baseline="0" dirty="0">
                    <a:solidFill>
                      <a:srgbClr val="000000"/>
                    </a:solidFill>
                    <a:latin typeface="Calibri" panose="020F0502020204030204" pitchFamily="34" charset="0"/>
                    <a:cs typeface="Times New Roman" panose="02020603050405020304" pitchFamily="18" charset="0"/>
                  </a:rPr>
                  <a:t>Let j the lowest integer such that </a:t>
                </a:r>
                <a14:m>
                  <m:oMath xmlns:m="http://schemas.openxmlformats.org/officeDocument/2006/math">
                    <m:sSub>
                      <m:sSubPr>
                        <m:ctrlPr>
                          <a:rPr lang="en-US" sz="2000" b="1"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𝒉</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1" i="1">
                            <a:latin typeface="Cambria Math" panose="02040503050406030204" pitchFamily="18" charset="0"/>
                            <a:ea typeface="Cambria Math" panose="02040503050406030204" pitchFamily="18" charset="0"/>
                            <a:cs typeface="Times New Roman" panose="02020603050405020304" pitchFamily="18" charset="0"/>
                          </a:rPr>
                          <m:t>𝒂</m:t>
                        </m:r>
                      </m:e>
                      <m:sub>
                        <m:r>
                          <a:rPr lang="en-US" sz="2000" b="1" i="1">
                            <a:latin typeface="Cambria Math" panose="02040503050406030204" pitchFamily="18" charset="0"/>
                            <a:ea typeface="Cambria Math" panose="02040503050406030204" pitchFamily="18" charset="0"/>
                            <a:cs typeface="Times New Roman" panose="02020603050405020304" pitchFamily="18" charset="0"/>
                          </a:rPr>
                          <m:t>𝒎</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𝟏</m:t>
                        </m:r>
                      </m:sub>
                    </m:sSub>
                    <m:r>
                      <a:rPr lang="en-US" sz="2000" b="1" i="1" smtClean="0">
                        <a:latin typeface="Cambria Math" panose="02040503050406030204" pitchFamily="18" charset="0"/>
                        <a:ea typeface="Cambria Math" panose="02040503050406030204" pitchFamily="18" charset="0"/>
                        <a:cs typeface="Times New Roman" panose="02020603050405020304" pitchFamily="18" charset="0"/>
                      </a:rPr>
                      <m:t>)&lt;</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𝒉</m:t>
                    </m:r>
                    <m:d>
                      <m:dPr>
                        <m:ctrlPr>
                          <a:rPr lang="en-US" sz="2000" b="1" i="1" smtClean="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sz="2000" b="1" i="1">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𝒃</m:t>
                            </m:r>
                          </m:e>
                          <m:sub>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𝒋</m:t>
                            </m:r>
                          </m:sub>
                        </m:sSub>
                      </m:e>
                    </m:d>
                    <m:r>
                      <a:rPr lang="en-US" sz="2000" b="1" i="1" smtClean="0">
                        <a:latin typeface="Cambria Math" panose="02040503050406030204" pitchFamily="18" charset="0"/>
                        <a:ea typeface="Cambria Math" panose="02040503050406030204" pitchFamily="18" charset="0"/>
                        <a:cs typeface="Times New Roman" panose="02020603050405020304" pitchFamily="18" charset="0"/>
                      </a:rPr>
                      <m:t> </m:t>
                    </m:r>
                  </m:oMath>
                </a14:m>
                <a:endParaRPr lang="en-US" sz="2000" b="0" i="0" u="none" strike="noStrike" baseline="0" dirty="0">
                  <a:solidFill>
                    <a:srgbClr val="000000"/>
                  </a:solidFill>
                  <a:latin typeface="Calibri" panose="020F0502020204030204" pitchFamily="34" charset="0"/>
                  <a:cs typeface="Times New Roman" panose="02020603050405020304" pitchFamily="18" charset="0"/>
                </a:endParaRPr>
              </a:p>
              <a:p>
                <a:pPr marL="457200" lvl="1" indent="0" algn="just">
                  <a:lnSpc>
                    <a:spcPct val="107000"/>
                  </a:lnSpc>
                  <a:spcAft>
                    <a:spcPts val="800"/>
                  </a:spcAft>
                  <a:buNone/>
                </a:pPr>
                <a:r>
                  <a:rPr lang="en-US" sz="2000" dirty="0">
                    <a:solidFill>
                      <a:srgbClr val="000000"/>
                    </a:solidFill>
                    <a:latin typeface="Calibri" panose="020F0502020204030204" pitchFamily="34" charset="0"/>
                    <a:cs typeface="Times New Roman" panose="02020603050405020304" pitchFamily="18" charset="0"/>
                  </a:rPr>
                  <a:t>then </a:t>
                </a:r>
                <a14:m>
                  <m:oMath xmlns:m="http://schemas.openxmlformats.org/officeDocument/2006/math">
                    <m:sSub>
                      <m:sSubPr>
                        <m:ctrlPr>
                          <a:rPr lang="en-US" sz="2000" b="1" i="1">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1" i="1">
                            <a:latin typeface="Cambria Math" panose="02040503050406030204" pitchFamily="18" charset="0"/>
                            <a:ea typeface="Cambria Math" panose="02040503050406030204" pitchFamily="18" charset="0"/>
                            <a:cs typeface="Times New Roman" panose="02020603050405020304" pitchFamily="18" charset="0"/>
                          </a:rPr>
                          <m:t>𝒉</m:t>
                        </m:r>
                        <m:r>
                          <a:rPr lang="en-US" sz="2000" b="1" i="1">
                            <a:latin typeface="Cambria Math" panose="02040503050406030204" pitchFamily="18" charset="0"/>
                            <a:ea typeface="Cambria Math" panose="02040503050406030204" pitchFamily="18" charset="0"/>
                            <a:cs typeface="Times New Roman" panose="02020603050405020304" pitchFamily="18" charset="0"/>
                          </a:rPr>
                          <m:t>(</m:t>
                        </m:r>
                        <m:r>
                          <a:rPr lang="en-US" sz="2000" b="1" i="1">
                            <a:latin typeface="Cambria Math" panose="02040503050406030204" pitchFamily="18" charset="0"/>
                            <a:ea typeface="Cambria Math" panose="02040503050406030204" pitchFamily="18" charset="0"/>
                            <a:cs typeface="Times New Roman" panose="02020603050405020304" pitchFamily="18" charset="0"/>
                          </a:rPr>
                          <m:t>𝒃</m:t>
                        </m:r>
                      </m:e>
                      <m:sub>
                        <m:r>
                          <a:rPr lang="en-US" sz="2000" b="1" i="1">
                            <a:latin typeface="Cambria Math" panose="02040503050406030204" pitchFamily="18" charset="0"/>
                            <a:ea typeface="Cambria Math" panose="02040503050406030204" pitchFamily="18" charset="0"/>
                            <a:cs typeface="Times New Roman" panose="02020603050405020304" pitchFamily="18" charset="0"/>
                          </a:rPr>
                          <m:t>𝒋</m:t>
                        </m:r>
                        <m:r>
                          <a:rPr lang="en-US" sz="2000" b="1" i="1">
                            <a:latin typeface="Cambria Math" panose="02040503050406030204" pitchFamily="18" charset="0"/>
                            <a:ea typeface="Cambria Math" panose="02040503050406030204" pitchFamily="18" charset="0"/>
                            <a:cs typeface="Times New Roman" panose="02020603050405020304" pitchFamily="18" charset="0"/>
                          </a:rPr>
                          <m:t>−</m:t>
                        </m:r>
                        <m:r>
                          <a:rPr lang="en-US" sz="2000" b="1" i="1">
                            <a:latin typeface="Cambria Math" panose="02040503050406030204" pitchFamily="18" charset="0"/>
                            <a:ea typeface="Cambria Math" panose="02040503050406030204" pitchFamily="18" charset="0"/>
                            <a:cs typeface="Times New Roman" panose="02020603050405020304" pitchFamily="18" charset="0"/>
                          </a:rPr>
                          <m:t>𝟏</m:t>
                        </m:r>
                      </m:sub>
                    </m:sSub>
                    <m:r>
                      <a:rPr lang="en-US" sz="2000" b="1" i="1">
                        <a:latin typeface="Cambria Math" panose="02040503050406030204" pitchFamily="18" charset="0"/>
                        <a:ea typeface="Cambria Math" panose="02040503050406030204" pitchFamily="18" charset="0"/>
                        <a:cs typeface="Times New Roman" panose="02020603050405020304" pitchFamily="18" charset="0"/>
                      </a:rPr>
                      <m:t>)&lt;</m:t>
                    </m:r>
                    <m:r>
                      <a:rPr lang="en-US" sz="2000" b="1" i="1">
                        <a:latin typeface="Cambria Math" panose="02040503050406030204" pitchFamily="18" charset="0"/>
                        <a:ea typeface="Cambria Math" panose="02040503050406030204" pitchFamily="18" charset="0"/>
                        <a:cs typeface="Times New Roman" panose="02020603050405020304" pitchFamily="18" charset="0"/>
                      </a:rPr>
                      <m:t>𝒉</m:t>
                    </m:r>
                    <m:d>
                      <m:dPr>
                        <m:ctrlPr>
                          <a:rPr lang="en-US" sz="2000" b="1" i="1">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sz="2000" b="1" i="1">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1" i="1">
                                <a:latin typeface="Cambria Math" panose="02040503050406030204" pitchFamily="18" charset="0"/>
                                <a:ea typeface="Cambria Math" panose="02040503050406030204" pitchFamily="18" charset="0"/>
                                <a:cs typeface="Times New Roman" panose="02020603050405020304" pitchFamily="18" charset="0"/>
                              </a:rPr>
                              <m:t>𝒂</m:t>
                            </m:r>
                          </m:e>
                          <m:sub>
                            <m:r>
                              <a:rPr lang="en-US" sz="2000" b="1" i="1">
                                <a:latin typeface="Cambria Math" panose="02040503050406030204" pitchFamily="18" charset="0"/>
                                <a:ea typeface="Cambria Math" panose="02040503050406030204" pitchFamily="18" charset="0"/>
                                <a:cs typeface="Times New Roman" panose="02020603050405020304" pitchFamily="18" charset="0"/>
                              </a:rPr>
                              <m:t>𝒎</m:t>
                            </m:r>
                          </m:sub>
                        </m:sSub>
                      </m:e>
                    </m:d>
                    <m:r>
                      <a:rPr lang="en-US" sz="2000" b="1" i="1" smtClean="0">
                        <a:latin typeface="Cambria Math" panose="02040503050406030204" pitchFamily="18" charset="0"/>
                        <a:ea typeface="Cambria Math" panose="02040503050406030204" pitchFamily="18" charset="0"/>
                        <a:cs typeface="Times New Roman" panose="02020603050405020304" pitchFamily="18" charset="0"/>
                      </a:rPr>
                      <m:t> </m:t>
                    </m:r>
                    <m:r>
                      <a:rPr lang="en-US" sz="2000" b="0" i="0" smtClean="0">
                        <a:latin typeface="Cambria Math" panose="02040503050406030204" pitchFamily="18" charset="0"/>
                        <a:ea typeface="Cambria Math" panose="02040503050406030204" pitchFamily="18" charset="0"/>
                        <a:cs typeface="Times New Roman" panose="02020603050405020304" pitchFamily="18" charset="0"/>
                      </a:rPr>
                      <m:t> </m:t>
                    </m:r>
                    <m:r>
                      <m:rPr>
                        <m:sty m:val="p"/>
                      </m:rPr>
                      <a:rPr lang="en-US" sz="2000" b="0" i="0" smtClean="0">
                        <a:latin typeface="Cambria Math" panose="02040503050406030204" pitchFamily="18" charset="0"/>
                        <a:ea typeface="Cambria Math" panose="02040503050406030204" pitchFamily="18" charset="0"/>
                        <a:cs typeface="Times New Roman" panose="02020603050405020304" pitchFamily="18" charset="0"/>
                      </a:rPr>
                      <m:t>slashing</m:t>
                    </m:r>
                    <m:r>
                      <a:rPr lang="en-US" sz="2000" b="0" i="0" smtClean="0">
                        <a:latin typeface="Cambria Math" panose="02040503050406030204" pitchFamily="18" charset="0"/>
                        <a:ea typeface="Cambria Math" panose="02040503050406030204" pitchFamily="18" charset="0"/>
                        <a:cs typeface="Times New Roman" panose="02020603050405020304" pitchFamily="18" charset="0"/>
                      </a:rPr>
                      <m:t> </m:t>
                    </m:r>
                    <m:r>
                      <m:rPr>
                        <m:sty m:val="p"/>
                      </m:rPr>
                      <a:rPr lang="en-US" sz="2000" b="0" i="0" smtClean="0">
                        <a:latin typeface="Cambria Math" panose="02040503050406030204" pitchFamily="18" charset="0"/>
                        <a:ea typeface="Cambria Math" panose="02040503050406030204" pitchFamily="18" charset="0"/>
                        <a:cs typeface="Times New Roman" panose="02020603050405020304" pitchFamily="18" charset="0"/>
                      </a:rPr>
                      <m:t>condition</m:t>
                    </m:r>
                    <m:r>
                      <a:rPr lang="en-US" sz="2000" b="0" i="0" smtClean="0">
                        <a:latin typeface="Cambria Math" panose="02040503050406030204" pitchFamily="18" charset="0"/>
                        <a:ea typeface="Cambria Math" panose="02040503050406030204" pitchFamily="18" charset="0"/>
                        <a:cs typeface="Times New Roman" panose="02020603050405020304" pitchFamily="18" charset="0"/>
                      </a:rPr>
                      <m:t> </m:t>
                    </m:r>
                    <m:r>
                      <m:rPr>
                        <m:sty m:val="p"/>
                      </m:rPr>
                      <a:rPr lang="en-US" sz="2000" b="0" i="0" smtClean="0">
                        <a:latin typeface="Cambria Math" panose="02040503050406030204" pitchFamily="18" charset="0"/>
                        <a:ea typeface="Cambria Math" panose="02040503050406030204" pitchFamily="18" charset="0"/>
                        <a:cs typeface="Times New Roman" panose="02020603050405020304" pitchFamily="18" charset="0"/>
                      </a:rPr>
                      <m:t>II</m:t>
                    </m:r>
                    <m:r>
                      <a:rPr lang="en-US" sz="2000" b="0" i="0" smtClean="0">
                        <a:latin typeface="Cambria Math" panose="02040503050406030204" pitchFamily="18" charset="0"/>
                        <a:ea typeface="Cambria Math" panose="02040503050406030204" pitchFamily="18" charset="0"/>
                        <a:cs typeface="Times New Roman" panose="02020603050405020304" pitchFamily="18" charset="0"/>
                      </a:rPr>
                      <m:t> </m:t>
                    </m:r>
                    <m:r>
                      <m:rPr>
                        <m:sty m:val="p"/>
                      </m:rPr>
                      <a:rPr lang="en-US" sz="2000" b="0" i="0" smtClean="0">
                        <a:latin typeface="Cambria Math" panose="02040503050406030204" pitchFamily="18" charset="0"/>
                        <a:ea typeface="Cambria Math" panose="02040503050406030204" pitchFamily="18" charset="0"/>
                        <a:cs typeface="Times New Roman" panose="02020603050405020304" pitchFamily="18" charset="0"/>
                      </a:rPr>
                      <m:t>violated</m:t>
                    </m:r>
                  </m:oMath>
                </a14:m>
                <a:r>
                  <a:rPr lang="en-US" sz="2000" dirty="0">
                    <a:solidFill>
                      <a:srgbClr val="000000"/>
                    </a:solidFill>
                    <a:latin typeface="Calibri" panose="020F0502020204030204" pitchFamily="34" charset="0"/>
                    <a:cs typeface="Times New Roman" panose="02020603050405020304" pitchFamily="18" charset="0"/>
                  </a:rPr>
                  <a:t> </a:t>
                </a:r>
              </a:p>
              <a:p>
                <a:pPr marL="457200" lvl="1" indent="0" algn="just">
                  <a:lnSpc>
                    <a:spcPct val="107000"/>
                  </a:lnSpc>
                  <a:spcAft>
                    <a:spcPts val="800"/>
                  </a:spcAft>
                  <a:buNone/>
                </a:pPr>
                <a:endParaRPr lang="en-US" sz="2000" dirty="0">
                  <a:solidFill>
                    <a:srgbClr val="000000"/>
                  </a:solidFill>
                  <a:latin typeface="Calibri" panose="020F0502020204030204" pitchFamily="34" charset="0"/>
                  <a:cs typeface="Times New Roman" panose="02020603050405020304" pitchFamily="18" charset="0"/>
                </a:endParaRPr>
              </a:p>
              <a:p>
                <a:pPr marL="457200" lvl="1" indent="0" algn="just">
                  <a:lnSpc>
                    <a:spcPct val="107000"/>
                  </a:lnSpc>
                  <a:spcAft>
                    <a:spcPts val="800"/>
                  </a:spcAft>
                  <a:buNone/>
                </a:pPr>
                <a:endParaRPr lang="en-US" sz="2000" b="0" i="0" u="none" strike="noStrike" baseline="0" dirty="0">
                  <a:solidFill>
                    <a:srgbClr val="000000"/>
                  </a:solidFill>
                  <a:latin typeface="Calibri" panose="020F0502020204030204" pitchFamily="34" charset="0"/>
                  <a:cs typeface="Times New Roman" panose="02020603050405020304" pitchFamily="18" charset="0"/>
                </a:endParaRPr>
              </a:p>
            </p:txBody>
          </p:sp>
        </mc:Choice>
        <mc:Fallback>
          <p:sp>
            <p:nvSpPr>
              <p:cNvPr id="3" name="Substituent conținut 2">
                <a:extLst>
                  <a:ext uri="{FF2B5EF4-FFF2-40B4-BE49-F238E27FC236}">
                    <a16:creationId xmlns:a16="http://schemas.microsoft.com/office/drawing/2014/main" id="{16656207-515B-4F62-8F36-13FDFE9BB0A8}"/>
                  </a:ext>
                </a:extLst>
              </p:cNvPr>
              <p:cNvSpPr>
                <a:spLocks noGrp="1" noRot="1" noChangeAspect="1" noMove="1" noResize="1" noEditPoints="1" noAdjustHandles="1" noChangeArrowheads="1" noChangeShapeType="1" noTextEdit="1"/>
              </p:cNvSpPr>
              <p:nvPr>
                <p:ph idx="1"/>
              </p:nvPr>
            </p:nvSpPr>
            <p:spPr>
              <a:blipFill>
                <a:blip r:embed="rId2"/>
                <a:stretch>
                  <a:fillRect l="-812" t="-980" b="-3782"/>
                </a:stretch>
              </a:blipFill>
            </p:spPr>
            <p:txBody>
              <a:bodyPr/>
              <a:lstStyle/>
              <a:p>
                <a:r>
                  <a:rPr lang="en-US">
                    <a:noFill/>
                  </a:rPr>
                  <a:t> </a:t>
                </a:r>
              </a:p>
            </p:txBody>
          </p:sp>
        </mc:Fallback>
      </mc:AlternateContent>
      <p:sp>
        <p:nvSpPr>
          <p:cNvPr id="26" name="Dreptunghi: colțuri rotunjite 25">
            <a:extLst>
              <a:ext uri="{FF2B5EF4-FFF2-40B4-BE49-F238E27FC236}">
                <a16:creationId xmlns:a16="http://schemas.microsoft.com/office/drawing/2014/main" id="{D3295FA5-9F77-4603-B375-498993C0CEE0}"/>
              </a:ext>
            </a:extLst>
          </p:cNvPr>
          <p:cNvSpPr/>
          <p:nvPr/>
        </p:nvSpPr>
        <p:spPr>
          <a:xfrm>
            <a:off x="9567706" y="4095851"/>
            <a:ext cx="767023" cy="277834"/>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b2</a:t>
            </a:r>
          </a:p>
        </p:txBody>
      </p:sp>
      <p:sp>
        <p:nvSpPr>
          <p:cNvPr id="27" name="Dreptunghi: colțuri rotunjite 26">
            <a:extLst>
              <a:ext uri="{FF2B5EF4-FFF2-40B4-BE49-F238E27FC236}">
                <a16:creationId xmlns:a16="http://schemas.microsoft.com/office/drawing/2014/main" id="{D55CED66-3E2E-4072-8680-E2FF078B4F0F}"/>
              </a:ext>
            </a:extLst>
          </p:cNvPr>
          <p:cNvSpPr/>
          <p:nvPr/>
        </p:nvSpPr>
        <p:spPr>
          <a:xfrm>
            <a:off x="7248212" y="4095850"/>
            <a:ext cx="767023" cy="277834"/>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Dreptunghi: colțuri rotunjite 27">
            <a:extLst>
              <a:ext uri="{FF2B5EF4-FFF2-40B4-BE49-F238E27FC236}">
                <a16:creationId xmlns:a16="http://schemas.microsoft.com/office/drawing/2014/main" id="{72FCD35E-207B-4825-BECF-787EEF1A3D27}"/>
              </a:ext>
            </a:extLst>
          </p:cNvPr>
          <p:cNvSpPr/>
          <p:nvPr/>
        </p:nvSpPr>
        <p:spPr>
          <a:xfrm>
            <a:off x="9567705" y="3125975"/>
            <a:ext cx="767023" cy="277834"/>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Dreptunghi: colțuri rotunjite 28">
            <a:extLst>
              <a:ext uri="{FF2B5EF4-FFF2-40B4-BE49-F238E27FC236}">
                <a16:creationId xmlns:a16="http://schemas.microsoft.com/office/drawing/2014/main" id="{79635AE7-9D16-40D6-9FB5-FC5E2E0DA85D}"/>
              </a:ext>
            </a:extLst>
          </p:cNvPr>
          <p:cNvSpPr/>
          <p:nvPr/>
        </p:nvSpPr>
        <p:spPr>
          <a:xfrm>
            <a:off x="8549472" y="5055835"/>
            <a:ext cx="767023" cy="277834"/>
          </a:xfrm>
          <a:prstGeom prst="roundRect">
            <a:avLst/>
          </a:prstGeom>
          <a:solidFill>
            <a:srgbClr val="92D05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a1=b1</a:t>
            </a:r>
          </a:p>
        </p:txBody>
      </p:sp>
      <p:sp>
        <p:nvSpPr>
          <p:cNvPr id="30" name="Dreptunghi: colțuri rotunjite 29">
            <a:extLst>
              <a:ext uri="{FF2B5EF4-FFF2-40B4-BE49-F238E27FC236}">
                <a16:creationId xmlns:a16="http://schemas.microsoft.com/office/drawing/2014/main" id="{8112666F-84C7-4982-8EC0-210E0841C484}"/>
              </a:ext>
            </a:extLst>
          </p:cNvPr>
          <p:cNvSpPr/>
          <p:nvPr/>
        </p:nvSpPr>
        <p:spPr>
          <a:xfrm>
            <a:off x="10261041" y="2295016"/>
            <a:ext cx="767023" cy="277834"/>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1" name="Dreptunghi: colțuri rotunjite 30">
            <a:extLst>
              <a:ext uri="{FF2B5EF4-FFF2-40B4-BE49-F238E27FC236}">
                <a16:creationId xmlns:a16="http://schemas.microsoft.com/office/drawing/2014/main" id="{7E6247DE-FF98-4EA1-B196-A8C537710903}"/>
              </a:ext>
            </a:extLst>
          </p:cNvPr>
          <p:cNvSpPr/>
          <p:nvPr/>
        </p:nvSpPr>
        <p:spPr>
          <a:xfrm>
            <a:off x="7935686" y="3125975"/>
            <a:ext cx="767023" cy="277834"/>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a2</a:t>
            </a:r>
          </a:p>
        </p:txBody>
      </p:sp>
      <p:sp>
        <p:nvSpPr>
          <p:cNvPr id="32" name="Dreptunghi: colțuri rotunjite 31">
            <a:extLst>
              <a:ext uri="{FF2B5EF4-FFF2-40B4-BE49-F238E27FC236}">
                <a16:creationId xmlns:a16="http://schemas.microsoft.com/office/drawing/2014/main" id="{A6B4AA7A-F471-4537-919C-41B9C7F04422}"/>
              </a:ext>
            </a:extLst>
          </p:cNvPr>
          <p:cNvSpPr/>
          <p:nvPr/>
        </p:nvSpPr>
        <p:spPr>
          <a:xfrm>
            <a:off x="7935685" y="2304907"/>
            <a:ext cx="767023" cy="277834"/>
          </a:xfrm>
          <a:prstGeom prst="roundRect">
            <a:avLst/>
          </a:prstGeom>
          <a:solidFill>
            <a:srgbClr val="92D05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a3</a:t>
            </a:r>
          </a:p>
        </p:txBody>
      </p:sp>
      <p:cxnSp>
        <p:nvCxnSpPr>
          <p:cNvPr id="33" name="Conector drept cu săgeată 32">
            <a:extLst>
              <a:ext uri="{FF2B5EF4-FFF2-40B4-BE49-F238E27FC236}">
                <a16:creationId xmlns:a16="http://schemas.microsoft.com/office/drawing/2014/main" id="{7013678E-E68F-4027-A28B-5AF92738467D}"/>
              </a:ext>
            </a:extLst>
          </p:cNvPr>
          <p:cNvCxnSpPr>
            <a:stCxn id="29" idx="0"/>
            <a:endCxn id="27" idx="2"/>
          </p:cNvCxnSpPr>
          <p:nvPr/>
        </p:nvCxnSpPr>
        <p:spPr>
          <a:xfrm flipH="1" flipV="1">
            <a:off x="7631724" y="4373684"/>
            <a:ext cx="1301260" cy="682151"/>
          </a:xfrm>
          <a:prstGeom prst="straightConnector1">
            <a:avLst/>
          </a:prstGeom>
          <a:ln w="22225">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4" name="Conector drept cu săgeată 33">
            <a:extLst>
              <a:ext uri="{FF2B5EF4-FFF2-40B4-BE49-F238E27FC236}">
                <a16:creationId xmlns:a16="http://schemas.microsoft.com/office/drawing/2014/main" id="{CFB3D6C8-B83E-4CE2-98FC-98A614F05F62}"/>
              </a:ext>
            </a:extLst>
          </p:cNvPr>
          <p:cNvCxnSpPr>
            <a:cxnSpLocks/>
            <a:stCxn id="29" idx="0"/>
            <a:endCxn id="26" idx="2"/>
          </p:cNvCxnSpPr>
          <p:nvPr/>
        </p:nvCxnSpPr>
        <p:spPr>
          <a:xfrm flipV="1">
            <a:off x="8932984" y="4373685"/>
            <a:ext cx="1018234" cy="682150"/>
          </a:xfrm>
          <a:prstGeom prst="straightConnector1">
            <a:avLst/>
          </a:prstGeom>
          <a:ln w="2222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5" name="Conector drept cu săgeată 34">
            <a:extLst>
              <a:ext uri="{FF2B5EF4-FFF2-40B4-BE49-F238E27FC236}">
                <a16:creationId xmlns:a16="http://schemas.microsoft.com/office/drawing/2014/main" id="{25C7DC7C-870F-4ED0-B0E2-17E054B5969C}"/>
              </a:ext>
            </a:extLst>
          </p:cNvPr>
          <p:cNvCxnSpPr>
            <a:cxnSpLocks/>
            <a:stCxn id="27" idx="0"/>
            <a:endCxn id="31" idx="2"/>
          </p:cNvCxnSpPr>
          <p:nvPr/>
        </p:nvCxnSpPr>
        <p:spPr>
          <a:xfrm flipV="1">
            <a:off x="7631724" y="3403809"/>
            <a:ext cx="687474" cy="692041"/>
          </a:xfrm>
          <a:prstGeom prst="straightConnector1">
            <a:avLst/>
          </a:prstGeom>
          <a:ln w="22225">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6" name="Conector drept cu săgeată 35">
            <a:extLst>
              <a:ext uri="{FF2B5EF4-FFF2-40B4-BE49-F238E27FC236}">
                <a16:creationId xmlns:a16="http://schemas.microsoft.com/office/drawing/2014/main" id="{06614AD3-1956-484F-852B-5E00D468AE4B}"/>
              </a:ext>
            </a:extLst>
          </p:cNvPr>
          <p:cNvCxnSpPr>
            <a:cxnSpLocks/>
            <a:stCxn id="26" idx="0"/>
            <a:endCxn id="28" idx="2"/>
          </p:cNvCxnSpPr>
          <p:nvPr/>
        </p:nvCxnSpPr>
        <p:spPr>
          <a:xfrm flipH="1" flipV="1">
            <a:off x="9951217" y="3403809"/>
            <a:ext cx="1" cy="692042"/>
          </a:xfrm>
          <a:prstGeom prst="straightConnector1">
            <a:avLst/>
          </a:prstGeom>
          <a:ln w="22225">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7" name="Conector drept cu săgeată 36">
            <a:extLst>
              <a:ext uri="{FF2B5EF4-FFF2-40B4-BE49-F238E27FC236}">
                <a16:creationId xmlns:a16="http://schemas.microsoft.com/office/drawing/2014/main" id="{1BDBFCE1-ADE1-49DC-8DF0-CC8720E10D3A}"/>
              </a:ext>
            </a:extLst>
          </p:cNvPr>
          <p:cNvCxnSpPr>
            <a:cxnSpLocks/>
            <a:stCxn id="31" idx="0"/>
            <a:endCxn id="32" idx="2"/>
          </p:cNvCxnSpPr>
          <p:nvPr/>
        </p:nvCxnSpPr>
        <p:spPr>
          <a:xfrm flipH="1" flipV="1">
            <a:off x="8319197" y="2582741"/>
            <a:ext cx="1" cy="543234"/>
          </a:xfrm>
          <a:prstGeom prst="straightConnector1">
            <a:avLst/>
          </a:prstGeom>
          <a:ln w="25400">
            <a:solidFill>
              <a:srgbClr val="FF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8" name="Conector drept cu săgeată 37">
            <a:extLst>
              <a:ext uri="{FF2B5EF4-FFF2-40B4-BE49-F238E27FC236}">
                <a16:creationId xmlns:a16="http://schemas.microsoft.com/office/drawing/2014/main" id="{26B15F26-F7F2-43BD-934C-4040026D42A9}"/>
              </a:ext>
            </a:extLst>
          </p:cNvPr>
          <p:cNvCxnSpPr>
            <a:cxnSpLocks/>
            <a:stCxn id="28" idx="0"/>
            <a:endCxn id="30" idx="2"/>
          </p:cNvCxnSpPr>
          <p:nvPr/>
        </p:nvCxnSpPr>
        <p:spPr>
          <a:xfrm flipV="1">
            <a:off x="9951217" y="2572850"/>
            <a:ext cx="693336" cy="553125"/>
          </a:xfrm>
          <a:prstGeom prst="straightConnector1">
            <a:avLst/>
          </a:prstGeom>
          <a:ln w="22225">
            <a:prstDash val="sysDot"/>
            <a:tailEnd type="triangle"/>
          </a:ln>
        </p:spPr>
        <p:style>
          <a:lnRef idx="1">
            <a:schemeClr val="accent1"/>
          </a:lnRef>
          <a:fillRef idx="0">
            <a:schemeClr val="accent1"/>
          </a:fillRef>
          <a:effectRef idx="0">
            <a:schemeClr val="accent1"/>
          </a:effectRef>
          <a:fontRef idx="minor">
            <a:schemeClr val="tx1"/>
          </a:fontRef>
        </p:style>
      </p:cxnSp>
      <p:sp>
        <p:nvSpPr>
          <p:cNvPr id="39" name="Dreptunghi: colțuri rotunjite 38">
            <a:extLst>
              <a:ext uri="{FF2B5EF4-FFF2-40B4-BE49-F238E27FC236}">
                <a16:creationId xmlns:a16="http://schemas.microsoft.com/office/drawing/2014/main" id="{2A746306-B912-4ECD-BD4C-5F1A7102C99D}"/>
              </a:ext>
            </a:extLst>
          </p:cNvPr>
          <p:cNvSpPr/>
          <p:nvPr/>
        </p:nvSpPr>
        <p:spPr>
          <a:xfrm>
            <a:off x="9316495" y="1394185"/>
            <a:ext cx="767023" cy="277834"/>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Dreptunghi: colțuri rotunjite 39">
            <a:extLst>
              <a:ext uri="{FF2B5EF4-FFF2-40B4-BE49-F238E27FC236}">
                <a16:creationId xmlns:a16="http://schemas.microsoft.com/office/drawing/2014/main" id="{9C621B10-FF5F-4F6E-BA67-8F028BB3D5C1}"/>
              </a:ext>
            </a:extLst>
          </p:cNvPr>
          <p:cNvSpPr/>
          <p:nvPr/>
        </p:nvSpPr>
        <p:spPr>
          <a:xfrm>
            <a:off x="10948514" y="1394184"/>
            <a:ext cx="767023" cy="277834"/>
          </a:xfrm>
          <a:prstGeom prst="roundRect">
            <a:avLst/>
          </a:prstGeom>
          <a:solidFill>
            <a:srgbClr val="92D05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b3</a:t>
            </a:r>
          </a:p>
        </p:txBody>
      </p:sp>
      <p:cxnSp>
        <p:nvCxnSpPr>
          <p:cNvPr id="41" name="Conector drept cu săgeată 40">
            <a:extLst>
              <a:ext uri="{FF2B5EF4-FFF2-40B4-BE49-F238E27FC236}">
                <a16:creationId xmlns:a16="http://schemas.microsoft.com/office/drawing/2014/main" id="{596E43D0-957A-4B3E-96EA-70BB3CF100FC}"/>
              </a:ext>
            </a:extLst>
          </p:cNvPr>
          <p:cNvCxnSpPr>
            <a:cxnSpLocks/>
            <a:stCxn id="30" idx="0"/>
            <a:endCxn id="39" idx="2"/>
          </p:cNvCxnSpPr>
          <p:nvPr/>
        </p:nvCxnSpPr>
        <p:spPr>
          <a:xfrm flipH="1" flipV="1">
            <a:off x="9700007" y="1672019"/>
            <a:ext cx="944546" cy="622997"/>
          </a:xfrm>
          <a:prstGeom prst="straightConnector1">
            <a:avLst/>
          </a:prstGeom>
          <a:ln w="22225">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2" name="Conector drept cu săgeată 41">
            <a:extLst>
              <a:ext uri="{FF2B5EF4-FFF2-40B4-BE49-F238E27FC236}">
                <a16:creationId xmlns:a16="http://schemas.microsoft.com/office/drawing/2014/main" id="{EC844F7B-AAC2-4DDC-ACEC-BA15AE6480AF}"/>
              </a:ext>
            </a:extLst>
          </p:cNvPr>
          <p:cNvCxnSpPr>
            <a:cxnSpLocks/>
            <a:stCxn id="30" idx="0"/>
            <a:endCxn id="40" idx="2"/>
          </p:cNvCxnSpPr>
          <p:nvPr/>
        </p:nvCxnSpPr>
        <p:spPr>
          <a:xfrm flipV="1">
            <a:off x="10644553" y="1672018"/>
            <a:ext cx="687473" cy="622998"/>
          </a:xfrm>
          <a:prstGeom prst="straightConnector1">
            <a:avLst/>
          </a:prstGeom>
          <a:ln w="22225">
            <a:solidFill>
              <a:srgbClr val="0070C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3" name="Conector drept cu săgeată 42">
            <a:extLst>
              <a:ext uri="{FF2B5EF4-FFF2-40B4-BE49-F238E27FC236}">
                <a16:creationId xmlns:a16="http://schemas.microsoft.com/office/drawing/2014/main" id="{666419DE-F7F8-4987-AD00-F0DC4A4FFEAB}"/>
              </a:ext>
            </a:extLst>
          </p:cNvPr>
          <p:cNvCxnSpPr>
            <a:cxnSpLocks/>
            <a:stCxn id="26" idx="0"/>
            <a:endCxn id="40" idx="2"/>
          </p:cNvCxnSpPr>
          <p:nvPr/>
        </p:nvCxnSpPr>
        <p:spPr>
          <a:xfrm flipV="1">
            <a:off x="9951218" y="1672018"/>
            <a:ext cx="1380808" cy="2423833"/>
          </a:xfrm>
          <a:prstGeom prst="straightConnector1">
            <a:avLst/>
          </a:prstGeom>
          <a:ln w="25400">
            <a:solidFill>
              <a:srgbClr val="FF00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4" name="Dreptunghi: colțuri rotunjite 43">
            <a:extLst>
              <a:ext uri="{FF2B5EF4-FFF2-40B4-BE49-F238E27FC236}">
                <a16:creationId xmlns:a16="http://schemas.microsoft.com/office/drawing/2014/main" id="{1E4C8B94-61A5-4DFF-BF45-F433C6EC17FF}"/>
              </a:ext>
            </a:extLst>
          </p:cNvPr>
          <p:cNvSpPr/>
          <p:nvPr/>
        </p:nvSpPr>
        <p:spPr>
          <a:xfrm>
            <a:off x="8549472" y="6122185"/>
            <a:ext cx="767023" cy="277834"/>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45" name="Conector drept cu săgeată 44">
            <a:extLst>
              <a:ext uri="{FF2B5EF4-FFF2-40B4-BE49-F238E27FC236}">
                <a16:creationId xmlns:a16="http://schemas.microsoft.com/office/drawing/2014/main" id="{46D1BD92-5BAD-488B-9F76-38CEC109E72C}"/>
              </a:ext>
            </a:extLst>
          </p:cNvPr>
          <p:cNvCxnSpPr>
            <a:cxnSpLocks/>
          </p:cNvCxnSpPr>
          <p:nvPr/>
        </p:nvCxnSpPr>
        <p:spPr>
          <a:xfrm flipH="1" flipV="1">
            <a:off x="8932982" y="5370612"/>
            <a:ext cx="1" cy="734746"/>
          </a:xfrm>
          <a:prstGeom prst="straightConnector1">
            <a:avLst/>
          </a:prstGeom>
          <a:ln w="22225">
            <a:prstDash val="sysDot"/>
            <a:tailEnd type="triangle"/>
          </a:ln>
        </p:spPr>
        <p:style>
          <a:lnRef idx="1">
            <a:schemeClr val="accent1"/>
          </a:lnRef>
          <a:fillRef idx="0">
            <a:schemeClr val="accent1"/>
          </a:fillRef>
          <a:effectRef idx="0">
            <a:schemeClr val="accent1"/>
          </a:effectRef>
          <a:fontRef idx="minor">
            <a:schemeClr val="tx1"/>
          </a:fontRef>
        </p:style>
      </p:cxnSp>
      <p:sp>
        <p:nvSpPr>
          <p:cNvPr id="46" name="Dreptunghi: colțuri rotunjite 45">
            <a:extLst>
              <a:ext uri="{FF2B5EF4-FFF2-40B4-BE49-F238E27FC236}">
                <a16:creationId xmlns:a16="http://schemas.microsoft.com/office/drawing/2014/main" id="{12AB4A06-7B21-441F-BACF-F52674CBF055}"/>
              </a:ext>
            </a:extLst>
          </p:cNvPr>
          <p:cNvSpPr/>
          <p:nvPr/>
        </p:nvSpPr>
        <p:spPr>
          <a:xfrm>
            <a:off x="10948513" y="425378"/>
            <a:ext cx="767023" cy="277834"/>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b4</a:t>
            </a:r>
          </a:p>
        </p:txBody>
      </p:sp>
      <p:cxnSp>
        <p:nvCxnSpPr>
          <p:cNvPr id="47" name="Conector drept cu săgeată 46">
            <a:extLst>
              <a:ext uri="{FF2B5EF4-FFF2-40B4-BE49-F238E27FC236}">
                <a16:creationId xmlns:a16="http://schemas.microsoft.com/office/drawing/2014/main" id="{CDA93AE5-AF09-49AD-86FC-A5B2A2CC44E9}"/>
              </a:ext>
            </a:extLst>
          </p:cNvPr>
          <p:cNvCxnSpPr>
            <a:cxnSpLocks/>
            <a:endCxn id="46" idx="2"/>
          </p:cNvCxnSpPr>
          <p:nvPr/>
        </p:nvCxnSpPr>
        <p:spPr>
          <a:xfrm flipH="1" flipV="1">
            <a:off x="11332025" y="703212"/>
            <a:ext cx="1" cy="692042"/>
          </a:xfrm>
          <a:prstGeom prst="straightConnector1">
            <a:avLst/>
          </a:prstGeom>
          <a:ln w="2222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37815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225CAA9E-6593-4997-9708-A9D62D9B6B70}"/>
              </a:ext>
            </a:extLst>
          </p:cNvPr>
          <p:cNvSpPr>
            <a:spLocks noGrp="1"/>
          </p:cNvSpPr>
          <p:nvPr>
            <p:ph type="title"/>
          </p:nvPr>
        </p:nvSpPr>
        <p:spPr/>
        <p:txBody>
          <a:bodyPr/>
          <a:lstStyle/>
          <a:p>
            <a:r>
              <a:rPr lang="en-US" dirty="0"/>
              <a:t>Chain based </a:t>
            </a:r>
            <a:r>
              <a:rPr lang="en-US" dirty="0" err="1"/>
              <a:t>PoS</a:t>
            </a:r>
            <a:r>
              <a:rPr lang="en-US" dirty="0"/>
              <a:t> protocols</a:t>
            </a:r>
            <a:endParaRPr lang="ro-RO" dirty="0"/>
          </a:p>
        </p:txBody>
      </p:sp>
      <p:sp>
        <p:nvSpPr>
          <p:cNvPr id="3" name="Substituent text 2">
            <a:extLst>
              <a:ext uri="{FF2B5EF4-FFF2-40B4-BE49-F238E27FC236}">
                <a16:creationId xmlns:a16="http://schemas.microsoft.com/office/drawing/2014/main" id="{93D0DA1B-FEFC-4134-92A9-258EEE329C30}"/>
              </a:ext>
            </a:extLst>
          </p:cNvPr>
          <p:cNvSpPr>
            <a:spLocks noGrp="1"/>
          </p:cNvSpPr>
          <p:nvPr>
            <p:ph type="body" idx="1"/>
          </p:nvPr>
        </p:nvSpPr>
        <p:spPr/>
        <p:txBody>
          <a:bodyPr/>
          <a:lstStyle/>
          <a:p>
            <a:endParaRPr lang="ro-RO" dirty="0"/>
          </a:p>
        </p:txBody>
      </p:sp>
    </p:spTree>
    <p:extLst>
      <p:ext uri="{BB962C8B-B14F-4D97-AF65-F5344CB8AC3E}">
        <p14:creationId xmlns:p14="http://schemas.microsoft.com/office/powerpoint/2010/main" val="16202451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5FE9E87E-4374-42CA-9F3A-5C06406010DD}"/>
              </a:ext>
            </a:extLst>
          </p:cNvPr>
          <p:cNvSpPr>
            <a:spLocks noGrp="1"/>
          </p:cNvSpPr>
          <p:nvPr>
            <p:ph type="title"/>
          </p:nvPr>
        </p:nvSpPr>
        <p:spPr/>
        <p:txBody>
          <a:bodyPr/>
          <a:lstStyle/>
          <a:p>
            <a:r>
              <a:rPr lang="en-US" dirty="0"/>
              <a:t>Chain based </a:t>
            </a:r>
            <a:r>
              <a:rPr lang="en-US" dirty="0" err="1"/>
              <a:t>PoS</a:t>
            </a:r>
            <a:r>
              <a:rPr lang="en-US" dirty="0"/>
              <a:t> protocols</a:t>
            </a:r>
          </a:p>
        </p:txBody>
      </p:sp>
      <p:sp>
        <p:nvSpPr>
          <p:cNvPr id="3" name="Substituent conținut 2">
            <a:extLst>
              <a:ext uri="{FF2B5EF4-FFF2-40B4-BE49-F238E27FC236}">
                <a16:creationId xmlns:a16="http://schemas.microsoft.com/office/drawing/2014/main" id="{8065A20C-D906-4287-95BB-7286A211EF2E}"/>
              </a:ext>
            </a:extLst>
          </p:cNvPr>
          <p:cNvSpPr>
            <a:spLocks noGrp="1"/>
          </p:cNvSpPr>
          <p:nvPr>
            <p:ph idx="1"/>
          </p:nvPr>
        </p:nvSpPr>
        <p:spPr/>
        <p:txBody>
          <a:bodyPr>
            <a:normAutofit/>
          </a:bodyPr>
          <a:lstStyle/>
          <a:p>
            <a:pPr marL="0" indent="0">
              <a:buNone/>
            </a:pPr>
            <a:r>
              <a:rPr lang="en-US" sz="2400" dirty="0"/>
              <a:t>Similar to </a:t>
            </a:r>
            <a:r>
              <a:rPr lang="en-US" sz="2400" dirty="0" err="1"/>
              <a:t>PoW</a:t>
            </a:r>
            <a:r>
              <a:rPr lang="en-US" sz="2400" dirty="0"/>
              <a:t>, features a chain of blocks.</a:t>
            </a:r>
          </a:p>
          <a:p>
            <a:pPr marL="0" indent="0">
              <a:buNone/>
            </a:pPr>
            <a:r>
              <a:rPr lang="en-US" sz="2400" dirty="0"/>
              <a:t>Block generation </a:t>
            </a:r>
            <a:r>
              <a:rPr lang="en-US" sz="2400" dirty="0">
                <a:solidFill>
                  <a:srgbClr val="FF0000"/>
                </a:solidFill>
              </a:rPr>
              <a:t>Hash ( header | </a:t>
            </a:r>
            <a:r>
              <a:rPr lang="en-US" sz="2400" dirty="0" err="1">
                <a:solidFill>
                  <a:srgbClr val="FF0000"/>
                </a:solidFill>
              </a:rPr>
              <a:t>clock_time</a:t>
            </a:r>
            <a:r>
              <a:rPr lang="en-US" sz="2400" dirty="0">
                <a:solidFill>
                  <a:srgbClr val="FF0000"/>
                </a:solidFill>
              </a:rPr>
              <a:t> ) &lt; target * stake</a:t>
            </a:r>
          </a:p>
          <a:p>
            <a:pPr marL="0" indent="0">
              <a:buNone/>
            </a:pPr>
            <a:endParaRPr lang="en-US" dirty="0"/>
          </a:p>
          <a:p>
            <a:endParaRPr lang="en-US" dirty="0"/>
          </a:p>
          <a:p>
            <a:endParaRPr lang="en-US" dirty="0"/>
          </a:p>
        </p:txBody>
      </p:sp>
      <p:pic>
        <p:nvPicPr>
          <p:cNvPr id="4" name="Imagine 3">
            <a:extLst>
              <a:ext uri="{FF2B5EF4-FFF2-40B4-BE49-F238E27FC236}">
                <a16:creationId xmlns:a16="http://schemas.microsoft.com/office/drawing/2014/main" id="{876CAFE8-28C5-40A3-A558-080AA3409419}"/>
              </a:ext>
            </a:extLst>
          </p:cNvPr>
          <p:cNvPicPr>
            <a:picLocks noChangeAspect="1"/>
          </p:cNvPicPr>
          <p:nvPr/>
        </p:nvPicPr>
        <p:blipFill>
          <a:blip r:embed="rId2"/>
          <a:stretch>
            <a:fillRect/>
          </a:stretch>
        </p:blipFill>
        <p:spPr>
          <a:xfrm>
            <a:off x="2038382" y="2989426"/>
            <a:ext cx="8115235" cy="3503449"/>
          </a:xfrm>
          <a:prstGeom prst="rect">
            <a:avLst/>
          </a:prstGeom>
        </p:spPr>
      </p:pic>
    </p:spTree>
    <p:extLst>
      <p:ext uri="{BB962C8B-B14F-4D97-AF65-F5344CB8AC3E}">
        <p14:creationId xmlns:p14="http://schemas.microsoft.com/office/powerpoint/2010/main" val="36534254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A56D4B3B-E474-479E-9B32-1137B1BB4462}"/>
              </a:ext>
            </a:extLst>
          </p:cNvPr>
          <p:cNvSpPr>
            <a:spLocks noGrp="1"/>
          </p:cNvSpPr>
          <p:nvPr>
            <p:ph type="title"/>
          </p:nvPr>
        </p:nvSpPr>
        <p:spPr/>
        <p:txBody>
          <a:bodyPr/>
          <a:lstStyle/>
          <a:p>
            <a:r>
              <a:rPr lang="en-US" sz="4400" dirty="0">
                <a:solidFill>
                  <a:schemeClr val="tx1">
                    <a:lumMod val="95000"/>
                    <a:lumOff val="5000"/>
                  </a:schemeClr>
                </a:solidFill>
              </a:rPr>
              <a:t>Peercoin</a:t>
            </a:r>
            <a:endParaRPr lang="ro-RO" dirty="0"/>
          </a:p>
        </p:txBody>
      </p:sp>
      <p:sp>
        <p:nvSpPr>
          <p:cNvPr id="3" name="Substituent conținut 2">
            <a:extLst>
              <a:ext uri="{FF2B5EF4-FFF2-40B4-BE49-F238E27FC236}">
                <a16:creationId xmlns:a16="http://schemas.microsoft.com/office/drawing/2014/main" id="{16656207-515B-4F62-8F36-13FDFE9BB0A8}"/>
              </a:ext>
            </a:extLst>
          </p:cNvPr>
          <p:cNvSpPr>
            <a:spLocks noGrp="1"/>
          </p:cNvSpPr>
          <p:nvPr>
            <p:ph idx="1"/>
          </p:nvPr>
        </p:nvSpPr>
        <p:spPr/>
        <p:txBody>
          <a:bodyPr>
            <a:normAutofit/>
          </a:bodyPr>
          <a:lstStyle/>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Peercoin whitepaper [1]:  “If Bob has a wallet-output which accumulated 100 </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coin-age</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expects it to generate a kernel in 2 days, then Alice can roughly expect her 200 </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coin-age</a:t>
            </a:r>
            <a:r>
              <a:rPr lang="en-US" sz="1800" dirty="0">
                <a:effectLst/>
                <a:latin typeface="Calibri" panose="020F0502020204030204" pitchFamily="34" charset="0"/>
                <a:ea typeface="Calibri" panose="020F0502020204030204" pitchFamily="34" charset="0"/>
                <a:cs typeface="Times New Roman" panose="02020603050405020304" pitchFamily="18" charset="0"/>
              </a:rPr>
              <a:t> wallet-output to generate a kernel in 1 day”. </a:t>
            </a:r>
          </a:p>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Kernel: </a:t>
            </a:r>
            <a:r>
              <a:rPr lang="en-US" sz="1800" i="1" dirty="0" err="1">
                <a:effectLst/>
                <a:latin typeface="Calibri" panose="020F0502020204030204" pitchFamily="34" charset="0"/>
                <a:ea typeface="Calibri" panose="020F0502020204030204" pitchFamily="34" charset="0"/>
                <a:cs typeface="Times New Roman" panose="02020603050405020304" pitchFamily="18" charset="0"/>
              </a:rPr>
              <a:t>coinstake</a:t>
            </a:r>
            <a:r>
              <a:rPr lang="en-US" sz="1800" dirty="0">
                <a:effectLst/>
                <a:latin typeface="Calibri" panose="020F0502020204030204" pitchFamily="34" charset="0"/>
                <a:ea typeface="Calibri" panose="020F0502020204030204" pitchFamily="34" charset="0"/>
                <a:cs typeface="Times New Roman" panose="02020603050405020304" pitchFamily="18" charset="0"/>
              </a:rPr>
              <a:t> transaction input.</a:t>
            </a:r>
          </a:p>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Only coins kept in wallet for 30 days can </a:t>
            </a:r>
            <a:r>
              <a:rPr lang="en-US" sz="1800" dirty="0">
                <a:latin typeface="Calibri" panose="020F0502020204030204" pitchFamily="34" charset="0"/>
                <a:ea typeface="Calibri" panose="020F0502020204030204" pitchFamily="34" charset="0"/>
                <a:cs typeface="Times New Roman" panose="02020603050405020304" pitchFamily="18" charset="0"/>
              </a:rPr>
              <a:t>be used for the creation of a new block.</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C</a:t>
            </a:r>
            <a:r>
              <a:rPr lang="en-US" sz="1800" dirty="0">
                <a:effectLst/>
                <a:latin typeface="Calibri" panose="020F0502020204030204" pitchFamily="34" charset="0"/>
                <a:ea typeface="Calibri" panose="020F0502020204030204" pitchFamily="34" charset="0"/>
                <a:cs typeface="Times New Roman" panose="02020603050405020304" pitchFamily="18" charset="0"/>
              </a:rPr>
              <a:t>oin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valuation increases linearly </a:t>
            </a:r>
            <a:r>
              <a:rPr lang="en-US" sz="1800" dirty="0">
                <a:effectLst/>
                <a:latin typeface="Calibri" panose="020F0502020204030204" pitchFamily="34" charset="0"/>
                <a:ea typeface="Calibri" panose="020F0502020204030204" pitchFamily="34" charset="0"/>
                <a:cs typeface="Times New Roman" panose="02020603050405020304" pitchFamily="18" charset="0"/>
              </a:rPr>
              <a:t>with time since deposited in wallet, starting with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day 30 to day 90</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the end of the block generation stake value returns to its initial value.</a:t>
            </a:r>
          </a:p>
          <a:p>
            <a:pPr algn="just">
              <a:lnSpc>
                <a:spcPct val="107000"/>
              </a:lnSpc>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Main chain</a:t>
            </a:r>
            <a:r>
              <a:rPr lang="en-US" sz="1800" dirty="0">
                <a:effectLst/>
                <a:latin typeface="Calibri" panose="020F0502020204030204" pitchFamily="34" charset="0"/>
                <a:ea typeface="Calibri" panose="020F0502020204030204" pitchFamily="34" charset="0"/>
                <a:cs typeface="Times New Roman" panose="02020603050405020304" pitchFamily="18" charset="0"/>
              </a:rPr>
              <a:t>: the chain with the bigger total amount of spent coin age.</a:t>
            </a:r>
          </a:p>
          <a:p>
            <a:endParaRPr lang="en-US" dirty="0"/>
          </a:p>
        </p:txBody>
      </p:sp>
    </p:spTree>
    <p:extLst>
      <p:ext uri="{BB962C8B-B14F-4D97-AF65-F5344CB8AC3E}">
        <p14:creationId xmlns:p14="http://schemas.microsoft.com/office/powerpoint/2010/main" val="15901814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A56D4B3B-E474-479E-9B32-1137B1BB4462}"/>
              </a:ext>
            </a:extLst>
          </p:cNvPr>
          <p:cNvSpPr>
            <a:spLocks noGrp="1"/>
          </p:cNvSpPr>
          <p:nvPr>
            <p:ph type="title"/>
          </p:nvPr>
        </p:nvSpPr>
        <p:spPr/>
        <p:txBody>
          <a:bodyPr/>
          <a:lstStyle/>
          <a:p>
            <a:r>
              <a:rPr lang="en-US" dirty="0">
                <a:solidFill>
                  <a:schemeClr val="tx1">
                    <a:lumMod val="95000"/>
                    <a:lumOff val="5000"/>
                  </a:schemeClr>
                </a:solidFill>
              </a:rPr>
              <a:t>Proof of activity</a:t>
            </a:r>
            <a:endParaRPr lang="ro-RO" dirty="0"/>
          </a:p>
        </p:txBody>
      </p:sp>
      <p:sp>
        <p:nvSpPr>
          <p:cNvPr id="3" name="Substituent conținut 2">
            <a:extLst>
              <a:ext uri="{FF2B5EF4-FFF2-40B4-BE49-F238E27FC236}">
                <a16:creationId xmlns:a16="http://schemas.microsoft.com/office/drawing/2014/main" id="{16656207-515B-4F62-8F36-13FDFE9BB0A8}"/>
              </a:ext>
            </a:extLst>
          </p:cNvPr>
          <p:cNvSpPr>
            <a:spLocks noGrp="1"/>
          </p:cNvSpPr>
          <p:nvPr>
            <p:ph idx="1"/>
          </p:nvPr>
        </p:nvSpPr>
        <p:spPr/>
        <p:txBody>
          <a:bodyPr>
            <a:normAutofit lnSpcReduction="10000"/>
          </a:bodyPr>
          <a:lstStyle/>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Proof of Activity paper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Bentov</a:t>
            </a:r>
            <a:r>
              <a:rPr lang="en-US" sz="1800" dirty="0">
                <a:effectLst/>
                <a:latin typeface="Calibri" panose="020F0502020204030204" pitchFamily="34" charset="0"/>
                <a:ea typeface="Calibri" panose="020F0502020204030204" pitchFamily="34" charset="0"/>
                <a:cs typeface="Times New Roman" panose="02020603050405020304" pitchFamily="18" charset="0"/>
              </a:rPr>
              <a:t>) [2]: “. if Alice has 2 coins and Bob has 6 coins then Alice is 3 times less likely to be picked (as validator) compared to Bob.” </a:t>
            </a:r>
          </a:p>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Hybrid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PoW</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PoS.</a:t>
            </a:r>
            <a:r>
              <a:rPr lang="en-US" sz="1800" dirty="0">
                <a:effectLst/>
                <a:latin typeface="Calibri" panose="020F0502020204030204" pitchFamily="34" charset="0"/>
                <a:ea typeface="Calibri" panose="020F0502020204030204" pitchFamily="34" charset="0"/>
                <a:cs typeface="Times New Roman" panose="02020603050405020304" pitchFamily="18" charset="0"/>
              </a:rPr>
              <a:t> [2]</a:t>
            </a:r>
          </a:p>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Probabilistic finality.</a:t>
            </a:r>
          </a:p>
          <a:p>
            <a:pPr algn="just">
              <a:lnSpc>
                <a:spcPct val="107000"/>
              </a:lnSpc>
              <a:spcAft>
                <a:spcPts val="800"/>
              </a:spcAft>
            </a:pPr>
            <a:r>
              <a:rPr lang="en-US"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FTS algorithm </a:t>
            </a:r>
            <a:r>
              <a:rPr lang="en-US" sz="1800" dirty="0">
                <a:effectLst/>
                <a:latin typeface="Calibri" panose="020F0502020204030204" pitchFamily="34" charset="0"/>
                <a:ea typeface="Calibri" panose="020F0502020204030204" pitchFamily="34" charset="0"/>
                <a:cs typeface="Times New Roman" panose="02020603050405020304" pitchFamily="18" charset="0"/>
              </a:rPr>
              <a:t>(follow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satoshi</a:t>
            </a:r>
            <a:r>
              <a:rPr lang="en-US" sz="1800" dirty="0">
                <a:effectLst/>
                <a:latin typeface="Calibri" panose="020F0502020204030204" pitchFamily="34" charset="0"/>
                <a:ea typeface="Calibri" panose="020F0502020204030204" pitchFamily="34" charset="0"/>
                <a:cs typeface="Times New Roman" panose="02020603050405020304" pitchFamily="18" charset="0"/>
              </a:rPr>
              <a:t>) [2]: </a:t>
            </a:r>
          </a:p>
          <a:p>
            <a:pPr marL="0" indent="0" algn="just">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latin typeface="Calibri" panose="020F0502020204030204" pitchFamily="34" charset="0"/>
                <a:ea typeface="Calibri" panose="020F0502020204030204" pitchFamily="34" charset="0"/>
                <a:cs typeface="Times New Roman" panose="02020603050405020304" pitchFamily="18" charset="0"/>
              </a:rPr>
              <a:t>t</a:t>
            </a:r>
            <a:r>
              <a:rPr lang="en-US" sz="1800" dirty="0">
                <a:effectLst/>
                <a:latin typeface="Calibri" panose="020F0502020204030204" pitchFamily="34" charset="0"/>
                <a:ea typeface="Calibri" panose="020F0502020204030204" pitchFamily="34" charset="0"/>
                <a:cs typeface="Times New Roman" panose="02020603050405020304" pitchFamily="18" charset="0"/>
              </a:rPr>
              <a:t>ransform some pseudorandom value into a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satoshi</a:t>
            </a:r>
            <a:r>
              <a:rPr lang="en-US" sz="1800" dirty="0">
                <a:effectLst/>
                <a:latin typeface="Calibri" panose="020F0502020204030204" pitchFamily="34" charset="0"/>
                <a:ea typeface="Calibri" panose="020F0502020204030204" pitchFamily="34" charset="0"/>
                <a:cs typeface="Times New Roman" panose="02020603050405020304" pitchFamily="18" charset="0"/>
              </a:rPr>
              <a:t> (smallest unit of the cryptocurrency) that is 	picked uniformly among all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satoshis</a:t>
            </a:r>
            <a:r>
              <a:rPr lang="en-US" sz="1800" dirty="0">
                <a:effectLst/>
                <a:latin typeface="Calibri" panose="020F0502020204030204" pitchFamily="34" charset="0"/>
                <a:ea typeface="Calibri" panose="020F0502020204030204" pitchFamily="34" charset="0"/>
                <a:cs typeface="Times New Roman" panose="02020603050405020304" pitchFamily="18" charset="0"/>
              </a:rPr>
              <a:t> that have been minted thus far.”</a:t>
            </a:r>
          </a:p>
          <a:p>
            <a:pPr marL="0" indent="0" algn="just">
              <a:lnSpc>
                <a:spcPct val="107000"/>
              </a:lnSpc>
              <a:spcAft>
                <a:spcPts val="800"/>
              </a:spcAft>
              <a:buNone/>
            </a:pPr>
            <a:r>
              <a:rPr lang="en-US" sz="1800" dirty="0">
                <a:latin typeface="Calibri" panose="020F0502020204030204" pitchFamily="34" charset="0"/>
                <a:ea typeface="Calibri" panose="020F0502020204030204" pitchFamily="34" charset="0"/>
                <a:cs typeface="Times New Roman" panose="02020603050405020304" pitchFamily="18" charset="0"/>
              </a:rPr>
              <a:t>	“inspect</a:t>
            </a:r>
            <a:r>
              <a:rPr lang="en-US" sz="1800" dirty="0">
                <a:effectLst/>
                <a:latin typeface="Calibri" panose="020F0502020204030204" pitchFamily="34" charset="0"/>
                <a:ea typeface="Calibri" panose="020F0502020204030204" pitchFamily="34" charset="0"/>
                <a:cs typeface="Times New Roman" panose="02020603050405020304" pitchFamily="18" charset="0"/>
              </a:rPr>
              <a:t> the block in which this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satoshi</a:t>
            </a:r>
            <a:r>
              <a:rPr lang="en-US" sz="1800" dirty="0">
                <a:effectLst/>
                <a:latin typeface="Calibri" panose="020F0502020204030204" pitchFamily="34" charset="0"/>
                <a:ea typeface="Calibri" panose="020F0502020204030204" pitchFamily="34" charset="0"/>
                <a:cs typeface="Times New Roman" panose="02020603050405020304" pitchFamily="18" charset="0"/>
              </a:rPr>
              <a:t> was minted, and following each transaction that transferred 	this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satoshi</a:t>
            </a:r>
            <a:r>
              <a:rPr lang="en-US" sz="1800" dirty="0">
                <a:effectLst/>
                <a:latin typeface="Calibri" panose="020F0502020204030204" pitchFamily="34" charset="0"/>
                <a:ea typeface="Calibri" panose="020F0502020204030204" pitchFamily="34" charset="0"/>
                <a:cs typeface="Times New Roman" panose="02020603050405020304" pitchFamily="18" charset="0"/>
              </a:rPr>
              <a:t> to a subsequent address until reaching the address that currently controls this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satoshi</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r>
              <a:rPr lang="en-US" sz="1800" dirty="0">
                <a:solidFill>
                  <a:schemeClr val="accent1"/>
                </a:solidFill>
              </a:rPr>
              <a:t>CoA</a:t>
            </a:r>
            <a:r>
              <a:rPr lang="en-US" sz="1800" dirty="0"/>
              <a:t>: adapted version, a committee is elected with FTS to generate blocks. MPC (multipart computation scheme ensures that all members of the committee output the same result)</a:t>
            </a:r>
          </a:p>
          <a:p>
            <a:endParaRPr lang="en-US" dirty="0"/>
          </a:p>
        </p:txBody>
      </p:sp>
    </p:spTree>
    <p:extLst>
      <p:ext uri="{BB962C8B-B14F-4D97-AF65-F5344CB8AC3E}">
        <p14:creationId xmlns:p14="http://schemas.microsoft.com/office/powerpoint/2010/main" val="13384024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A56D4B3B-E474-479E-9B32-1137B1BB4462}"/>
              </a:ext>
            </a:extLst>
          </p:cNvPr>
          <p:cNvSpPr>
            <a:spLocks noGrp="1"/>
          </p:cNvSpPr>
          <p:nvPr>
            <p:ph type="title"/>
          </p:nvPr>
        </p:nvSpPr>
        <p:spPr/>
        <p:txBody>
          <a:bodyPr/>
          <a:lstStyle/>
          <a:p>
            <a:r>
              <a:rPr lang="en-US" dirty="0">
                <a:solidFill>
                  <a:schemeClr val="tx1">
                    <a:lumMod val="95000"/>
                    <a:lumOff val="5000"/>
                  </a:schemeClr>
                </a:solidFill>
              </a:rPr>
              <a:t>Proof of activity</a:t>
            </a:r>
            <a:endParaRPr lang="ro-RO" dirty="0"/>
          </a:p>
        </p:txBody>
      </p:sp>
      <p:sp>
        <p:nvSpPr>
          <p:cNvPr id="3" name="Substituent conținut 2">
            <a:extLst>
              <a:ext uri="{FF2B5EF4-FFF2-40B4-BE49-F238E27FC236}">
                <a16:creationId xmlns:a16="http://schemas.microsoft.com/office/drawing/2014/main" id="{16656207-515B-4F62-8F36-13FDFE9BB0A8}"/>
              </a:ext>
            </a:extLst>
          </p:cNvPr>
          <p:cNvSpPr>
            <a:spLocks noGrp="1"/>
          </p:cNvSpPr>
          <p:nvPr>
            <p:ph idx="1"/>
          </p:nvPr>
        </p:nvSpPr>
        <p:spPr/>
        <p:txBody>
          <a:bodyPr>
            <a:normAutofit/>
          </a:bodyPr>
          <a:lstStyle/>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[2] </a:t>
            </a:r>
            <a:r>
              <a:rPr lang="en-US" sz="2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GENERATE BLOCK HEADER  </a:t>
            </a:r>
            <a:r>
              <a:rPr lang="en-US" sz="1800" dirty="0">
                <a:effectLst/>
                <a:latin typeface="Calibri" panose="020F0502020204030204" pitchFamily="34" charset="0"/>
                <a:ea typeface="Calibri" panose="020F0502020204030204" pitchFamily="34" charset="0"/>
                <a:cs typeface="Times New Roman" panose="02020603050405020304" pitchFamily="18" charset="0"/>
              </a:rPr>
              <a:t>Each miner uses </a:t>
            </a:r>
            <a:r>
              <a:rPr lang="en-US" sz="1800" dirty="0">
                <a:latin typeface="Calibri" panose="020F0502020204030204" pitchFamily="34" charset="0"/>
                <a:ea typeface="Calibri" panose="020F0502020204030204" pitchFamily="34" charset="0"/>
                <a:cs typeface="Times New Roman" panose="02020603050405020304" pitchFamily="18" charset="0"/>
              </a:rPr>
              <a:t>his</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hashpower</a:t>
            </a:r>
            <a:r>
              <a:rPr lang="en-US" sz="1800" dirty="0">
                <a:effectLst/>
                <a:latin typeface="Calibri" panose="020F0502020204030204" pitchFamily="34" charset="0"/>
                <a:ea typeface="Calibri" panose="020F0502020204030204" pitchFamily="34" charset="0"/>
                <a:cs typeface="Times New Roman" panose="02020603050405020304" pitchFamily="18" charset="0"/>
              </a:rPr>
              <a:t> to try to generate an empty block header, i.e. header data that consists of the hash of the previous block, the miner’s public address, height relative to the genesis block (a.k.a. the index of the block in the blockchain), and a nonce. This header does not reference any transactions.</a:t>
            </a:r>
          </a:p>
          <a:p>
            <a:pPr algn="just">
              <a:lnSpc>
                <a:spcPct val="107000"/>
              </a:lnSpc>
              <a:spcAft>
                <a:spcPts val="800"/>
              </a:spcAft>
            </a:pPr>
            <a:r>
              <a:rPr lang="en-US" sz="20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BROADCAST HEADER</a:t>
            </a:r>
            <a:r>
              <a:rPr lang="en-US" sz="20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When a miner succeeds in generating an empty block header, meaning that the hash of her block header data is smaller than the current difficulty target, she broadcasts her block header to the network.</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0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HASH (header | </a:t>
            </a:r>
            <a:r>
              <a:rPr lang="en-US" sz="2000" dirty="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parent_header</a:t>
            </a:r>
            <a:r>
              <a:rPr lang="en-US" sz="20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 N suffix values) </a:t>
            </a:r>
            <a:r>
              <a:rPr lang="en-US" sz="20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FTS</a:t>
            </a:r>
            <a:r>
              <a:rPr lang="en-US" sz="1800" dirty="0">
                <a:effectLst/>
                <a:latin typeface="Calibri" panose="020F0502020204030204" pitchFamily="34" charset="0"/>
                <a:ea typeface="Calibri" panose="020F0502020204030204" pitchFamily="34" charset="0"/>
                <a:cs typeface="Times New Roman" panose="02020603050405020304" pitchFamily="18" charset="0"/>
              </a:rPr>
              <a:t> All the network nodes regard the hash of this block header as data that deterministically derives N pseudorandom stakeholders. The derivation is done by concatenating this hash with the hash of the previous block and with N fixed suffix values, then hashing each combination, and then invoking follow the-</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satoshi</a:t>
            </a:r>
            <a:r>
              <a:rPr lang="en-US" sz="1800" dirty="0">
                <a:effectLst/>
                <a:latin typeface="Calibri" panose="020F0502020204030204" pitchFamily="34" charset="0"/>
                <a:ea typeface="Calibri" panose="020F0502020204030204" pitchFamily="34" charset="0"/>
                <a:cs typeface="Times New Roman" panose="02020603050405020304" pitchFamily="18" charset="0"/>
              </a:rPr>
              <a:t> with each of the N hashes as input.</a:t>
            </a:r>
          </a:p>
          <a:p>
            <a:pPr algn="just">
              <a:lnSpc>
                <a:spcPct val="107000"/>
              </a:lnSpc>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644221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A56D4B3B-E474-479E-9B32-1137B1BB4462}"/>
              </a:ext>
            </a:extLst>
          </p:cNvPr>
          <p:cNvSpPr>
            <a:spLocks noGrp="1"/>
          </p:cNvSpPr>
          <p:nvPr>
            <p:ph type="title"/>
          </p:nvPr>
        </p:nvSpPr>
        <p:spPr/>
        <p:txBody>
          <a:bodyPr/>
          <a:lstStyle/>
          <a:p>
            <a:r>
              <a:rPr lang="en-US" dirty="0">
                <a:solidFill>
                  <a:schemeClr val="tx1">
                    <a:lumMod val="95000"/>
                    <a:lumOff val="5000"/>
                  </a:schemeClr>
                </a:solidFill>
              </a:rPr>
              <a:t>Proof of activity</a:t>
            </a:r>
            <a:endParaRPr lang="ro-RO" dirty="0"/>
          </a:p>
        </p:txBody>
      </p:sp>
      <p:sp>
        <p:nvSpPr>
          <p:cNvPr id="3" name="Substituent conținut 2">
            <a:extLst>
              <a:ext uri="{FF2B5EF4-FFF2-40B4-BE49-F238E27FC236}">
                <a16:creationId xmlns:a16="http://schemas.microsoft.com/office/drawing/2014/main" id="{16656207-515B-4F62-8F36-13FDFE9BB0A8}"/>
              </a:ext>
            </a:extLst>
          </p:cNvPr>
          <p:cNvSpPr>
            <a:spLocks noGrp="1"/>
          </p:cNvSpPr>
          <p:nvPr>
            <p:ph idx="1"/>
          </p:nvPr>
        </p:nvSpPr>
        <p:spPr/>
        <p:txBody>
          <a:bodyPr>
            <a:normAutofit fontScale="92500" lnSpcReduction="10000"/>
          </a:bodyPr>
          <a:lstStyle/>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[2] </a:t>
            </a:r>
            <a:r>
              <a:rPr lang="en-US" sz="2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N BLOCK VALIDATORS </a:t>
            </a:r>
          </a:p>
          <a:p>
            <a:pPr marL="0" indent="0" algn="just">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Every stakeholder checks whether the empty block header that the miner broadcasted is valid (hash of the 	previous block, current difficulty); 	</a:t>
            </a:r>
          </a:p>
          <a:p>
            <a:pPr marL="0" indent="0" algn="just">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sign the hash of this empty block header with the private key that controls their derived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satoshi</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Nth stakeholder creates a wrapped block that extends the empty block header by including as many 	transactions as she wishes to include, the N − 1 signatures of the other derived stakeholders, and </a:t>
            </a:r>
            <a:r>
              <a:rPr lang="en-US" sz="1800" dirty="0">
                <a:latin typeface="Calibri" panose="020F0502020204030204" pitchFamily="34" charset="0"/>
                <a:ea typeface="Calibri" panose="020F0502020204030204" pitchFamily="34" charset="0"/>
                <a:cs typeface="Times New Roman" panose="02020603050405020304" pitchFamily="18" charset="0"/>
              </a:rPr>
              <a:t>his</a:t>
            </a:r>
            <a:r>
              <a:rPr lang="en-US" sz="1800" dirty="0">
                <a:effectLst/>
                <a:latin typeface="Calibri" panose="020F0502020204030204" pitchFamily="34" charset="0"/>
                <a:ea typeface="Calibri" panose="020F0502020204030204" pitchFamily="34" charset="0"/>
                <a:cs typeface="Times New Roman" panose="02020603050405020304" pitchFamily="18" charset="0"/>
              </a:rPr>
              <a:t> own 	signature for the hash of this entire block.</a:t>
            </a:r>
          </a:p>
          <a:p>
            <a:pPr algn="just">
              <a:lnSpc>
                <a:spcPct val="107000"/>
              </a:lnSpc>
              <a:spcAft>
                <a:spcPts val="800"/>
              </a:spcAft>
            </a:pPr>
            <a:r>
              <a:rPr lang="en-US" sz="20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LONGEST CHAIN </a:t>
            </a:r>
            <a:r>
              <a:rPr lang="en-US" sz="1800" dirty="0">
                <a:effectLst/>
                <a:latin typeface="Calibri" panose="020F0502020204030204" pitchFamily="34" charset="0"/>
                <a:ea typeface="Calibri" panose="020F0502020204030204" pitchFamily="34" charset="0"/>
                <a:cs typeface="Times New Roman" panose="02020603050405020304" pitchFamily="18" charset="0"/>
              </a:rPr>
              <a:t>The Nth stakeholder broadcasts the wrapped block to the network. The nodes try to extend the longest branch of the blockchain that they are aware of.</a:t>
            </a:r>
          </a:p>
          <a:p>
            <a:pPr algn="just">
              <a:lnSpc>
                <a:spcPct val="107000"/>
              </a:lnSpc>
              <a:spcAft>
                <a:spcPts val="800"/>
              </a:spcAft>
            </a:pPr>
            <a:r>
              <a:rPr lang="en-US" sz="2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REWARDS</a:t>
            </a:r>
            <a:r>
              <a:rPr lang="en-US" sz="1800" dirty="0">
                <a:effectLst/>
                <a:latin typeface="Calibri" panose="020F0502020204030204" pitchFamily="34" charset="0"/>
                <a:ea typeface="Calibri" panose="020F0502020204030204" pitchFamily="34" charset="0"/>
                <a:cs typeface="Times New Roman" panose="02020603050405020304" pitchFamily="18" charset="0"/>
              </a:rPr>
              <a:t> The fees from the transactions that the Nth stakeholder collected are shared between the miner and the N lucky stakeholders</a:t>
            </a:r>
          </a:p>
        </p:txBody>
      </p:sp>
    </p:spTree>
    <p:extLst>
      <p:ext uri="{BB962C8B-B14F-4D97-AF65-F5344CB8AC3E}">
        <p14:creationId xmlns:p14="http://schemas.microsoft.com/office/powerpoint/2010/main" val="1756214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DFF76834-6AC9-4E8B-86C3-6AF28AF13E2F}"/>
              </a:ext>
            </a:extLst>
          </p:cNvPr>
          <p:cNvSpPr>
            <a:spLocks noGrp="1"/>
          </p:cNvSpPr>
          <p:nvPr>
            <p:ph type="title"/>
          </p:nvPr>
        </p:nvSpPr>
        <p:spPr/>
        <p:txBody>
          <a:bodyPr/>
          <a:lstStyle/>
          <a:p>
            <a:r>
              <a:rPr lang="en-US" dirty="0"/>
              <a:t>Bitcoin protocol</a:t>
            </a:r>
            <a:endParaRPr lang="ro-RO" dirty="0"/>
          </a:p>
        </p:txBody>
      </p:sp>
      <p:sp>
        <p:nvSpPr>
          <p:cNvPr id="3" name="Substituent conținut 2">
            <a:extLst>
              <a:ext uri="{FF2B5EF4-FFF2-40B4-BE49-F238E27FC236}">
                <a16:creationId xmlns:a16="http://schemas.microsoft.com/office/drawing/2014/main" id="{251816B4-376E-413A-B920-12804F9B7CD6}"/>
              </a:ext>
            </a:extLst>
          </p:cNvPr>
          <p:cNvSpPr>
            <a:spLocks noGrp="1"/>
          </p:cNvSpPr>
          <p:nvPr>
            <p:ph idx="1"/>
          </p:nvPr>
        </p:nvSpPr>
        <p:spPr/>
        <p:txBody>
          <a:bodyPr>
            <a:normAutofit fontScale="92500" lnSpcReduction="10000"/>
          </a:bodyPr>
          <a:lstStyle/>
          <a:p>
            <a:pPr algn="just"/>
            <a:r>
              <a:rPr lang="en-US" dirty="0"/>
              <a:t>Block generation: </a:t>
            </a:r>
            <a:r>
              <a:rPr lang="en-US" dirty="0" err="1">
                <a:solidFill>
                  <a:srgbClr val="FF0000"/>
                </a:solidFill>
              </a:rPr>
              <a:t>PoW</a:t>
            </a:r>
            <a:r>
              <a:rPr lang="en-US" dirty="0"/>
              <a:t> find nonce, hash satisfies a difficulty target</a:t>
            </a:r>
          </a:p>
          <a:p>
            <a:pPr algn="just"/>
            <a:endParaRPr lang="en-US" dirty="0"/>
          </a:p>
          <a:p>
            <a:pPr algn="just"/>
            <a:r>
              <a:rPr lang="en-US" dirty="0"/>
              <a:t>Block propagation:  </a:t>
            </a:r>
            <a:r>
              <a:rPr lang="en-US" dirty="0">
                <a:solidFill>
                  <a:srgbClr val="FF0000"/>
                </a:solidFill>
              </a:rPr>
              <a:t>gossiping</a:t>
            </a:r>
            <a:r>
              <a:rPr lang="en-US" dirty="0"/>
              <a:t> any block (received or locally generated) should be </a:t>
            </a:r>
            <a:r>
              <a:rPr lang="en-US" i="1" dirty="0"/>
              <a:t>advertised</a:t>
            </a:r>
            <a:r>
              <a:rPr lang="en-US" dirty="0"/>
              <a:t> to peers and </a:t>
            </a:r>
            <a:r>
              <a:rPr lang="en-US" i="1" dirty="0"/>
              <a:t>broadcast</a:t>
            </a:r>
          </a:p>
          <a:p>
            <a:endParaRPr lang="en-US" dirty="0"/>
          </a:p>
          <a:p>
            <a:r>
              <a:rPr lang="en-US" dirty="0"/>
              <a:t>Block validation:  check block header and transactions</a:t>
            </a:r>
          </a:p>
          <a:p>
            <a:endParaRPr lang="en-US" dirty="0"/>
          </a:p>
          <a:p>
            <a:r>
              <a:rPr lang="en-US" dirty="0"/>
              <a:t>Longest-chain rule: Blocks should always extend the longest chain.</a:t>
            </a:r>
          </a:p>
          <a:p>
            <a:endParaRPr lang="en-US" dirty="0"/>
          </a:p>
          <a:p>
            <a:r>
              <a:rPr lang="en-US" dirty="0"/>
              <a:t>Rewards: </a:t>
            </a:r>
            <a:r>
              <a:rPr lang="en-US" dirty="0" err="1"/>
              <a:t>coinbaise</a:t>
            </a:r>
            <a:r>
              <a:rPr lang="en-US" dirty="0"/>
              <a:t> transactions.</a:t>
            </a:r>
          </a:p>
          <a:p>
            <a:endParaRPr lang="en-US" dirty="0"/>
          </a:p>
          <a:p>
            <a:endParaRPr lang="ro-RO" dirty="0"/>
          </a:p>
        </p:txBody>
      </p:sp>
    </p:spTree>
    <p:extLst>
      <p:ext uri="{BB962C8B-B14F-4D97-AF65-F5344CB8AC3E}">
        <p14:creationId xmlns:p14="http://schemas.microsoft.com/office/powerpoint/2010/main" val="177428435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FD8A5EF2-8049-4250-B0AB-BE2D92D57501}"/>
              </a:ext>
            </a:extLst>
          </p:cNvPr>
          <p:cNvSpPr>
            <a:spLocks noGrp="1"/>
          </p:cNvSpPr>
          <p:nvPr>
            <p:ph type="title"/>
          </p:nvPr>
        </p:nvSpPr>
        <p:spPr/>
        <p:txBody>
          <a:bodyPr/>
          <a:lstStyle/>
          <a:p>
            <a:r>
              <a:rPr lang="en-US" dirty="0"/>
              <a:t>Bibliography</a:t>
            </a:r>
            <a:endParaRPr lang="ro-RO" dirty="0"/>
          </a:p>
        </p:txBody>
      </p:sp>
      <p:sp>
        <p:nvSpPr>
          <p:cNvPr id="3" name="Substituent conținut 2">
            <a:extLst>
              <a:ext uri="{FF2B5EF4-FFF2-40B4-BE49-F238E27FC236}">
                <a16:creationId xmlns:a16="http://schemas.microsoft.com/office/drawing/2014/main" id="{306E78A2-1373-4ED0-9AE5-1BEBBE107E47}"/>
              </a:ext>
            </a:extLst>
          </p:cNvPr>
          <p:cNvSpPr>
            <a:spLocks noGrp="1"/>
          </p:cNvSpPr>
          <p:nvPr>
            <p:ph idx="1"/>
          </p:nvPr>
        </p:nvSpPr>
        <p:spPr/>
        <p:txBody>
          <a:bodyPr>
            <a:normAutofit/>
          </a:bodyPr>
          <a:lstStyle/>
          <a:p>
            <a:pPr marL="0" indent="0" algn="just">
              <a:buNone/>
            </a:pPr>
            <a:r>
              <a:rPr lang="en-US" sz="2200" dirty="0"/>
              <a:t>[1] Fischer, Michael J., Nancy A. Lynch, and Michael S. Paterson. "Impossibility of distributed consensus with one faulty process." </a:t>
            </a:r>
            <a:r>
              <a:rPr lang="en-US" sz="2200" i="1" dirty="0"/>
              <a:t>Journal of the ACM (JACM)</a:t>
            </a:r>
            <a:r>
              <a:rPr lang="en-US" sz="2200" dirty="0"/>
              <a:t> 32.2 (1985)</a:t>
            </a:r>
          </a:p>
          <a:p>
            <a:pPr marL="0" indent="0" algn="just">
              <a:buNone/>
            </a:pPr>
            <a:r>
              <a:rPr lang="en-US" sz="2200" dirty="0"/>
              <a:t>[2] X. </a:t>
            </a:r>
            <a:r>
              <a:rPr lang="en-US" sz="2200" dirty="0" err="1"/>
              <a:t>Defago</a:t>
            </a:r>
            <a:r>
              <a:rPr lang="en-US" sz="2200" dirty="0"/>
              <a:t>, A. </a:t>
            </a:r>
            <a:r>
              <a:rPr lang="en-US" sz="2200" dirty="0" err="1"/>
              <a:t>Schiper</a:t>
            </a:r>
            <a:r>
              <a:rPr lang="en-US" sz="2200" dirty="0"/>
              <a:t>, and P. Urban, “Total order broadcast and ´ multicast algorithms: Taxonomy and survey,” ACM Computing Surveys, 2004.</a:t>
            </a:r>
          </a:p>
          <a:p>
            <a:pPr marL="0" indent="0" algn="just">
              <a:buNone/>
            </a:pPr>
            <a:r>
              <a:rPr lang="en-US" sz="2200" dirty="0"/>
              <a:t>[3] M. Castro, B. </a:t>
            </a:r>
            <a:r>
              <a:rPr lang="en-US" sz="2200" dirty="0" err="1"/>
              <a:t>Liskov</a:t>
            </a:r>
            <a:r>
              <a:rPr lang="en-US" sz="2200" dirty="0"/>
              <a:t> et al., “Practical byzantine fault tolerance,” in</a:t>
            </a:r>
          </a:p>
          <a:p>
            <a:pPr marL="0" indent="0" algn="just">
              <a:buNone/>
            </a:pPr>
            <a:r>
              <a:rPr lang="en-US" sz="2200" dirty="0"/>
              <a:t>OSDI, vol. 99, 1999, pp. 173–186</a:t>
            </a:r>
          </a:p>
          <a:p>
            <a:pPr marL="0" indent="0" algn="just">
              <a:buNone/>
            </a:pPr>
            <a:r>
              <a:rPr lang="en-US" sz="2200" dirty="0"/>
              <a:t>[4] Lei, Kai &amp; Zhang, Qichao &amp; Xu, Limei &amp; Qi, </a:t>
            </a:r>
            <a:r>
              <a:rPr lang="en-US" sz="2200" dirty="0" err="1"/>
              <a:t>Zhuyun</a:t>
            </a:r>
            <a:r>
              <a:rPr lang="en-US" sz="2200" dirty="0"/>
              <a:t>. (2018). Reputation-Based Byzantine Fault-Tolerance for Consortium Blockchain. 10.1109/PADSW.2018.8644933. </a:t>
            </a:r>
          </a:p>
          <a:p>
            <a:pPr marL="0" indent="0" algn="just">
              <a:buNone/>
            </a:pPr>
            <a:r>
              <a:rPr lang="en-US" sz="2000" dirty="0"/>
              <a:t>[5] Casper FFG </a:t>
            </a:r>
          </a:p>
          <a:p>
            <a:pPr marL="0" indent="0" algn="just">
              <a:buNone/>
            </a:pPr>
            <a:r>
              <a:rPr lang="en-US" sz="2000" dirty="0">
                <a:hlinkClick r:id="rId2"/>
              </a:rPr>
              <a:t>https://arxiv.org/pdf/1710.09437&amp;ved=2ahUKEwj35u-T2LDuAhVEwVkKHWBhBAAQFjABegQIChAC&amp;usg=AOvVaw1vgEz3zlMlgO9ffpXDKuRt</a:t>
            </a:r>
            <a:endParaRPr lang="en-US" sz="2000" dirty="0"/>
          </a:p>
          <a:p>
            <a:pPr marL="0" indent="0" algn="just">
              <a:buNone/>
            </a:pPr>
            <a:endParaRPr lang="en-US" sz="2000" dirty="0"/>
          </a:p>
        </p:txBody>
      </p:sp>
    </p:spTree>
    <p:extLst>
      <p:ext uri="{BB962C8B-B14F-4D97-AF65-F5344CB8AC3E}">
        <p14:creationId xmlns:p14="http://schemas.microsoft.com/office/powerpoint/2010/main" val="130528386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FD8A5EF2-8049-4250-B0AB-BE2D92D57501}"/>
              </a:ext>
            </a:extLst>
          </p:cNvPr>
          <p:cNvSpPr>
            <a:spLocks noGrp="1"/>
          </p:cNvSpPr>
          <p:nvPr>
            <p:ph type="title"/>
          </p:nvPr>
        </p:nvSpPr>
        <p:spPr/>
        <p:txBody>
          <a:bodyPr/>
          <a:lstStyle/>
          <a:p>
            <a:r>
              <a:rPr lang="en-US" dirty="0"/>
              <a:t>Bibliography</a:t>
            </a:r>
            <a:endParaRPr lang="ro-RO" dirty="0"/>
          </a:p>
        </p:txBody>
      </p:sp>
      <p:sp>
        <p:nvSpPr>
          <p:cNvPr id="3" name="Substituent conținut 2">
            <a:extLst>
              <a:ext uri="{FF2B5EF4-FFF2-40B4-BE49-F238E27FC236}">
                <a16:creationId xmlns:a16="http://schemas.microsoft.com/office/drawing/2014/main" id="{306E78A2-1373-4ED0-9AE5-1BEBBE107E47}"/>
              </a:ext>
            </a:extLst>
          </p:cNvPr>
          <p:cNvSpPr>
            <a:spLocks noGrp="1"/>
          </p:cNvSpPr>
          <p:nvPr>
            <p:ph idx="1"/>
          </p:nvPr>
        </p:nvSpPr>
        <p:spPr/>
        <p:txBody>
          <a:bodyPr>
            <a:normAutofit/>
          </a:bodyPr>
          <a:lstStyle/>
          <a:p>
            <a:pPr marL="0" indent="0" algn="just">
              <a:lnSpc>
                <a:spcPct val="107000"/>
              </a:lnSpc>
              <a:spcAft>
                <a:spcPts val="800"/>
              </a:spcAft>
              <a:buNone/>
            </a:pPr>
            <a:r>
              <a:rPr lang="en-US" sz="2000" dirty="0"/>
              <a:t>[6] </a:t>
            </a:r>
            <a:r>
              <a:rPr lang="en-US" sz="2000" dirty="0">
                <a:effectLst/>
                <a:latin typeface="Calibri" panose="020F0502020204030204" pitchFamily="34" charset="0"/>
                <a:ea typeface="Calibri" panose="020F0502020204030204" pitchFamily="34" charset="0"/>
                <a:cs typeface="Times New Roman" panose="02020603050405020304" pitchFamily="18" charset="0"/>
                <a:hlinkClick r:id="rId2"/>
              </a:rPr>
              <a:t>https://www.peercoin.net/whitepapers/peercoin-paper.pdf</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r>
              <a:rPr lang="en-US" sz="2000" dirty="0"/>
              <a:t>[7] </a:t>
            </a:r>
            <a:r>
              <a:rPr lang="en-US" sz="2000" dirty="0">
                <a:hlinkClick r:id="rId3"/>
              </a:rPr>
              <a:t>https://eprint.iacr.org/2014/452.pdf</a:t>
            </a:r>
            <a:endParaRPr lang="en-US" sz="2000" dirty="0"/>
          </a:p>
          <a:p>
            <a:pPr marL="0" indent="0" algn="just">
              <a:buNone/>
            </a:pPr>
            <a:r>
              <a:rPr lang="en-US" sz="2000" dirty="0"/>
              <a:t>[8] </a:t>
            </a:r>
            <a:r>
              <a:rPr lang="en-US" sz="2000" dirty="0">
                <a:hlinkClick r:id="rId4"/>
              </a:rPr>
              <a:t>https://tendermint.com/static/docs/tendermint.pdf</a:t>
            </a:r>
            <a:endParaRPr lang="en-US" sz="2000" dirty="0"/>
          </a:p>
          <a:p>
            <a:pPr marL="0" indent="0" algn="just">
              <a:buNone/>
            </a:pPr>
            <a:r>
              <a:rPr lang="en-US" sz="2000" dirty="0"/>
              <a:t>[8] </a:t>
            </a:r>
            <a:r>
              <a:rPr lang="en-US" sz="2000" dirty="0">
                <a:hlinkClick r:id="rId5"/>
              </a:rPr>
              <a:t>https://ethereum.org/en/developers/docs/consensus-mechanisms/</a:t>
            </a:r>
            <a:endParaRPr lang="en-US" sz="2000" dirty="0"/>
          </a:p>
          <a:p>
            <a:pPr marL="0" indent="0" algn="just">
              <a:buNone/>
            </a:pPr>
            <a:r>
              <a:rPr lang="en-US" sz="2000" dirty="0"/>
              <a:t>[10]</a:t>
            </a:r>
            <a:r>
              <a:rPr lang="en-US" sz="2000" dirty="0">
                <a:hlinkClick r:id="rId6"/>
              </a:rPr>
              <a:t>https://support.blockchain.com/hc/en-us/articles/360000939883-Explaining-bitcoin-transaction-fees</a:t>
            </a:r>
            <a:endParaRPr lang="en-US" sz="2000" dirty="0"/>
          </a:p>
          <a:p>
            <a:pPr marL="0" indent="0" algn="just">
              <a:buNone/>
            </a:pPr>
            <a:r>
              <a:rPr lang="en-US" sz="2000" dirty="0"/>
              <a:t>[</a:t>
            </a:r>
            <a:r>
              <a:rPr lang="ro-RO" sz="2000" dirty="0"/>
              <a:t>1</a:t>
            </a:r>
            <a:r>
              <a:rPr lang="en-US" sz="2000" dirty="0"/>
              <a:t>1] </a:t>
            </a:r>
            <a:r>
              <a:rPr lang="en-US" sz="2000" dirty="0">
                <a:hlinkClick r:id="rId7"/>
              </a:rPr>
              <a:t>https://en.bitcoin.it/wiki/Controlled_supply</a:t>
            </a:r>
            <a:endParaRPr lang="en-US" sz="2000" dirty="0"/>
          </a:p>
          <a:p>
            <a:pPr marL="0" indent="0" algn="just">
              <a:buNone/>
            </a:pPr>
            <a:r>
              <a:rPr lang="en-US" sz="2000" dirty="0"/>
              <a:t>[</a:t>
            </a:r>
            <a:r>
              <a:rPr lang="ro-RO" sz="2000" dirty="0"/>
              <a:t>1</a:t>
            </a:r>
            <a:r>
              <a:rPr lang="en-US" sz="2000" dirty="0"/>
              <a:t>2] </a:t>
            </a:r>
            <a:r>
              <a:rPr lang="en-US" sz="2000" dirty="0">
                <a:hlinkClick r:id="rId8"/>
              </a:rPr>
              <a:t>https://eips.ethereum.org/EIPS/eip-3143</a:t>
            </a:r>
            <a:endParaRPr lang="en-US" sz="2000" dirty="0"/>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p:txBody>
      </p:sp>
    </p:spTree>
    <p:extLst>
      <p:ext uri="{BB962C8B-B14F-4D97-AF65-F5344CB8AC3E}">
        <p14:creationId xmlns:p14="http://schemas.microsoft.com/office/powerpoint/2010/main" val="3041346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asetăText 11">
            <a:extLst>
              <a:ext uri="{FF2B5EF4-FFF2-40B4-BE49-F238E27FC236}">
                <a16:creationId xmlns:a16="http://schemas.microsoft.com/office/drawing/2014/main" id="{20420B00-F9EB-4C11-B4D2-8342CC6F6CCD}"/>
              </a:ext>
            </a:extLst>
          </p:cNvPr>
          <p:cNvSpPr txBox="1"/>
          <p:nvPr/>
        </p:nvSpPr>
        <p:spPr>
          <a:xfrm>
            <a:off x="656948" y="2785848"/>
            <a:ext cx="2437497" cy="1477328"/>
          </a:xfrm>
          <a:prstGeom prst="rect">
            <a:avLst/>
          </a:prstGeom>
          <a:noFill/>
        </p:spPr>
        <p:txBody>
          <a:bodyPr wrap="square" rtlCol="0">
            <a:spAutoFit/>
          </a:bodyPr>
          <a:lstStyle/>
          <a:p>
            <a:r>
              <a:rPr lang="en-US" dirty="0"/>
              <a:t>process failures:</a:t>
            </a:r>
          </a:p>
          <a:p>
            <a:endParaRPr lang="en-US" dirty="0"/>
          </a:p>
          <a:p>
            <a:r>
              <a:rPr lang="en-US" dirty="0"/>
              <a:t>Power shutdown,</a:t>
            </a:r>
          </a:p>
          <a:p>
            <a:r>
              <a:rPr lang="en-US" dirty="0"/>
              <a:t>Software errors,</a:t>
            </a:r>
          </a:p>
          <a:p>
            <a:r>
              <a:rPr lang="en-US" dirty="0"/>
              <a:t>DoS attacks</a:t>
            </a:r>
          </a:p>
        </p:txBody>
      </p:sp>
      <p:sp>
        <p:nvSpPr>
          <p:cNvPr id="2" name="Dreptunghi: colțuri rotunjite 1">
            <a:extLst>
              <a:ext uri="{FF2B5EF4-FFF2-40B4-BE49-F238E27FC236}">
                <a16:creationId xmlns:a16="http://schemas.microsoft.com/office/drawing/2014/main" id="{2554F3E9-B14C-4DA0-8A99-12F38D5BBA61}"/>
              </a:ext>
            </a:extLst>
          </p:cNvPr>
          <p:cNvSpPr/>
          <p:nvPr/>
        </p:nvSpPr>
        <p:spPr>
          <a:xfrm>
            <a:off x="3533670" y="4069585"/>
            <a:ext cx="5124660" cy="13565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peer-to-peer network</a:t>
            </a:r>
            <a:endParaRPr lang="ro-RO" sz="2000" dirty="0"/>
          </a:p>
        </p:txBody>
      </p:sp>
      <p:sp>
        <p:nvSpPr>
          <p:cNvPr id="3" name="Dreptunghi: colțuri rotunjite 2">
            <a:extLst>
              <a:ext uri="{FF2B5EF4-FFF2-40B4-BE49-F238E27FC236}">
                <a16:creationId xmlns:a16="http://schemas.microsoft.com/office/drawing/2014/main" id="{A3D6096F-1F85-4177-9BC8-8FC9B2BA068D}"/>
              </a:ext>
            </a:extLst>
          </p:cNvPr>
          <p:cNvSpPr/>
          <p:nvPr/>
        </p:nvSpPr>
        <p:spPr>
          <a:xfrm>
            <a:off x="3533670" y="803863"/>
            <a:ext cx="5124660" cy="135652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95000"/>
                    <a:lumOff val="5000"/>
                  </a:schemeClr>
                </a:solidFill>
              </a:rPr>
              <a:t>distributed transaction ledger</a:t>
            </a:r>
            <a:endParaRPr lang="ro-RO" sz="2000" dirty="0"/>
          </a:p>
        </p:txBody>
      </p:sp>
      <p:sp>
        <p:nvSpPr>
          <p:cNvPr id="4" name="Dreptunghi: colțuri rotunjite 3">
            <a:extLst>
              <a:ext uri="{FF2B5EF4-FFF2-40B4-BE49-F238E27FC236}">
                <a16:creationId xmlns:a16="http://schemas.microsoft.com/office/drawing/2014/main" id="{E209EE5C-E680-472D-941A-C95AEEACDD2D}"/>
              </a:ext>
            </a:extLst>
          </p:cNvPr>
          <p:cNvSpPr/>
          <p:nvPr/>
        </p:nvSpPr>
        <p:spPr>
          <a:xfrm>
            <a:off x="3247292" y="2476917"/>
            <a:ext cx="5697416" cy="1356527"/>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lumMod val="95000"/>
                    <a:lumOff val="5000"/>
                  </a:schemeClr>
                </a:solidFill>
              </a:rPr>
              <a:t>Consensus algorithm</a:t>
            </a:r>
          </a:p>
        </p:txBody>
      </p:sp>
      <p:cxnSp>
        <p:nvCxnSpPr>
          <p:cNvPr id="8" name="Conector drept cu săgeată 7">
            <a:extLst>
              <a:ext uri="{FF2B5EF4-FFF2-40B4-BE49-F238E27FC236}">
                <a16:creationId xmlns:a16="http://schemas.microsoft.com/office/drawing/2014/main" id="{C9ABFB4A-8506-4A39-B2FD-767D08BE32ED}"/>
              </a:ext>
            </a:extLst>
          </p:cNvPr>
          <p:cNvCxnSpPr>
            <a:cxnSpLocks/>
            <a:endCxn id="4" idx="3"/>
          </p:cNvCxnSpPr>
          <p:nvPr/>
        </p:nvCxnSpPr>
        <p:spPr>
          <a:xfrm flipH="1">
            <a:off x="8944708" y="3155181"/>
            <a:ext cx="2794531"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CasetăText 9">
            <a:extLst>
              <a:ext uri="{FF2B5EF4-FFF2-40B4-BE49-F238E27FC236}">
                <a16:creationId xmlns:a16="http://schemas.microsoft.com/office/drawing/2014/main" id="{2BD86C70-776E-4541-832A-55FB062DDF3A}"/>
              </a:ext>
            </a:extLst>
          </p:cNvPr>
          <p:cNvSpPr txBox="1"/>
          <p:nvPr/>
        </p:nvSpPr>
        <p:spPr>
          <a:xfrm>
            <a:off x="9335756" y="2795896"/>
            <a:ext cx="2505558" cy="2862322"/>
          </a:xfrm>
          <a:prstGeom prst="rect">
            <a:avLst/>
          </a:prstGeom>
          <a:noFill/>
        </p:spPr>
        <p:txBody>
          <a:bodyPr wrap="none" rtlCol="0">
            <a:spAutoFit/>
          </a:bodyPr>
          <a:lstStyle/>
          <a:p>
            <a:r>
              <a:rPr lang="en-US" dirty="0"/>
              <a:t>Byzantine failures</a:t>
            </a:r>
          </a:p>
          <a:p>
            <a:endParaRPr lang="en-US" dirty="0"/>
          </a:p>
          <a:p>
            <a:r>
              <a:rPr lang="en-US" dirty="0"/>
              <a:t>Systems seems to </a:t>
            </a:r>
          </a:p>
          <a:p>
            <a:r>
              <a:rPr lang="en-US" dirty="0"/>
              <a:t>work normally</a:t>
            </a:r>
          </a:p>
          <a:p>
            <a:endParaRPr lang="en-US" dirty="0"/>
          </a:p>
          <a:p>
            <a:r>
              <a:rPr lang="en-US" dirty="0"/>
              <a:t>Adversarial nodes </a:t>
            </a:r>
          </a:p>
          <a:p>
            <a:r>
              <a:rPr lang="en-US" dirty="0"/>
              <a:t>send contradicting/false </a:t>
            </a:r>
          </a:p>
          <a:p>
            <a:r>
              <a:rPr lang="en-US" dirty="0"/>
              <a:t>messages </a:t>
            </a:r>
          </a:p>
          <a:p>
            <a:endParaRPr lang="en-US" dirty="0"/>
          </a:p>
          <a:p>
            <a:endParaRPr lang="ro-RO" dirty="0"/>
          </a:p>
        </p:txBody>
      </p:sp>
      <p:cxnSp>
        <p:nvCxnSpPr>
          <p:cNvPr id="11" name="Conector drept cu săgeată 10">
            <a:extLst>
              <a:ext uri="{FF2B5EF4-FFF2-40B4-BE49-F238E27FC236}">
                <a16:creationId xmlns:a16="http://schemas.microsoft.com/office/drawing/2014/main" id="{2FFAEA6A-2211-4017-A37A-C4205DB0C96B}"/>
              </a:ext>
            </a:extLst>
          </p:cNvPr>
          <p:cNvCxnSpPr>
            <a:cxnSpLocks/>
          </p:cNvCxnSpPr>
          <p:nvPr/>
        </p:nvCxnSpPr>
        <p:spPr>
          <a:xfrm>
            <a:off x="452761" y="3175276"/>
            <a:ext cx="2794531"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8" name="Grafic 17" descr="Bifă">
            <a:extLst>
              <a:ext uri="{FF2B5EF4-FFF2-40B4-BE49-F238E27FC236}">
                <a16:creationId xmlns:a16="http://schemas.microsoft.com/office/drawing/2014/main" id="{63702965-7AEB-4735-8FC9-594307C6ED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33670" y="2697980"/>
            <a:ext cx="914400" cy="914400"/>
          </a:xfrm>
          <a:prstGeom prst="rect">
            <a:avLst/>
          </a:prstGeom>
        </p:spPr>
      </p:pic>
      <p:sp>
        <p:nvSpPr>
          <p:cNvPr id="13" name="CasetăText 12">
            <a:extLst>
              <a:ext uri="{FF2B5EF4-FFF2-40B4-BE49-F238E27FC236}">
                <a16:creationId xmlns:a16="http://schemas.microsoft.com/office/drawing/2014/main" id="{5A639970-2FAF-4718-89DE-414472D48E21}"/>
              </a:ext>
            </a:extLst>
          </p:cNvPr>
          <p:cNvSpPr txBox="1"/>
          <p:nvPr/>
        </p:nvSpPr>
        <p:spPr>
          <a:xfrm>
            <a:off x="2802746" y="5494249"/>
            <a:ext cx="6824709" cy="800219"/>
          </a:xfrm>
          <a:prstGeom prst="rect">
            <a:avLst/>
          </a:prstGeom>
          <a:noFill/>
        </p:spPr>
        <p:txBody>
          <a:bodyPr wrap="square">
            <a:spAutoFit/>
          </a:bodyPr>
          <a:lstStyle/>
          <a:p>
            <a:pPr algn="l"/>
            <a:endParaRPr lang="en-US" sz="1000" b="0" i="0" u="none" strike="noStrike" baseline="0" dirty="0">
              <a:solidFill>
                <a:srgbClr val="000000"/>
              </a:solidFill>
              <a:latin typeface="Calibri" panose="020F0502020204030204" pitchFamily="34" charset="0"/>
            </a:endParaRPr>
          </a:p>
          <a:p>
            <a:r>
              <a:rPr lang="en-US" sz="1800" b="0" i="0" u="none" strike="noStrike" baseline="0" dirty="0">
                <a:solidFill>
                  <a:srgbClr val="FF0000"/>
                </a:solidFill>
                <a:latin typeface="Calibri" panose="020F0502020204030204" pitchFamily="34" charset="0"/>
              </a:rPr>
              <a:t>Fault tolerant</a:t>
            </a:r>
            <a:r>
              <a:rPr lang="en-US" sz="1800" b="0" i="0" u="none" strike="noStrike" baseline="0" dirty="0">
                <a:solidFill>
                  <a:srgbClr val="000000"/>
                </a:solidFill>
                <a:latin typeface="Calibri" panose="020F0502020204030204" pitchFamily="34" charset="0"/>
              </a:rPr>
              <a:t>: ability of a distributed network to reach consensus </a:t>
            </a:r>
          </a:p>
          <a:p>
            <a:r>
              <a:rPr lang="en-US" sz="1800" b="0" i="0" u="none" strike="noStrike" baseline="0" dirty="0">
                <a:solidFill>
                  <a:srgbClr val="000000"/>
                </a:solidFill>
                <a:latin typeface="Calibri" panose="020F0502020204030204" pitchFamily="34" charset="0"/>
              </a:rPr>
              <a:t>despite system failures/malicious nodes sending incorrect messages.</a:t>
            </a:r>
            <a:endParaRPr lang="en-US" dirty="0"/>
          </a:p>
        </p:txBody>
      </p:sp>
    </p:spTree>
    <p:extLst>
      <p:ext uri="{BB962C8B-B14F-4D97-AF65-F5344CB8AC3E}">
        <p14:creationId xmlns:p14="http://schemas.microsoft.com/office/powerpoint/2010/main" val="1905909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51BE0BC7-B9D1-4CBD-AD57-F370F97EA0E6}"/>
              </a:ext>
            </a:extLst>
          </p:cNvPr>
          <p:cNvSpPr>
            <a:spLocks noGrp="1"/>
          </p:cNvSpPr>
          <p:nvPr>
            <p:ph type="title"/>
          </p:nvPr>
        </p:nvSpPr>
        <p:spPr/>
        <p:txBody>
          <a:bodyPr/>
          <a:lstStyle/>
          <a:p>
            <a:r>
              <a:rPr lang="en-US" dirty="0"/>
              <a:t>Consensus protocols</a:t>
            </a:r>
            <a:endParaRPr lang="ro-RO" dirty="0"/>
          </a:p>
        </p:txBody>
      </p:sp>
      <p:sp>
        <p:nvSpPr>
          <p:cNvPr id="3" name="Substituent conținut 2">
            <a:extLst>
              <a:ext uri="{FF2B5EF4-FFF2-40B4-BE49-F238E27FC236}">
                <a16:creationId xmlns:a16="http://schemas.microsoft.com/office/drawing/2014/main" id="{49DE05E4-B992-4B2F-AA57-BBA7E1635497}"/>
              </a:ext>
            </a:extLst>
          </p:cNvPr>
          <p:cNvSpPr>
            <a:spLocks noGrp="1"/>
          </p:cNvSpPr>
          <p:nvPr>
            <p:ph idx="1"/>
          </p:nvPr>
        </p:nvSpPr>
        <p:spPr/>
        <p:txBody>
          <a:bodyPr>
            <a:normAutofit fontScale="92500" lnSpcReduction="20000"/>
          </a:bodyPr>
          <a:lstStyle/>
          <a:p>
            <a:r>
              <a:rPr lang="en-US" dirty="0"/>
              <a:t>On blockchain: ensures all participants agree on a unified transaction ledger without the help of a central authority. </a:t>
            </a:r>
          </a:p>
          <a:p>
            <a:endParaRPr lang="en-US" dirty="0"/>
          </a:p>
          <a:p>
            <a:pPr lvl="1"/>
            <a:r>
              <a:rPr lang="en-US" dirty="0">
                <a:solidFill>
                  <a:srgbClr val="FF0000"/>
                </a:solidFill>
              </a:rPr>
              <a:t>All agents (nodes) in a distributed system agree on the same value</a:t>
            </a:r>
            <a:r>
              <a:rPr lang="en-US" dirty="0"/>
              <a:t>.</a:t>
            </a:r>
          </a:p>
          <a:p>
            <a:pPr lvl="1"/>
            <a:endParaRPr lang="en-US" dirty="0"/>
          </a:p>
          <a:p>
            <a:pPr lvl="1"/>
            <a:r>
              <a:rPr lang="en-US" dirty="0"/>
              <a:t>Agents agree on a majority value.</a:t>
            </a:r>
          </a:p>
          <a:p>
            <a:pPr lvl="1"/>
            <a:endParaRPr lang="en-US" dirty="0"/>
          </a:p>
          <a:p>
            <a:r>
              <a:rPr lang="en-US" dirty="0"/>
              <a:t>Process failure </a:t>
            </a:r>
          </a:p>
          <a:p>
            <a:pPr lvl="1"/>
            <a:r>
              <a:rPr lang="en-US" dirty="0"/>
              <a:t>power shutdown, software errors, attacks (DoS) etc.</a:t>
            </a:r>
          </a:p>
          <a:p>
            <a:pPr lvl="1"/>
            <a:endParaRPr lang="en-US" dirty="0"/>
          </a:p>
          <a:p>
            <a:r>
              <a:rPr lang="en-US" dirty="0"/>
              <a:t>Byzantine failure</a:t>
            </a:r>
          </a:p>
          <a:p>
            <a:pPr lvl="1"/>
            <a:r>
              <a:rPr lang="en-US" dirty="0"/>
              <a:t>Node sending faulty messages, acts as a non-faulty node.</a:t>
            </a:r>
          </a:p>
        </p:txBody>
      </p:sp>
    </p:spTree>
    <p:extLst>
      <p:ext uri="{BB962C8B-B14F-4D97-AF65-F5344CB8AC3E}">
        <p14:creationId xmlns:p14="http://schemas.microsoft.com/office/powerpoint/2010/main" val="779636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526C96DD-32FB-45CF-BA83-5BE275C218A8}"/>
              </a:ext>
            </a:extLst>
          </p:cNvPr>
          <p:cNvSpPr>
            <a:spLocks noGrp="1"/>
          </p:cNvSpPr>
          <p:nvPr>
            <p:ph type="title"/>
          </p:nvPr>
        </p:nvSpPr>
        <p:spPr/>
        <p:txBody>
          <a:bodyPr/>
          <a:lstStyle/>
          <a:p>
            <a:r>
              <a:rPr lang="en-US" dirty="0"/>
              <a:t>Consensus protocols requirements</a:t>
            </a:r>
            <a:endParaRPr lang="ro-RO" dirty="0"/>
          </a:p>
        </p:txBody>
      </p:sp>
      <p:sp>
        <p:nvSpPr>
          <p:cNvPr id="3" name="Substituent text 2">
            <a:extLst>
              <a:ext uri="{FF2B5EF4-FFF2-40B4-BE49-F238E27FC236}">
                <a16:creationId xmlns:a16="http://schemas.microsoft.com/office/drawing/2014/main" id="{43DD2724-4A45-4A87-B070-F27133342D1D}"/>
              </a:ext>
            </a:extLst>
          </p:cNvPr>
          <p:cNvSpPr>
            <a:spLocks noGrp="1"/>
          </p:cNvSpPr>
          <p:nvPr>
            <p:ph type="body" idx="1"/>
          </p:nvPr>
        </p:nvSpPr>
        <p:spPr/>
        <p:txBody>
          <a:bodyPr/>
          <a:lstStyle/>
          <a:p>
            <a:endParaRPr lang="ro-RO" dirty="0"/>
          </a:p>
        </p:txBody>
      </p:sp>
    </p:spTree>
    <p:extLst>
      <p:ext uri="{BB962C8B-B14F-4D97-AF65-F5344CB8AC3E}">
        <p14:creationId xmlns:p14="http://schemas.microsoft.com/office/powerpoint/2010/main" val="4255490104"/>
      </p:ext>
    </p:extLst>
  </p:cSld>
  <p:clrMapOvr>
    <a:masterClrMapping/>
  </p:clrMapOvr>
</p:sld>
</file>

<file path=ppt/theme/theme1.xml><?xml version="1.0" encoding="utf-8"?>
<a:theme xmlns:a="http://schemas.openxmlformats.org/drawingml/2006/main" name="Temă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7105B273C4DE8448CDDBEE7FB52AF9D" ma:contentTypeVersion="7" ma:contentTypeDescription="Create a new document." ma:contentTypeScope="" ma:versionID="c2fc389951dfd49ade7143325889266b">
  <xsd:schema xmlns:xsd="http://www.w3.org/2001/XMLSchema" xmlns:xs="http://www.w3.org/2001/XMLSchema" xmlns:p="http://schemas.microsoft.com/office/2006/metadata/properties" xmlns:ns2="849bcb71-18f6-4b5b-9727-bb6cf041d844" xmlns:ns3="703885a9-c170-4b58-a66e-527c51aa831a" targetNamespace="http://schemas.microsoft.com/office/2006/metadata/properties" ma:root="true" ma:fieldsID="4adc3a160bf32bd45318457e5db8bb52" ns2:_="" ns3:_="">
    <xsd:import namespace="849bcb71-18f6-4b5b-9727-bb6cf041d844"/>
    <xsd:import namespace="703885a9-c170-4b58-a66e-527c51aa831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49bcb71-18f6-4b5b-9727-bb6cf041d84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03885a9-c170-4b58-a66e-527c51aa831a"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39ABEB8-A32F-4283-8DD1-B32C39CD7D65}"/>
</file>

<file path=customXml/itemProps2.xml><?xml version="1.0" encoding="utf-8"?>
<ds:datastoreItem xmlns:ds="http://schemas.openxmlformats.org/officeDocument/2006/customXml" ds:itemID="{41F2DBF0-2D58-4DD7-94FC-7DA98BDCFDDD}"/>
</file>

<file path=customXml/itemProps3.xml><?xml version="1.0" encoding="utf-8"?>
<ds:datastoreItem xmlns:ds="http://schemas.openxmlformats.org/officeDocument/2006/customXml" ds:itemID="{1E1A3088-F113-4CEF-8B96-751CD9E568DC}"/>
</file>

<file path=docProps/app.xml><?xml version="1.0" encoding="utf-8"?>
<Properties xmlns="http://schemas.openxmlformats.org/officeDocument/2006/extended-properties" xmlns:vt="http://schemas.openxmlformats.org/officeDocument/2006/docPropsVTypes">
  <TotalTime>6847</TotalTime>
  <Words>3809</Words>
  <Application>Microsoft Office PowerPoint</Application>
  <PresentationFormat>Ecran lat</PresentationFormat>
  <Paragraphs>581</Paragraphs>
  <Slides>61</Slides>
  <Notes>0</Notes>
  <HiddenSlides>0</HiddenSlides>
  <MMClips>0</MMClips>
  <ScaleCrop>false</ScaleCrop>
  <HeadingPairs>
    <vt:vector size="6" baseType="variant">
      <vt:variant>
        <vt:lpstr>Fonturi utilizate</vt:lpstr>
      </vt:variant>
      <vt:variant>
        <vt:i4>5</vt:i4>
      </vt:variant>
      <vt:variant>
        <vt:lpstr>Temă</vt:lpstr>
      </vt:variant>
      <vt:variant>
        <vt:i4>1</vt:i4>
      </vt:variant>
      <vt:variant>
        <vt:lpstr>Titluri diapozitive</vt:lpstr>
      </vt:variant>
      <vt:variant>
        <vt:i4>61</vt:i4>
      </vt:variant>
    </vt:vector>
  </HeadingPairs>
  <TitlesOfParts>
    <vt:vector size="67" baseType="lpstr">
      <vt:lpstr>Arial</vt:lpstr>
      <vt:lpstr>Calibri</vt:lpstr>
      <vt:lpstr>Calibri Light</vt:lpstr>
      <vt:lpstr>Cambria Math</vt:lpstr>
      <vt:lpstr>Candara Light</vt:lpstr>
      <vt:lpstr>Temă Office</vt:lpstr>
      <vt:lpstr>Blockchain </vt:lpstr>
      <vt:lpstr>Prezentare PowerPoint</vt:lpstr>
      <vt:lpstr>Prezentare PowerPoint</vt:lpstr>
      <vt:lpstr>Prezentare PowerPoint</vt:lpstr>
      <vt:lpstr>Prezentare PowerPoint</vt:lpstr>
      <vt:lpstr>Bitcoin protocol</vt:lpstr>
      <vt:lpstr>Prezentare PowerPoint</vt:lpstr>
      <vt:lpstr>Consensus protocols</vt:lpstr>
      <vt:lpstr>Consensus protocols requirements</vt:lpstr>
      <vt:lpstr>PoW</vt:lpstr>
      <vt:lpstr>Fault tolerant protocols requirements</vt:lpstr>
      <vt:lpstr>Fault tolerant protocols requirements</vt:lpstr>
      <vt:lpstr>Prezentare PowerPoint</vt:lpstr>
      <vt:lpstr>Fault tolerant protocols requirements</vt:lpstr>
      <vt:lpstr>Blockchain consensus </vt:lpstr>
      <vt:lpstr>Consensus protocols </vt:lpstr>
      <vt:lpstr>Prezentare PowerPoint</vt:lpstr>
      <vt:lpstr>Consensus protocols</vt:lpstr>
      <vt:lpstr>Practical Byzantine Fault Tolerance (PBFT)</vt:lpstr>
      <vt:lpstr>Practical Byzantine Fault Tolerance (PBFT)</vt:lpstr>
      <vt:lpstr>PBFT</vt:lpstr>
      <vt:lpstr>PBFT</vt:lpstr>
      <vt:lpstr>PBFT normal operation </vt:lpstr>
      <vt:lpstr>Tendermint</vt:lpstr>
      <vt:lpstr>Tendermint</vt:lpstr>
      <vt:lpstr>Tendermint</vt:lpstr>
      <vt:lpstr>Tendermint</vt:lpstr>
      <vt:lpstr>PoS protocols</vt:lpstr>
      <vt:lpstr>Consensus protocols</vt:lpstr>
      <vt:lpstr>PoS consesnsus</vt:lpstr>
      <vt:lpstr>PoS consesnsus</vt:lpstr>
      <vt:lpstr>PoS consesnsus</vt:lpstr>
      <vt:lpstr>PoS consesnsus</vt:lpstr>
      <vt:lpstr>PoS consesnsus</vt:lpstr>
      <vt:lpstr>Prezentare PowerPoint</vt:lpstr>
      <vt:lpstr>BFT – PoS protocols</vt:lpstr>
      <vt:lpstr>Casper FFG</vt:lpstr>
      <vt:lpstr>Casper FFG</vt:lpstr>
      <vt:lpstr>Casper FFG</vt:lpstr>
      <vt:lpstr>Prezentare PowerPoint</vt:lpstr>
      <vt:lpstr>Casper FFG</vt:lpstr>
      <vt:lpstr>Casper FFG</vt:lpstr>
      <vt:lpstr>Casper FFG</vt:lpstr>
      <vt:lpstr>Casper FFG</vt:lpstr>
      <vt:lpstr>Casper FFG</vt:lpstr>
      <vt:lpstr>Casper FFG</vt:lpstr>
      <vt:lpstr>Casper FFG</vt:lpstr>
      <vt:lpstr>Casper FFG</vt:lpstr>
      <vt:lpstr>Casper FFG</vt:lpstr>
      <vt:lpstr>Casper FFG</vt:lpstr>
      <vt:lpstr>Casper FFG</vt:lpstr>
      <vt:lpstr>Casper FFG</vt:lpstr>
      <vt:lpstr>Casper FFG</vt:lpstr>
      <vt:lpstr>Chain based PoS protocols</vt:lpstr>
      <vt:lpstr>Chain based PoS protocols</vt:lpstr>
      <vt:lpstr>Peercoin</vt:lpstr>
      <vt:lpstr>Proof of activity</vt:lpstr>
      <vt:lpstr>Proof of activity</vt:lpstr>
      <vt:lpstr>Proof of activity</vt:lpstr>
      <vt:lpstr>Bibliography</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dc:title>
  <dc:creator>Rob Ban</dc:creator>
  <cp:lastModifiedBy>Iulia Banu</cp:lastModifiedBy>
  <cp:revision>261</cp:revision>
  <dcterms:created xsi:type="dcterms:W3CDTF">2020-04-27T11:34:38Z</dcterms:created>
  <dcterms:modified xsi:type="dcterms:W3CDTF">2022-03-29T05:24:34Z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0x01010037105B273C4DE8448CDDBEE7FB52AF9D</vt:lpwstr>
  </property>
</Properties>
</file>