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70" r:id="rId7"/>
    <p:sldId id="304" r:id="rId8"/>
    <p:sldId id="292" r:id="rId9"/>
    <p:sldId id="305" r:id="rId10"/>
    <p:sldId id="293" r:id="rId11"/>
    <p:sldId id="298" r:id="rId12"/>
    <p:sldId id="271" r:id="rId13"/>
    <p:sldId id="290" r:id="rId14"/>
    <p:sldId id="299" r:id="rId15"/>
    <p:sldId id="295" r:id="rId16"/>
    <p:sldId id="306" r:id="rId17"/>
    <p:sldId id="297" r:id="rId18"/>
    <p:sldId id="296" r:id="rId19"/>
    <p:sldId id="307" r:id="rId20"/>
    <p:sldId id="291" r:id="rId21"/>
    <p:sldId id="268" r:id="rId22"/>
    <p:sldId id="294" r:id="rId23"/>
    <p:sldId id="301" r:id="rId24"/>
    <p:sldId id="308" r:id="rId25"/>
    <p:sldId id="309" r:id="rId26"/>
    <p:sldId id="310" r:id="rId27"/>
    <p:sldId id="302" r:id="rId28"/>
    <p:sldId id="300" r:id="rId29"/>
    <p:sldId id="303" r:id="rId30"/>
    <p:sldId id="311" r:id="rId31"/>
    <p:sldId id="312" r:id="rId32"/>
    <p:sldId id="273" r:id="rId33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EE0752-5176-4532-977D-29C9029F99D6}" type="datetime1">
              <a:rPr lang="ro-RO" smtClean="0"/>
              <a:t>05.04.2022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ro-RO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32BE9A-0B27-4905-8419-4A04B8F2759A}" type="datetime1">
              <a:rPr lang="ro-RO" noProof="0" smtClean="0"/>
              <a:t>04.04.2022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o-RO" b="1" i="1">
                <a:latin typeface="Arial" pitchFamily="34" charset="0"/>
                <a:cs typeface="Arial" pitchFamily="34" charset="0"/>
              </a:rPr>
              <a:t>NOTĂ:</a:t>
            </a:r>
          </a:p>
          <a:p>
            <a:pPr rtl="0"/>
            <a:r>
              <a:rPr lang="ro-RO" i="1">
                <a:latin typeface="Arial" pitchFamily="34" charset="0"/>
                <a:cs typeface="Arial" pitchFamily="34" charset="0"/>
              </a:rPr>
              <a:t>Pentru a modifica imaginea de pe acest diapozitiv, selectați-o și ștergeți-o. Apoi faceți clic pe pictograma Imagini din substituent pentru a insera propria imagine.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4921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2830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6969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9772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6088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2237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6705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2010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9087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672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7290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57297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7982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6067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3258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78523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3983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393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4288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0712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082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884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4724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812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638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pic>
        <p:nvPicPr>
          <p:cNvPr id="11" name="Imagin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6BAA7E3D-6D18-41D6-8AA8-CBD641C86608}" type="datetime1">
              <a:rPr lang="ro-RO" noProof="0" smtClean="0"/>
              <a:t>04.04.2022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92B81-ED36-448B-A927-0FC0851CEF47}" type="datetime1">
              <a:rPr lang="ro-RO" noProof="0" smtClean="0"/>
              <a:t>04.04.2022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18832-094B-4921-98ED-0FA3845EC1C4}" type="datetime1">
              <a:rPr lang="ro-RO" noProof="0" smtClean="0"/>
              <a:t>04.04.2022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9AD37F-871B-45B3-886D-A374B3280DF8}" type="datetime1">
              <a:rPr lang="ro-RO" noProof="0" smtClean="0"/>
              <a:t>04.04.2022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  <p:grpSp>
        <p:nvGrpSpPr>
          <p:cNvPr id="7" name="Gr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drep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rep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F4EF84-A321-401E-A17B-C62A720BFED0}" type="datetime1">
              <a:rPr lang="ro-RO" noProof="0" smtClean="0"/>
              <a:t>04.04.2022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zitiv titlu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11" name="Substituent imagine 10" descr="Un substituent gol pentru a adăuga o imagine. Faceți clic pe substituent și selectați imaginea pe care doriți s-o adăugați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grpSp>
        <p:nvGrpSpPr>
          <p:cNvPr id="14" name="Gr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drep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in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drep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rep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Dreptunghi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/>
            </a:p>
          </p:txBody>
        </p:sp>
        <p:grpSp>
          <p:nvGrpSpPr>
            <p:cNvPr id="11" name="Gr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drep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rep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in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90F6F-A873-408C-9616-8249541C37E4}" type="datetime1">
              <a:rPr lang="ro-RO" noProof="0" smtClean="0"/>
              <a:t>04.04.2022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2CBC0-D519-47C6-B2A2-3CEBBD88DA44}" type="datetime1">
              <a:rPr lang="ro-RO" noProof="0" smtClean="0"/>
              <a:t>04.04.2022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E43E9-5450-4CF6-9321-9FBC4696493E}" type="datetime1">
              <a:rPr lang="ro-RO" noProof="0" smtClean="0"/>
              <a:t>04.04.2022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D964B-2029-4D93-9486-E067FADDAB9A}" type="datetime1">
              <a:rPr lang="ro-RO" noProof="0" smtClean="0"/>
              <a:t>04.04.2022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66E9E-A582-43A7-BD4C-BCFD766EA91F}" type="datetime1">
              <a:rPr lang="ro-RO" noProof="0" smtClean="0"/>
              <a:t>04.04.2022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2B096-261B-454B-A5C0-8C607729FE30}" type="datetime1">
              <a:rPr lang="ro-RO" noProof="0" smtClean="0"/>
              <a:t>04.04.2022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  <a:p>
            <a:pPr lvl="5" rtl="0"/>
            <a:r>
              <a:rPr lang="ro-RO" noProof="0"/>
              <a:t>Al șaselea nivel</a:t>
            </a:r>
          </a:p>
          <a:p>
            <a:pPr lvl="6" rtl="0"/>
            <a:r>
              <a:rPr lang="ro-RO" noProof="0"/>
              <a:t>Al șaptelea nivel</a:t>
            </a:r>
          </a:p>
          <a:p>
            <a:pPr lvl="7" rtl="0"/>
            <a:r>
              <a:rPr lang="ro-RO" noProof="0"/>
              <a:t>Al optulea nivel</a:t>
            </a:r>
          </a:p>
          <a:p>
            <a:pPr lvl="8" rtl="0"/>
            <a:r>
              <a:rPr lang="ro-RO" noProof="0"/>
              <a:t>Al nouălea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BE257FC5-6C56-4796-A180-1780A0A6DBB8}" type="datetime1">
              <a:rPr lang="ro-RO" noProof="0" smtClean="0"/>
              <a:t>04.04.2022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  <p:grpSp>
        <p:nvGrpSpPr>
          <p:cNvPr id="15" name="Gr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drep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stamp/stamp.jsp?arnumber=9086815" TargetMode="External"/><Relationship Id="rId3" Type="http://schemas.openxmlformats.org/officeDocument/2006/relationships/hyperlink" Target="https://fravoll.github.io/solidity-patterns/oracle.html" TargetMode="External"/><Relationship Id="rId7" Type="http://schemas.openxmlformats.org/officeDocument/2006/relationships/hyperlink" Target="https://docs.provable.xyz/#hom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ucets.chain.link/rinkeby" TargetMode="External"/><Relationship Id="rId5" Type="http://schemas.openxmlformats.org/officeDocument/2006/relationships/hyperlink" Target="https://arxiv.org/pdf/2004.07140.pdf" TargetMode="External"/><Relationship Id="rId4" Type="http://schemas.openxmlformats.org/officeDocument/2006/relationships/hyperlink" Target="https://wp.antlia.io/wp-content/uploads/2021/07/Blockchain-oracle-min.jpg" TargetMode="External"/><Relationship Id="rId9" Type="http://schemas.openxmlformats.org/officeDocument/2006/relationships/hyperlink" Target="https://docs.ipfs.io/concepts/how-ipfs-work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n-US" dirty="0"/>
              <a:t>ORACLES</a:t>
            </a:r>
            <a:endParaRPr lang="ro-RO" dirty="0"/>
          </a:p>
        </p:txBody>
      </p:sp>
      <p:sp>
        <p:nvSpPr>
          <p:cNvPr id="7" name="Subtitlu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Blockchain technologies, </a:t>
            </a:r>
            <a:r>
              <a:rPr lang="en-US" b="1" dirty="0"/>
              <a:t>lecture 4</a:t>
            </a:r>
            <a:endParaRPr lang="ro-RO" b="1" dirty="0"/>
          </a:p>
        </p:txBody>
      </p:sp>
      <p:pic>
        <p:nvPicPr>
          <p:cNvPr id="9" name="Substituent imagine 3">
            <a:extLst>
              <a:ext uri="{FF2B5EF4-FFF2-40B4-BE49-F238E27FC236}">
                <a16:creationId xmlns:a16="http://schemas.microsoft.com/office/drawing/2014/main" id="{E635CE9B-3E37-4A3F-B4DA-A3FDC7983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36370" y="1918108"/>
            <a:ext cx="5445252" cy="2967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ORACLES centralized/decentralized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Smart-contracts cannot directly interact with data existing outside blockchain environment.</a:t>
            </a:r>
          </a:p>
          <a:p>
            <a:r>
              <a:rPr lang="en-US" dirty="0"/>
              <a:t>Centralized oracle: single point of failure.</a:t>
            </a:r>
          </a:p>
          <a:p>
            <a:r>
              <a:rPr lang="en-US" dirty="0"/>
              <a:t>Security risks (who controls the API?).</a:t>
            </a:r>
          </a:p>
          <a:p>
            <a:r>
              <a:rPr lang="en-US" dirty="0"/>
              <a:t>Blockchain immutability: faulty data cannot be reversed.</a:t>
            </a:r>
          </a:p>
          <a:p>
            <a:pPr algn="just"/>
            <a:r>
              <a:rPr lang="en-US" dirty="0"/>
              <a:t>Solutions: </a:t>
            </a:r>
          </a:p>
          <a:p>
            <a:pPr lvl="1" algn="just"/>
            <a:r>
              <a:rPr lang="en-US" sz="1800" dirty="0"/>
              <a:t>Decentralized Oracle (DON – decentralized oracle network) combines multiple data sources and multiple independent oracles.</a:t>
            </a:r>
          </a:p>
          <a:p>
            <a:pPr lvl="1" algn="just"/>
            <a:r>
              <a:rPr lang="en-US" sz="1800" dirty="0"/>
              <a:t>prove data validity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1460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ORACLES centralized/decentralized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Solutions: </a:t>
            </a:r>
          </a:p>
          <a:p>
            <a:pPr lvl="1" algn="just"/>
            <a:r>
              <a:rPr lang="en-US" sz="1800" dirty="0"/>
              <a:t>Decentralized Oracle (DON – decentralized oracle network) combines multiple data sources and multiple independent oracles.</a:t>
            </a:r>
          </a:p>
          <a:p>
            <a:pPr lvl="2" algn="just"/>
            <a:r>
              <a:rPr lang="en-US" sz="1800" dirty="0"/>
              <a:t>Requires predefined standard data format</a:t>
            </a:r>
            <a:r>
              <a:rPr lang="en-US" dirty="0"/>
              <a:t>.</a:t>
            </a:r>
          </a:p>
          <a:p>
            <a:pPr lvl="2" algn="just"/>
            <a:r>
              <a:rPr lang="en-US" sz="1800" dirty="0"/>
              <a:t>Inefficient, gathering answers from multiple sources requires time.</a:t>
            </a:r>
          </a:p>
          <a:p>
            <a:pPr lvl="2" algn="just"/>
            <a:r>
              <a:rPr lang="en-US" sz="1800" dirty="0"/>
              <a:t>Data providers may require fees</a:t>
            </a:r>
            <a:r>
              <a:rPr lang="en-US" dirty="0"/>
              <a:t>. </a:t>
            </a:r>
          </a:p>
          <a:p>
            <a:pPr lvl="1" algn="just"/>
            <a:r>
              <a:rPr lang="en-US" sz="1800" dirty="0"/>
              <a:t>prove data validity:</a:t>
            </a:r>
          </a:p>
          <a:p>
            <a:pPr lvl="2" algn="just"/>
            <a:r>
              <a:rPr lang="en-US" sz="1800" dirty="0"/>
              <a:t>No need to trust the oracle</a:t>
            </a:r>
          </a:p>
          <a:p>
            <a:pPr lvl="2" algn="just"/>
            <a:r>
              <a:rPr lang="en-US" sz="1800" dirty="0"/>
              <a:t>Data providers don’t have to modify services in order to become compatible with Blockchain technologies</a:t>
            </a:r>
            <a:r>
              <a:rPr lang="en-US" dirty="0"/>
              <a:t>.</a:t>
            </a:r>
          </a:p>
          <a:p>
            <a:pPr lvl="2" algn="just"/>
            <a:endParaRPr lang="en-US" dirty="0"/>
          </a:p>
          <a:p>
            <a:pPr lvl="1" algn="just"/>
            <a:r>
              <a:rPr lang="en-US" sz="1800" dirty="0"/>
              <a:t>Decentralized oracles distribute trust between many participants.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776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ORACLEs DESIGN PATTERNS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022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ORACLES centralized/decentralized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Key functionalities: </a:t>
            </a:r>
          </a:p>
          <a:p>
            <a:pPr lvl="1" algn="just"/>
            <a:r>
              <a:rPr lang="en-US" sz="1800" dirty="0"/>
              <a:t>Collect data from off-chain source</a:t>
            </a:r>
            <a:endParaRPr lang="en-US" dirty="0"/>
          </a:p>
          <a:p>
            <a:pPr lvl="1" algn="just"/>
            <a:r>
              <a:rPr lang="en-US" sz="1800" dirty="0"/>
              <a:t>Transfer the data on-chain with a signed message</a:t>
            </a:r>
            <a:r>
              <a:rPr lang="en-US" dirty="0"/>
              <a:t>.</a:t>
            </a:r>
          </a:p>
          <a:p>
            <a:pPr lvl="1" algn="just"/>
            <a:r>
              <a:rPr lang="en-US" sz="1800" dirty="0"/>
              <a:t>Store the data in a smart contract’s storage.</a:t>
            </a:r>
          </a:p>
          <a:p>
            <a:pPr lvl="1" algn="just"/>
            <a:endParaRPr lang="en-US" sz="1800" dirty="0"/>
          </a:p>
          <a:p>
            <a:pPr lvl="1" algn="just"/>
            <a:endParaRPr lang="en-US" sz="1800" dirty="0"/>
          </a:p>
          <a:p>
            <a:pPr lvl="1" algn="just"/>
            <a:r>
              <a:rPr lang="en-US" sz="1800" dirty="0"/>
              <a:t>Once the data is available in a smart contract’s storage, it can be accessed via message calls.</a:t>
            </a:r>
          </a:p>
          <a:p>
            <a:pPr lvl="1" algn="just"/>
            <a:endParaRPr lang="en-US" sz="1800" dirty="0"/>
          </a:p>
          <a:p>
            <a:pPr lvl="1" algn="just"/>
            <a:r>
              <a:rPr lang="en-US" sz="1800" dirty="0"/>
              <a:t>Immediate-Read oracles:</a:t>
            </a:r>
          </a:p>
          <a:p>
            <a:pPr lvl="2" algn="just"/>
            <a:r>
              <a:rPr lang="en-US" sz="1800" dirty="0"/>
              <a:t>Examples: data about persons/organizations, data issued by organizations.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1211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ORACLE design patterns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Publish-subscribe pattern</a:t>
            </a:r>
            <a:r>
              <a:rPr lang="en-US" dirty="0"/>
              <a:t>.</a:t>
            </a:r>
          </a:p>
          <a:p>
            <a:r>
              <a:rPr lang="en-US" dirty="0"/>
              <a:t>Data is expected to change frequently: prices, weather, traffic data etc.</a:t>
            </a:r>
          </a:p>
          <a:p>
            <a:r>
              <a:rPr lang="en-US" dirty="0"/>
              <a:t>Similar to RSS feed.</a:t>
            </a:r>
          </a:p>
          <a:p>
            <a:r>
              <a:rPr lang="en-US" dirty="0"/>
              <a:t>Subscribers listen to oracle contracts updates.</a:t>
            </a:r>
          </a:p>
          <a:p>
            <a:r>
              <a:rPr lang="en-US" dirty="0"/>
              <a:t>In Ethereum: </a:t>
            </a:r>
            <a:r>
              <a:rPr lang="en-US" b="1" dirty="0">
                <a:solidFill>
                  <a:srgbClr val="FF0000"/>
                </a:solidFill>
              </a:rPr>
              <a:t>event logs</a:t>
            </a:r>
            <a:r>
              <a:rPr lang="en-US" dirty="0"/>
              <a:t>, can be considered “push” service.</a:t>
            </a:r>
            <a:endParaRPr lang="en-US" b="1" dirty="0"/>
          </a:p>
          <a:p>
            <a:r>
              <a:rPr lang="en-US" dirty="0"/>
              <a:t>Publishers categorize messages into classes. Subscribers may express an interest in one or more classes.</a:t>
            </a:r>
            <a:endParaRPr lang="en-US" b="1" dirty="0">
              <a:solidFill>
                <a:srgbClr val="FF0000"/>
              </a:solidFill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995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ORACLE design patterns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Request-response pattern</a:t>
            </a:r>
            <a:r>
              <a:rPr lang="en-US" dirty="0"/>
              <a:t>.</a:t>
            </a:r>
          </a:p>
          <a:p>
            <a:r>
              <a:rPr lang="en-US" dirty="0"/>
              <a:t>Data can’t be stored in a smart contract.</a:t>
            </a:r>
          </a:p>
          <a:p>
            <a:r>
              <a:rPr lang="en-US" dirty="0"/>
              <a:t>On-chain smart contract and off-chain infrastructure.</a:t>
            </a:r>
          </a:p>
          <a:p>
            <a:r>
              <a:rPr lang="en-US" dirty="0"/>
              <a:t>Requests include scheduling parameters and callback functions. </a:t>
            </a:r>
          </a:p>
          <a:p>
            <a:r>
              <a:rPr lang="en-US" dirty="0"/>
              <a:t>The Oracle may require payment for processing the request.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ORACLE design patterns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Request-response pattern</a:t>
            </a:r>
            <a:r>
              <a:rPr lang="en-US" dirty="0"/>
              <a:t>.</a:t>
            </a:r>
          </a:p>
          <a:p>
            <a:r>
              <a:rPr lang="en-US" dirty="0"/>
              <a:t>Oracles receives a query from a </a:t>
            </a:r>
            <a:r>
              <a:rPr lang="en-US" dirty="0" err="1"/>
              <a:t>Dapp</a:t>
            </a:r>
            <a:r>
              <a:rPr lang="en-US" dirty="0"/>
              <a:t> with arguments detailing the data requested, callback functions and scheduling parameters.</a:t>
            </a:r>
          </a:p>
          <a:p>
            <a:r>
              <a:rPr lang="en-US" dirty="0"/>
              <a:t>Parse the query</a:t>
            </a:r>
          </a:p>
          <a:p>
            <a:r>
              <a:rPr lang="en-US" dirty="0"/>
              <a:t>Check payment </a:t>
            </a:r>
          </a:p>
          <a:p>
            <a:r>
              <a:rPr lang="en-US" dirty="0"/>
              <a:t>Retrieve data from off-chain source and encrypt it if necessary.</a:t>
            </a:r>
          </a:p>
          <a:p>
            <a:r>
              <a:rPr lang="en-US" dirty="0"/>
              <a:t>Broadcast the transaction to the network.</a:t>
            </a:r>
          </a:p>
          <a:p>
            <a:r>
              <a:rPr lang="en-US" dirty="0"/>
              <a:t>Schedule any further necessary transactions.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B3D8192-1E04-40AE-AB02-E07D22F6A42D}"/>
              </a:ext>
            </a:extLst>
          </p:cNvPr>
          <p:cNvSpPr/>
          <p:nvPr/>
        </p:nvSpPr>
        <p:spPr>
          <a:xfrm>
            <a:off x="746233" y="725213"/>
            <a:ext cx="2259725" cy="1429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2D43A307-69DF-4F43-B593-2102BCED9BDE}"/>
              </a:ext>
            </a:extLst>
          </p:cNvPr>
          <p:cNvSpPr/>
          <p:nvPr/>
        </p:nvSpPr>
        <p:spPr>
          <a:xfrm>
            <a:off x="4966137" y="2714296"/>
            <a:ext cx="2259725" cy="1429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057D14A0-FB3A-4AB8-9941-0CF74985B58C}"/>
              </a:ext>
            </a:extLst>
          </p:cNvPr>
          <p:cNvSpPr/>
          <p:nvPr/>
        </p:nvSpPr>
        <p:spPr>
          <a:xfrm>
            <a:off x="9222826" y="4913585"/>
            <a:ext cx="2259725" cy="1429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data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F4A56ACC-970A-4C41-ADC4-E4DC16B581EC}"/>
              </a:ext>
            </a:extLst>
          </p:cNvPr>
          <p:cNvSpPr/>
          <p:nvPr/>
        </p:nvSpPr>
        <p:spPr>
          <a:xfrm>
            <a:off x="441434" y="475593"/>
            <a:ext cx="7199587" cy="3907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Blockchain</a:t>
            </a:r>
          </a:p>
        </p:txBody>
      </p:sp>
      <p:cxnSp>
        <p:nvCxnSpPr>
          <p:cNvPr id="12" name="Conector: cotit 11">
            <a:extLst>
              <a:ext uri="{FF2B5EF4-FFF2-40B4-BE49-F238E27FC236}">
                <a16:creationId xmlns:a16="http://schemas.microsoft.com/office/drawing/2014/main" id="{9E91B749-F86D-4E97-8EC7-C01088052F90}"/>
              </a:ext>
            </a:extLst>
          </p:cNvPr>
          <p:cNvCxnSpPr>
            <a:stCxn id="2" idx="3"/>
            <a:endCxn id="6" idx="0"/>
          </p:cNvCxnSpPr>
          <p:nvPr/>
        </p:nvCxnSpPr>
        <p:spPr>
          <a:xfrm>
            <a:off x="3005958" y="1439917"/>
            <a:ext cx="3090042" cy="1274379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otit 12">
            <a:extLst>
              <a:ext uri="{FF2B5EF4-FFF2-40B4-BE49-F238E27FC236}">
                <a16:creationId xmlns:a16="http://schemas.microsoft.com/office/drawing/2014/main" id="{80EE631A-1501-4200-ABC3-B1EFF265CCD3}"/>
              </a:ext>
            </a:extLst>
          </p:cNvPr>
          <p:cNvCxnSpPr>
            <a:cxnSpLocks/>
            <a:stCxn id="6" idx="1"/>
            <a:endCxn id="2" idx="2"/>
          </p:cNvCxnSpPr>
          <p:nvPr/>
        </p:nvCxnSpPr>
        <p:spPr>
          <a:xfrm rot="10800000">
            <a:off x="1876097" y="2154620"/>
            <a:ext cx="3090041" cy="1274380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otit 15">
            <a:extLst>
              <a:ext uri="{FF2B5EF4-FFF2-40B4-BE49-F238E27FC236}">
                <a16:creationId xmlns:a16="http://schemas.microsoft.com/office/drawing/2014/main" id="{BF6879E4-32F4-4A7C-B069-B5FD85D1523D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7225862" y="3429000"/>
            <a:ext cx="3126827" cy="1484585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otit 21">
            <a:extLst>
              <a:ext uri="{FF2B5EF4-FFF2-40B4-BE49-F238E27FC236}">
                <a16:creationId xmlns:a16="http://schemas.microsoft.com/office/drawing/2014/main" id="{58D01C6C-3290-4551-B832-DF538D97DBFA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rot="10800000">
            <a:off x="6096000" y="4143703"/>
            <a:ext cx="3126826" cy="1484586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tăText 24">
            <a:extLst>
              <a:ext uri="{FF2B5EF4-FFF2-40B4-BE49-F238E27FC236}">
                <a16:creationId xmlns:a16="http://schemas.microsoft.com/office/drawing/2014/main" id="{DAC37E26-AC6C-4C25-8204-43501AA5ABEB}"/>
              </a:ext>
            </a:extLst>
          </p:cNvPr>
          <p:cNvSpPr txBox="1"/>
          <p:nvPr/>
        </p:nvSpPr>
        <p:spPr>
          <a:xfrm>
            <a:off x="3025963" y="625448"/>
            <a:ext cx="470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request </a:t>
            </a:r>
            <a:r>
              <a:rPr lang="en-US" dirty="0"/>
              <a:t>(</a:t>
            </a:r>
            <a:r>
              <a:rPr lang="en-US" dirty="0" err="1"/>
              <a:t>request_type</a:t>
            </a:r>
            <a:r>
              <a:rPr lang="en-US" dirty="0"/>
              <a:t>, </a:t>
            </a:r>
          </a:p>
          <a:p>
            <a:r>
              <a:rPr lang="en-US" dirty="0" err="1"/>
              <a:t>scheduling_parameters</a:t>
            </a:r>
            <a:r>
              <a:rPr lang="en-US" dirty="0"/>
              <a:t>, </a:t>
            </a:r>
            <a:r>
              <a:rPr lang="en-US" dirty="0" err="1"/>
              <a:t>callback_function</a:t>
            </a:r>
            <a:r>
              <a:rPr lang="en-US" dirty="0"/>
              <a:t>)</a:t>
            </a:r>
          </a:p>
        </p:txBody>
      </p:sp>
      <p:sp>
        <p:nvSpPr>
          <p:cNvPr id="26" name="CasetăText 25">
            <a:extLst>
              <a:ext uri="{FF2B5EF4-FFF2-40B4-BE49-F238E27FC236}">
                <a16:creationId xmlns:a16="http://schemas.microsoft.com/office/drawing/2014/main" id="{47EB94AF-0FA7-4F44-950A-42B3B2805EE7}"/>
              </a:ext>
            </a:extLst>
          </p:cNvPr>
          <p:cNvSpPr txBox="1"/>
          <p:nvPr/>
        </p:nvSpPr>
        <p:spPr>
          <a:xfrm>
            <a:off x="2034089" y="3421537"/>
            <a:ext cx="198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response</a:t>
            </a:r>
            <a:r>
              <a:rPr lang="en-US" dirty="0"/>
              <a:t> via </a:t>
            </a:r>
          </a:p>
          <a:p>
            <a:r>
              <a:rPr lang="en-US" dirty="0"/>
              <a:t>callback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229877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 err="1"/>
              <a:t>orACLIZE</a:t>
            </a:r>
            <a:r>
              <a:rPr lang="en-US" sz="4000" dirty="0"/>
              <a:t>/Provable Things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ORACLIZE/Provable Things 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Serves requests on platforms like: Ethereum, R3 Corda, Hyperledger Fabric, EOS etc.</a:t>
            </a:r>
          </a:p>
          <a:p>
            <a:r>
              <a:rPr lang="en-US" dirty="0"/>
              <a:t>Operates since 2015.</a:t>
            </a:r>
          </a:p>
          <a:p>
            <a:r>
              <a:rPr lang="en-US" dirty="0"/>
              <a:t>Solution to oracle problem: demonstrate data authenticity and validity.</a:t>
            </a:r>
          </a:p>
          <a:p>
            <a:r>
              <a:rPr lang="en-US" dirty="0"/>
              <a:t>Data is return together with an </a:t>
            </a:r>
            <a:r>
              <a:rPr lang="en-US" dirty="0">
                <a:solidFill>
                  <a:srgbClr val="FF0000"/>
                </a:solidFill>
              </a:rPr>
              <a:t>authenticity proof</a:t>
            </a:r>
            <a:r>
              <a:rPr lang="en-US" dirty="0"/>
              <a:t>. (no need to trust the oracle).</a:t>
            </a:r>
          </a:p>
          <a:p>
            <a:r>
              <a:rPr lang="en-US" dirty="0"/>
              <a:t>Authenticity proofs use different technologies, auditable virtual machines and TEE.</a:t>
            </a:r>
          </a:p>
          <a:p>
            <a:r>
              <a:rPr lang="en-US" dirty="0"/>
              <a:t>Can be integrated with both private and public instances of blockchain protocols.</a:t>
            </a:r>
          </a:p>
        </p:txBody>
      </p:sp>
    </p:spTree>
    <p:extLst>
      <p:ext uri="{BB962C8B-B14F-4D97-AF65-F5344CB8AC3E}">
        <p14:creationId xmlns:p14="http://schemas.microsoft.com/office/powerpoint/2010/main" val="14652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Course overview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Oracles </a:t>
            </a:r>
          </a:p>
          <a:p>
            <a:pPr lvl="1"/>
            <a:r>
              <a:rPr lang="en-US" dirty="0"/>
              <a:t>Blockchain middleware, general concepts</a:t>
            </a:r>
          </a:p>
          <a:p>
            <a:pPr lvl="1"/>
            <a:r>
              <a:rPr lang="en-US" dirty="0"/>
              <a:t>Oracle's problem: decentralization and security</a:t>
            </a:r>
            <a:endParaRPr lang="ro-RO" dirty="0"/>
          </a:p>
          <a:p>
            <a:r>
              <a:rPr lang="en-US" dirty="0"/>
              <a:t>Oracles design patterns</a:t>
            </a:r>
          </a:p>
          <a:p>
            <a:r>
              <a:rPr lang="en-US" dirty="0"/>
              <a:t>Case study: </a:t>
            </a:r>
            <a:r>
              <a:rPr lang="en-US" dirty="0" err="1"/>
              <a:t>Chainlink</a:t>
            </a:r>
            <a:r>
              <a:rPr lang="en-US" dirty="0"/>
              <a:t> architecture</a:t>
            </a:r>
          </a:p>
          <a:p>
            <a:r>
              <a:rPr lang="en-US" dirty="0"/>
              <a:t>Case study: </a:t>
            </a:r>
            <a:r>
              <a:rPr lang="en-US" dirty="0" err="1"/>
              <a:t>Oraclize</a:t>
            </a:r>
            <a:r>
              <a:rPr lang="en-US" dirty="0"/>
              <a:t> or Provable Things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ORACLIZE/Provable Things 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Provable engine will execute a given set of instructions if some other given conditions are met.</a:t>
            </a:r>
          </a:p>
          <a:p>
            <a:r>
              <a:rPr lang="en-US" sz="1800" dirty="0"/>
              <a:t>“If This Then That” logical model.</a:t>
            </a:r>
          </a:p>
          <a:p>
            <a:r>
              <a:rPr lang="en-US" sz="1800" dirty="0"/>
              <a:t>Servs both blockchain-based and non-blockchain-based applications.</a:t>
            </a:r>
          </a:p>
          <a:p>
            <a:r>
              <a:rPr lang="en-US" sz="1800" dirty="0"/>
              <a:t>Provable engine ensures a synchronous communication between on-chain smart contract and off-chain external data sources.</a:t>
            </a:r>
          </a:p>
          <a:p>
            <a:r>
              <a:rPr lang="en-US" sz="1800" dirty="0"/>
              <a:t>On-chain smart contract executes two transactions: </a:t>
            </a:r>
          </a:p>
          <a:p>
            <a:pPr lvl="1"/>
            <a:r>
              <a:rPr lang="en-US" sz="1800" dirty="0"/>
              <a:t>Call request to </a:t>
            </a:r>
            <a:r>
              <a:rPr lang="en-US" sz="1800" dirty="0" err="1"/>
              <a:t>oraclize</a:t>
            </a:r>
            <a:r>
              <a:rPr lang="en-US" sz="1800" dirty="0"/>
              <a:t> engine</a:t>
            </a:r>
          </a:p>
          <a:p>
            <a:pPr lvl="1"/>
            <a:r>
              <a:rPr lang="en-US" sz="1800" dirty="0"/>
              <a:t>Callback function call by </a:t>
            </a:r>
            <a:r>
              <a:rPr lang="en-US" sz="1800" dirty="0" err="1"/>
              <a:t>oraclize</a:t>
            </a:r>
            <a:r>
              <a:rPr lang="en-US" sz="1800" dirty="0"/>
              <a:t> engine.</a:t>
            </a:r>
          </a:p>
        </p:txBody>
      </p:sp>
    </p:spTree>
    <p:extLst>
      <p:ext uri="{BB962C8B-B14F-4D97-AF65-F5344CB8AC3E}">
        <p14:creationId xmlns:p14="http://schemas.microsoft.com/office/powerpoint/2010/main" val="21459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ORACLIZE/Provable Things 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Authenticity proofs:</a:t>
            </a:r>
          </a:p>
          <a:p>
            <a:pPr lvl="1"/>
            <a:r>
              <a:rPr lang="en-US" sz="1800" dirty="0" err="1"/>
              <a:t>TLSNotary</a:t>
            </a:r>
            <a:r>
              <a:rPr lang="en-US" sz="1800" dirty="0"/>
              <a:t> proofs, collection of digital signatures</a:t>
            </a:r>
          </a:p>
          <a:p>
            <a:pPr lvl="1"/>
            <a:r>
              <a:rPr lang="en-US" sz="1800" dirty="0"/>
              <a:t>Can be delivered to the smart contract or stored on IPFS.</a:t>
            </a:r>
          </a:p>
          <a:p>
            <a:endParaRPr lang="en-US" sz="1800" dirty="0"/>
          </a:p>
          <a:p>
            <a:r>
              <a:rPr lang="en-US" sz="1800" dirty="0"/>
              <a:t>Provable data source types: websites or API:</a:t>
            </a:r>
          </a:p>
          <a:p>
            <a:pPr lvl="1"/>
            <a:r>
              <a:rPr lang="en-US" sz="1400" dirty="0"/>
              <a:t>URL</a:t>
            </a:r>
          </a:p>
          <a:p>
            <a:pPr lvl="1"/>
            <a:r>
              <a:rPr lang="en-US" sz="1400" dirty="0" err="1"/>
              <a:t>WolframAlpha</a:t>
            </a:r>
            <a:endParaRPr lang="en-US" sz="1400" dirty="0"/>
          </a:p>
          <a:p>
            <a:pPr lvl="1"/>
            <a:r>
              <a:rPr lang="en-US" sz="1400" dirty="0"/>
              <a:t>IPFS</a:t>
            </a:r>
          </a:p>
          <a:p>
            <a:pPr lvl="1"/>
            <a:r>
              <a:rPr lang="en-US" sz="1400" dirty="0"/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150196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ORACLIZE/Provable Things 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IPFS</a:t>
            </a:r>
          </a:p>
          <a:p>
            <a:pPr lvl="1"/>
            <a:r>
              <a:rPr lang="en-US" sz="1800" dirty="0"/>
              <a:t>P2P storage network</a:t>
            </a:r>
          </a:p>
          <a:p>
            <a:pPr lvl="1"/>
            <a:r>
              <a:rPr lang="en-US" sz="1800" b="1" dirty="0"/>
              <a:t>Content addressing: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identify content and not locations (what you seek instead of where to seek)</a:t>
            </a:r>
          </a:p>
          <a:p>
            <a:pPr lvl="2"/>
            <a:r>
              <a:rPr lang="en-US" sz="1800" dirty="0"/>
              <a:t>every content that uses the IPFS protocol has a content identifier (CID) or </a:t>
            </a:r>
            <a:r>
              <a:rPr lang="en-US" sz="1800" b="1" dirty="0"/>
              <a:t>hash</a:t>
            </a:r>
            <a:r>
              <a:rPr lang="en-US" sz="1800" dirty="0"/>
              <a:t>.</a:t>
            </a:r>
          </a:p>
          <a:p>
            <a:pPr lvl="1"/>
            <a:r>
              <a:rPr lang="en-US" sz="2000" dirty="0"/>
              <a:t>Uses </a:t>
            </a:r>
            <a:r>
              <a:rPr lang="en-US" sz="2000" b="1" dirty="0"/>
              <a:t>Merkle DAGs</a:t>
            </a:r>
            <a:r>
              <a:rPr lang="en-US" sz="2000" dirty="0"/>
              <a:t>: similar files share parts of Merkle DAG</a:t>
            </a:r>
          </a:p>
          <a:p>
            <a:pPr lvl="1"/>
            <a:r>
              <a:rPr lang="en-US" sz="2000" dirty="0"/>
              <a:t>Lookups: Distributed hash table DHT and </a:t>
            </a:r>
            <a:r>
              <a:rPr lang="en-US" sz="2000" dirty="0" err="1"/>
              <a:t>Kademlia</a:t>
            </a:r>
            <a:r>
              <a:rPr lang="en-US" sz="2000" dirty="0"/>
              <a:t>. 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715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xplore Merkle DAGs at ProtoSchool | IPFS Blog &amp; News">
            <a:extLst>
              <a:ext uri="{FF2B5EF4-FFF2-40B4-BE49-F238E27FC236}">
                <a16:creationId xmlns:a16="http://schemas.microsoft.com/office/drawing/2014/main" id="{269A9F8A-1C84-4C4B-8C77-2329A313C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12192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16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ORACLIZE/Provable Things 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valid request to Provable should specify the following arguments:</a:t>
            </a:r>
          </a:p>
          <a:p>
            <a:pPr lvl="1"/>
            <a:r>
              <a:rPr lang="en-US" sz="1800" dirty="0"/>
              <a:t>Query</a:t>
            </a:r>
            <a:endParaRPr lang="en-US" dirty="0"/>
          </a:p>
          <a:p>
            <a:pPr lvl="1"/>
            <a:r>
              <a:rPr lang="en-US" sz="1800" dirty="0"/>
              <a:t>Data source type</a:t>
            </a:r>
            <a:endParaRPr lang="en-US" dirty="0"/>
          </a:p>
          <a:p>
            <a:pPr lvl="1"/>
            <a:r>
              <a:rPr lang="en-US" sz="1800" dirty="0"/>
              <a:t>Authenticity proof type (optional)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dirty="0">
                <a:solidFill>
                  <a:srgbClr val="FF0000"/>
                </a:solidFill>
              </a:rPr>
              <a:t>Query</a:t>
            </a:r>
            <a:r>
              <a:rPr lang="en-US" dirty="0"/>
              <a:t> parameters:</a:t>
            </a:r>
          </a:p>
          <a:p>
            <a:pPr lvl="1"/>
            <a:r>
              <a:rPr lang="en-US" sz="1800" dirty="0"/>
              <a:t>First parameter mandatory: expected URL where the resources is to be found, if it’s the only argument present, the HTTP GET is requested;</a:t>
            </a:r>
          </a:p>
          <a:p>
            <a:pPr lvl="1"/>
            <a:r>
              <a:rPr lang="en-US" sz="1800" dirty="0"/>
              <a:t>Optional parameters: data payload of the HTTP POST request;</a:t>
            </a:r>
          </a:p>
          <a:p>
            <a:pPr lvl="1"/>
            <a:r>
              <a:rPr lang="en-US" sz="1800" dirty="0"/>
              <a:t>Parsing helpers optional.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3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ORACLIZE/Provable Things 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FF0000"/>
                </a:solidFill>
              </a:rPr>
              <a:t>Data Source </a:t>
            </a:r>
            <a:r>
              <a:rPr lang="en-US" dirty="0"/>
              <a:t>Types: a trusted provider of data, website, web API, a secure application running on a hardware-enforced Trusted Execution Environment (TEE) a virtual machine instance running in a cloud provider etc.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Native Data Sources:</a:t>
            </a:r>
          </a:p>
          <a:p>
            <a:pPr lvl="1" algn="just"/>
            <a:r>
              <a:rPr lang="en-US" dirty="0"/>
              <a:t>URL enables access to any webpage or HTTP API endpoint</a:t>
            </a:r>
          </a:p>
          <a:p>
            <a:pPr lvl="1" algn="just"/>
            <a:r>
              <a:rPr lang="en-US" dirty="0" err="1"/>
              <a:t>WolframAlpha</a:t>
            </a:r>
            <a:r>
              <a:rPr lang="en-US" dirty="0"/>
              <a:t> access to </a:t>
            </a:r>
            <a:r>
              <a:rPr lang="en-US" dirty="0" err="1"/>
              <a:t>WolframAlpha</a:t>
            </a:r>
            <a:r>
              <a:rPr lang="en-US" dirty="0"/>
              <a:t> computational engine</a:t>
            </a:r>
          </a:p>
          <a:p>
            <a:pPr lvl="1" algn="just"/>
            <a:r>
              <a:rPr lang="en-US" dirty="0"/>
              <a:t>IPFS access to content stored on IPFS</a:t>
            </a:r>
          </a:p>
          <a:p>
            <a:pPr lvl="1" algn="just"/>
            <a:r>
              <a:rPr lang="en-US" dirty="0"/>
              <a:t>random provides random bytes coming form secure application running on a Ledger Nano S</a:t>
            </a:r>
          </a:p>
          <a:p>
            <a:pPr lvl="1" algn="just"/>
            <a:r>
              <a:rPr lang="en-US" dirty="0"/>
              <a:t>Computation provides result of arbitrary computation</a:t>
            </a:r>
          </a:p>
          <a:p>
            <a:pPr lvl="1" algn="just"/>
            <a:endParaRPr lang="en-US" dirty="0"/>
          </a:p>
          <a:p>
            <a:pPr lvl="1" algn="just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352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CHAINLINK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9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 err="1"/>
              <a:t>Chainlink</a:t>
            </a:r>
            <a:r>
              <a:rPr lang="en-US" sz="2800" dirty="0"/>
              <a:t> 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FF0000"/>
                </a:solidFill>
              </a:rPr>
              <a:t>USER-SC </a:t>
            </a:r>
            <a:r>
              <a:rPr lang="en-US" dirty="0"/>
              <a:t>Requesting contract.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CHAINLINK-SC </a:t>
            </a:r>
            <a:r>
              <a:rPr lang="en-US" dirty="0"/>
              <a:t>On chain contract responding to USER-SC requests.</a:t>
            </a:r>
          </a:p>
          <a:p>
            <a:pPr algn="just"/>
            <a:r>
              <a:rPr lang="en-US" dirty="0"/>
              <a:t>Adapter: interface with CHANLINK-SC on-chain smart and workloads across external services.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Main components:</a:t>
            </a:r>
          </a:p>
          <a:p>
            <a:pPr algn="just"/>
            <a:r>
              <a:rPr lang="en-US" dirty="0"/>
              <a:t>Reputation contract:	</a:t>
            </a:r>
          </a:p>
          <a:p>
            <a:pPr algn="just"/>
            <a:r>
              <a:rPr lang="en-US" dirty="0"/>
              <a:t>Order-matching contract</a:t>
            </a:r>
          </a:p>
          <a:p>
            <a:pPr algn="just"/>
            <a:r>
              <a:rPr lang="en-US" dirty="0"/>
              <a:t>Aggregating contract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  <a:p>
            <a:pPr lvl="1" algn="just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129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 err="1"/>
              <a:t>Chainlink</a:t>
            </a:r>
            <a:r>
              <a:rPr lang="en-US" sz="2800" dirty="0"/>
              <a:t> 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Reputation contract:	keeps record of the service provider performance metrics.</a:t>
            </a:r>
          </a:p>
          <a:p>
            <a:pPr lvl="1" algn="just"/>
            <a:r>
              <a:rPr lang="en-US" sz="1800" dirty="0"/>
              <a:t>Incentivize and penalize reporting contracts</a:t>
            </a:r>
          </a:p>
          <a:p>
            <a:pPr algn="just"/>
            <a:r>
              <a:rPr lang="en-US" dirty="0"/>
              <a:t>Order-matching contract: delivers the request to Chain-link nodes and take their bids on the request and select the number and the types of nodes to fulfill request</a:t>
            </a:r>
          </a:p>
          <a:p>
            <a:pPr algn="just"/>
            <a:r>
              <a:rPr lang="en-US" dirty="0"/>
              <a:t>Aggregating contract: calculates weighted answer. The validity of each response is reported to the reputation contract.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Requesting contract pay with LINK built in accordance with ERC-20 standard.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  <a:p>
            <a:pPr lvl="1" algn="just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7388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Bibliography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US" dirty="0">
                <a:hlinkClick r:id="rId3"/>
              </a:rPr>
              <a:t>https://fravoll.github.io/solidity-patterns/oracle.html</a:t>
            </a:r>
            <a:endParaRPr lang="en-US" dirty="0"/>
          </a:p>
          <a:p>
            <a:pPr rtl="0"/>
            <a:r>
              <a:rPr lang="en-US" dirty="0">
                <a:hlinkClick r:id="rId4"/>
              </a:rPr>
              <a:t>https://wp.antlia.io/wp-content/uploads/2021/07/Blockchain-oracle-min.jpg</a:t>
            </a:r>
            <a:endParaRPr lang="en-US" dirty="0"/>
          </a:p>
          <a:p>
            <a:pPr rtl="0"/>
            <a:r>
              <a:rPr lang="en-US" dirty="0" err="1"/>
              <a:t>Abdeljalil</a:t>
            </a:r>
            <a:r>
              <a:rPr lang="en-US" dirty="0"/>
              <a:t> </a:t>
            </a:r>
            <a:r>
              <a:rPr lang="en-US" dirty="0" err="1"/>
              <a:t>Beniiche</a:t>
            </a:r>
            <a:r>
              <a:rPr lang="en-US" dirty="0"/>
              <a:t>  A study of Blockchain Oracles </a:t>
            </a:r>
            <a:r>
              <a:rPr lang="en-US" dirty="0">
                <a:hlinkClick r:id="rId5"/>
              </a:rPr>
              <a:t>https://arxiv.org/pdf/2004.07140.pdf</a:t>
            </a:r>
            <a:endParaRPr lang="en-US" dirty="0"/>
          </a:p>
          <a:p>
            <a:r>
              <a:rPr lang="en-US" dirty="0">
                <a:hlinkClick r:id="rId6"/>
              </a:rPr>
              <a:t>https://faucets.chain.link/rinkeby</a:t>
            </a:r>
            <a:endParaRPr lang="en-US" dirty="0"/>
          </a:p>
          <a:p>
            <a:pPr rtl="0"/>
            <a:r>
              <a:rPr lang="en-US" dirty="0"/>
              <a:t>https://tlsnotary.org/TLSNotary.pdf</a:t>
            </a:r>
          </a:p>
          <a:p>
            <a:pPr rtl="0"/>
            <a:r>
              <a:rPr lang="en-US" dirty="0">
                <a:hlinkClick r:id="rId7"/>
              </a:rPr>
              <a:t>https://docs.provable.xyz/#home</a:t>
            </a:r>
            <a:endParaRPr lang="en-US" dirty="0"/>
          </a:p>
          <a:p>
            <a:pPr rtl="0"/>
            <a:r>
              <a:rPr lang="en-US" dirty="0">
                <a:hlinkClick r:id="rId8"/>
              </a:rPr>
              <a:t>https://ieeexplore.ieee.org/stamp/stamp.jsp?arnumber=9086815</a:t>
            </a:r>
            <a:endParaRPr lang="en-US" dirty="0"/>
          </a:p>
          <a:p>
            <a:pPr rtl="0"/>
            <a:r>
              <a:rPr lang="en-US" dirty="0">
                <a:hlinkClick r:id="rId9"/>
              </a:rPr>
              <a:t>https://docs.ipfs.io/concepts/how-ipfs-works/</a:t>
            </a:r>
            <a:endParaRPr lang="en-US" dirty="0"/>
          </a:p>
          <a:p>
            <a:pPr rtl="0"/>
            <a:r>
              <a:rPr lang="en-US" dirty="0"/>
              <a:t>https://github.com/tiulia/web3-social-media-dApp/</a:t>
            </a:r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058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ORACLES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83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ORACLES access off-chain data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Third party services that provide smart contracts with external information.</a:t>
            </a:r>
          </a:p>
          <a:p>
            <a:pPr algn="just"/>
            <a:r>
              <a:rPr lang="en-US" dirty="0"/>
              <a:t>Broaden the scope in which smart contracts operate.</a:t>
            </a:r>
          </a:p>
          <a:p>
            <a:pPr algn="just"/>
            <a:r>
              <a:rPr lang="en-US" dirty="0"/>
              <a:t>Oracles classification: </a:t>
            </a:r>
          </a:p>
          <a:p>
            <a:pPr lvl="1" algn="just"/>
            <a:r>
              <a:rPr lang="en-US" sz="1800" dirty="0"/>
              <a:t>Source: hardware, software or human</a:t>
            </a:r>
          </a:p>
          <a:p>
            <a:pPr lvl="2" algn="just"/>
            <a:r>
              <a:rPr lang="en-US" sz="1800" dirty="0"/>
              <a:t>Software Oracles (deterministic oracles) transmit information from online databases, servers, websites etc.</a:t>
            </a:r>
          </a:p>
          <a:p>
            <a:pPr lvl="2" algn="just"/>
            <a:endParaRPr lang="en-US" sz="1800" dirty="0"/>
          </a:p>
          <a:p>
            <a:pPr lvl="2" algn="just"/>
            <a:r>
              <a:rPr lang="en-US" sz="1800" dirty="0"/>
              <a:t>Hardware Oracles: translates real-world events in information that can be understood by smart contracts; sensors; Supply Chain applications</a:t>
            </a:r>
          </a:p>
          <a:p>
            <a:pPr lvl="2" algn="just"/>
            <a:endParaRPr lang="en-US" sz="1800" dirty="0"/>
          </a:p>
          <a:p>
            <a:pPr lvl="2" algn="just"/>
            <a:r>
              <a:rPr lang="en-US" sz="1800" dirty="0"/>
              <a:t>Human oracles, cryptographically identified, transmit respond to arbitrary inquires.</a:t>
            </a:r>
          </a:p>
          <a:p>
            <a:pPr lvl="1" algn="just"/>
            <a:r>
              <a:rPr lang="en-US" sz="1800" dirty="0"/>
              <a:t>Direction of information: inbound or outbound</a:t>
            </a:r>
          </a:p>
          <a:p>
            <a:pPr lvl="1" algn="just"/>
            <a:r>
              <a:rPr lang="en-US" sz="1800" dirty="0"/>
              <a:t>Trust: centralized or decentralized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0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ORACLES provide data and off-chain computations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feeds that connect blockchain to off-chain information</a:t>
            </a:r>
            <a:r>
              <a:rPr lang="en-US" dirty="0"/>
              <a:t>.</a:t>
            </a:r>
          </a:p>
          <a:p>
            <a:r>
              <a:rPr lang="en-US" sz="2000" dirty="0"/>
              <a:t>Inbound</a:t>
            </a:r>
            <a:r>
              <a:rPr lang="en-US" dirty="0"/>
              <a:t> or </a:t>
            </a:r>
            <a:r>
              <a:rPr lang="en-US" sz="2000" dirty="0"/>
              <a:t>outbound</a:t>
            </a:r>
          </a:p>
          <a:p>
            <a:endParaRPr lang="en-US" dirty="0"/>
          </a:p>
          <a:p>
            <a:pPr lvl="1"/>
            <a:r>
              <a:rPr lang="en-US" sz="2000" dirty="0"/>
              <a:t>Inbound oracles transmit information from external sources to smart contracts</a:t>
            </a:r>
          </a:p>
          <a:p>
            <a:pPr lvl="2"/>
            <a:r>
              <a:rPr lang="en-US" sz="2000" dirty="0"/>
              <a:t>Temperature measured by a sensor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Outbound oracles send information from smart contracts to the external world.</a:t>
            </a:r>
          </a:p>
          <a:p>
            <a:pPr lvl="2"/>
            <a:r>
              <a:rPr lang="en-US" sz="1800" dirty="0"/>
              <a:t>Smart lock: outbound oracle receives information from smart contract to unlock the smart lock.</a:t>
            </a:r>
          </a:p>
          <a:p>
            <a:pPr lvl="1"/>
            <a:endParaRPr lang="en-US" sz="1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445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ORACLES provide data and off-chain computations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feeds that connect blockchain to off-chain information</a:t>
            </a:r>
            <a:r>
              <a:rPr lang="en-US" dirty="0"/>
              <a:t>.</a:t>
            </a:r>
          </a:p>
          <a:p>
            <a:r>
              <a:rPr lang="en-US" dirty="0"/>
              <a:t>Applications: </a:t>
            </a:r>
          </a:p>
          <a:p>
            <a:pPr lvl="1"/>
            <a:r>
              <a:rPr lang="en-US" sz="1800" dirty="0"/>
              <a:t>payments;</a:t>
            </a:r>
          </a:p>
          <a:p>
            <a:pPr lvl="1"/>
            <a:r>
              <a:rPr lang="en-US" sz="1800" dirty="0"/>
              <a:t>exchange rates, decentralized finance (</a:t>
            </a:r>
            <a:r>
              <a:rPr lang="en-US" sz="1800" dirty="0" err="1"/>
              <a:t>DeFi</a:t>
            </a:r>
            <a:r>
              <a:rPr lang="en-US" sz="1800" dirty="0"/>
              <a:t>) applications; </a:t>
            </a:r>
          </a:p>
          <a:p>
            <a:pPr lvl="1"/>
            <a:r>
              <a:rPr lang="en-US" sz="1800" dirty="0"/>
              <a:t>predictions, bets;</a:t>
            </a:r>
          </a:p>
          <a:p>
            <a:pPr lvl="1"/>
            <a:r>
              <a:rPr lang="en-US" sz="1800" dirty="0"/>
              <a:t>weather reports (insurance calculations);</a:t>
            </a:r>
          </a:p>
          <a:p>
            <a:pPr lvl="1"/>
            <a:r>
              <a:rPr lang="en-US" sz="1800" dirty="0"/>
              <a:t>Output Oracles: IoT sensors for supply chain; </a:t>
            </a:r>
          </a:p>
          <a:p>
            <a:pPr lvl="1"/>
            <a:r>
              <a:rPr lang="en-US" sz="1800" dirty="0"/>
              <a:t>Dynamic NFTs, gaming, verifiable randomness (fairly select a winner in a lottery);</a:t>
            </a:r>
          </a:p>
          <a:p>
            <a:pPr lvl="1"/>
            <a:r>
              <a:rPr lang="en-US" sz="1800" dirty="0"/>
              <a:t>Insurance smart contracts etc.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4866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ORACLES </a:t>
            </a:r>
            <a:r>
              <a:rPr lang="en-US" dirty="0"/>
              <a:t>provide </a:t>
            </a:r>
            <a:r>
              <a:rPr lang="en-US" sz="2800" dirty="0"/>
              <a:t>data and off-chain computations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feeds that connect blockchain to off-chain information</a:t>
            </a:r>
            <a:r>
              <a:rPr lang="en-US" dirty="0"/>
              <a:t>.</a:t>
            </a:r>
          </a:p>
          <a:p>
            <a:r>
              <a:rPr lang="en-US" b="1" dirty="0"/>
              <a:t>Scale blockchain:</a:t>
            </a:r>
            <a:r>
              <a:rPr lang="en-US" dirty="0"/>
              <a:t> off-chain computations</a:t>
            </a:r>
          </a:p>
          <a:p>
            <a:r>
              <a:rPr lang="en-US" dirty="0"/>
              <a:t>Functionalities:</a:t>
            </a:r>
          </a:p>
          <a:p>
            <a:pPr lvl="1"/>
            <a:r>
              <a:rPr lang="en-US" sz="1800" dirty="0"/>
              <a:t>Receives requests from smart contracts;</a:t>
            </a:r>
          </a:p>
          <a:p>
            <a:pPr lvl="1"/>
            <a:r>
              <a:rPr lang="en-US" sz="1800" dirty="0"/>
              <a:t>Send data to external systems;</a:t>
            </a:r>
          </a:p>
          <a:p>
            <a:pPr lvl="1"/>
            <a:r>
              <a:rPr lang="en-US" sz="1800" dirty="0"/>
              <a:t>Extract data;</a:t>
            </a:r>
          </a:p>
          <a:p>
            <a:pPr lvl="1"/>
            <a:r>
              <a:rPr lang="en-US" sz="1800" dirty="0"/>
              <a:t>Compute: verifiable RNG, aggregate data etc.;</a:t>
            </a:r>
          </a:p>
          <a:p>
            <a:pPr lvl="1"/>
            <a:r>
              <a:rPr lang="en-US" sz="1800" dirty="0"/>
              <a:t>Format data in blockchain compatible formats;</a:t>
            </a:r>
          </a:p>
          <a:p>
            <a:pPr lvl="1"/>
            <a:r>
              <a:rPr lang="en-US" sz="1800" dirty="0"/>
              <a:t>Validate: zero-knowledge proofs, Trusted Execution Environment (TEE) attestations, TLS signatures etc.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1254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ORACLE PROBLEM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906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800" dirty="0"/>
              <a:t>ORACLES access off-chain data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Data feeds that connect blockchain to off-chain information.</a:t>
            </a:r>
          </a:p>
          <a:p>
            <a:pPr algn="just"/>
            <a:r>
              <a:rPr lang="en-US" dirty="0"/>
              <a:t>Blockchain: deterministic transactions, same result on every node, independent of the moment in time the transaction is processed.</a:t>
            </a:r>
          </a:p>
          <a:p>
            <a:pPr algn="just"/>
            <a:r>
              <a:rPr lang="en-US" dirty="0"/>
              <a:t>API calls may result in different results and in the impossibility to reach consensus.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oracle records the result of calling an external API through a blockchain transaction (blockchain middleware).</a:t>
            </a:r>
          </a:p>
          <a:p>
            <a:pPr algn="just"/>
            <a:r>
              <a:rPr lang="en-US" dirty="0"/>
              <a:t>Typically, an oracle is a smart contract accessing some of-chain components that can query APIs.</a:t>
            </a:r>
            <a:endParaRPr lang="ro-RO" dirty="0"/>
          </a:p>
          <a:p>
            <a:pPr algn="just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360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ă academică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63_TF03431380_Win32" id="{12189309-B2C2-41A9-96C9-4C1092347D8D}" vid="{1B3EB6EE-D438-40D9-AC84-F58477982193}"/>
    </a:ext>
  </a:extLst>
</a:theme>
</file>

<file path=ppt/theme/theme2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7" ma:contentTypeDescription="Create a new document." ma:contentTypeScope="" ma:versionID="c2fc389951dfd49ade7143325889266b">
  <xsd:schema xmlns:xsd="http://www.w3.org/2001/XMLSchema" xmlns:xs="http://www.w3.org/2001/XMLSchema" xmlns:p="http://schemas.microsoft.com/office/2006/metadata/properties" xmlns:ns2="849bcb71-18f6-4b5b-9727-bb6cf041d844" xmlns:ns3="703885a9-c170-4b58-a66e-527c51aa831a" targetNamespace="http://schemas.microsoft.com/office/2006/metadata/properties" ma:root="true" ma:fieldsID="4adc3a160bf32bd45318457e5db8bb52" ns2:_="" ns3:_="">
    <xsd:import namespace="849bcb71-18f6-4b5b-9727-bb6cf041d844"/>
    <xsd:import namespace="703885a9-c170-4b58-a66e-527c51aa83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885a9-c170-4b58-a66e-527c51aa831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5E750B-4BBD-4D6F-B6BE-C99EFE8E3C4F}"/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543D49-999E-4FF8-9DDB-53C119317711}"/>
</file>

<file path=docProps/app.xml><?xml version="1.0" encoding="utf-8"?>
<Properties xmlns="http://schemas.openxmlformats.org/officeDocument/2006/extended-properties" xmlns:vt="http://schemas.openxmlformats.org/officeDocument/2006/docPropsVTypes">
  <Template>Prezentare academică, proiectare linii decorative și panglică (ecran lat)</Template>
  <TotalTime>118646</TotalTime>
  <Words>1518</Words>
  <Application>Microsoft Office PowerPoint</Application>
  <PresentationFormat>Ecran lat</PresentationFormat>
  <Paragraphs>237</Paragraphs>
  <Slides>29</Slides>
  <Notes>27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29</vt:i4>
      </vt:variant>
    </vt:vector>
  </HeadingPairs>
  <TitlesOfParts>
    <vt:vector size="34" baseType="lpstr">
      <vt:lpstr>Arial</vt:lpstr>
      <vt:lpstr>Euphemia</vt:lpstr>
      <vt:lpstr>Plantagenet Cherokee</vt:lpstr>
      <vt:lpstr>Wingdings</vt:lpstr>
      <vt:lpstr>Literatură academică 16x9</vt:lpstr>
      <vt:lpstr>ORACLES</vt:lpstr>
      <vt:lpstr>Course overview</vt:lpstr>
      <vt:lpstr>ORACLES</vt:lpstr>
      <vt:lpstr>ORACLES access off-chain data</vt:lpstr>
      <vt:lpstr>ORACLES provide data and off-chain computations</vt:lpstr>
      <vt:lpstr>ORACLES provide data and off-chain computations</vt:lpstr>
      <vt:lpstr>ORACLES provide data and off-chain computations</vt:lpstr>
      <vt:lpstr>ORACLE PROBLEM</vt:lpstr>
      <vt:lpstr>ORACLES access off-chain data</vt:lpstr>
      <vt:lpstr>ORACLES centralized/decentralized</vt:lpstr>
      <vt:lpstr>ORACLES centralized/decentralized</vt:lpstr>
      <vt:lpstr>ORACLEs DESIGN PATTERNS</vt:lpstr>
      <vt:lpstr>ORACLES centralized/decentralized</vt:lpstr>
      <vt:lpstr>ORACLE design patterns</vt:lpstr>
      <vt:lpstr>ORACLE design patterns</vt:lpstr>
      <vt:lpstr>ORACLE design patterns</vt:lpstr>
      <vt:lpstr>Prezentare PowerPoint</vt:lpstr>
      <vt:lpstr>orACLIZE/Provable Things</vt:lpstr>
      <vt:lpstr>ORACLIZE/Provable Things </vt:lpstr>
      <vt:lpstr>ORACLIZE/Provable Things </vt:lpstr>
      <vt:lpstr>ORACLIZE/Provable Things </vt:lpstr>
      <vt:lpstr>ORACLIZE/Provable Things </vt:lpstr>
      <vt:lpstr>Prezentare PowerPoint</vt:lpstr>
      <vt:lpstr>ORACLIZE/Provable Things </vt:lpstr>
      <vt:lpstr>ORACLIZE/Provable Things </vt:lpstr>
      <vt:lpstr>CHAINLINK</vt:lpstr>
      <vt:lpstr>Chainlink </vt:lpstr>
      <vt:lpstr>Chainlink 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cu aspect de imagine</dc:title>
  <dc:creator>Iulia Banu</dc:creator>
  <cp:lastModifiedBy>Iulia Banu</cp:lastModifiedBy>
  <cp:revision>159</cp:revision>
  <dcterms:created xsi:type="dcterms:W3CDTF">2021-11-10T12:02:23Z</dcterms:created>
  <dcterms:modified xsi:type="dcterms:W3CDTF">2022-04-05T06:06:21Z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0x01010037105B273C4DE8448CDDBEE7FB52AF9D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