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235F-4C75-51C8-8F74-87A790F2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E6464-CD69-AC1F-502E-340412160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60C43-C65A-7483-7795-E226E5E0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A98D6-580D-C0E5-E8DE-303A8029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EFF90-486A-AFBE-7294-674D875B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1BA64-AE30-363A-D3E8-99638C5E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67E10-C8D0-7C8D-5F6C-B0A164A2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8A46F-95DA-5C3A-E03A-396253E4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D7FEF-5033-DCC8-E6E4-AD5AA33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FA0B5-ED7D-CFA3-C51F-59A1397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DE988-D495-90D0-3FF5-E2A61D6E7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8CC7EE-448B-BD59-AAF8-DF28DCBA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B919D-BC04-8C58-4690-92EA6E6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45724-86E2-7DB0-2859-9773E7A6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FA29C-DD74-992D-1CDA-1537FFA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3DDD1-BA66-85FA-0033-3803689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24A07-AEAB-A9CB-CFE7-E60B0B8E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E1B8D-245C-6EB2-C046-8C47968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C5661-88BA-DCD2-7D30-C66952ED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E3AEB-AC0B-F279-72FD-9995510D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43094-F2A2-EE9C-F845-18C41778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0FFD0-D42B-B678-330C-16050D89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CCA01-5B2E-7610-8077-50F5234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8F035-F169-E98D-3B0B-02B3456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BAF75-30D1-A44F-1B43-8BC8BD55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3497-1541-7FC6-0CCB-089CDDC6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E5F32-3D20-A3FF-FAC6-7AC5B3B1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EB2728-E45F-10D2-4C9C-FCA64969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D7FE6-E3E8-7255-DCD9-ED341279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64178-F4CA-984A-C772-F22445C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DE1BD-50FA-5664-449F-1925D1FF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B06D4-891A-66A9-3AC0-A2123BE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C2071-88E0-15E8-D1F1-D63128D5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251D0-7537-A73B-9F4E-D5F0310C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3B79C-9206-6056-8E85-D8FFAEC8D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600646-48EF-6464-168A-8BB5EB83B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5308C9-E897-7C55-15E7-CB3B1D58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40D544-E684-0961-0FE7-F86C4FDF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274A3C-DF7B-3CD8-9AE1-3DAD22EB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BF82E-DF2B-FB86-DE85-A96BB6BE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9D05B2-E339-60E9-88DE-B309673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684D1B-13BF-E864-17E3-CFDA980A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68FE69-6497-65CB-102A-18C3FDC1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09567-D319-6795-321A-90F8C73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3F2718-F628-B441-415D-C60A90CA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BB789-C340-BC4E-95C0-26C2F18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3B41A-EAF2-83C9-5D6F-1FAFA0B8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EB9CC-C35E-27AD-7930-E8877894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8D9E4E-1978-C193-247A-F5F60759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9B127-31E1-70E0-88F5-1AB7B8EC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DA925-2391-BA80-DF53-1C338A67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B27E-FB53-C11A-A76D-01A252E6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9CCE-5DFF-956D-5507-1F38769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C2351B-B53B-5680-30C3-4EA9B7FDF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DF3505-462F-26CA-2073-F6FA1A37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81EF42-5208-2A29-F77F-0E3CBC4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8E886-E9EA-7250-786E-F7EBD3C7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47912D-0399-E53E-7915-CF376615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C774-FC15-A047-14D5-B346D98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B79D8-CDBB-9770-FB21-F7EE12CC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9F486-02D8-F7FD-FAFE-4FE96D0B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AD88-2005-4042-A743-5CDD6F296AA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F00E6-03D8-F196-AA8A-5FD7AC7A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2B4E2-A7DA-BC02-90C7-F9FDBFD7D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21E23-8A5B-9912-CA8E-2950F76F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458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по курсовой работе на тему: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CF02E-6043-9894-705F-27469C6F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6947"/>
            <a:ext cx="9512968" cy="36896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4800" dirty="0"/>
              <a:t>«Исследование метрических </a:t>
            </a:r>
          </a:p>
          <a:p>
            <a:pPr algn="l"/>
            <a:r>
              <a:rPr lang="ru-RU" sz="4800" dirty="0"/>
              <a:t>методов классификации»</a:t>
            </a:r>
          </a:p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Ощепков Дмитрий</a:t>
            </a:r>
          </a:p>
          <a:p>
            <a:pPr algn="r"/>
            <a:r>
              <a:rPr lang="ru-RU" dirty="0"/>
              <a:t>Олегович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Котельников Евгений </a:t>
            </a:r>
          </a:p>
          <a:p>
            <a:pPr algn="r"/>
            <a:r>
              <a:rPr lang="ru-RU" dirty="0"/>
              <a:t>Вячеславович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22671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AE54C-8BD0-DE3C-6E82-75AE12C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потенциальных функций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FADBEC-6EA9-F454-40ED-D0E2AA8F9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985471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потенциала определяет близость объектов и их принадлежность к классам </a:t>
                </a:r>
              </a:p>
              <a:p>
                <a:endParaRPr lang="ru-RU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ru-RU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4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ru-RU" sz="24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ru-RU" sz="240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FADBEC-6EA9-F454-40ED-D0E2AA8F9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985471" cy="4351338"/>
              </a:xfrm>
              <a:blipFill>
                <a:blip r:embed="rId2"/>
                <a:stretch>
                  <a:fillRect l="-1988" t="-1961" r="-2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CC702C-707B-BA58-5A6A-5E1AF86D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650683"/>
            <a:ext cx="5940425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5F44A-BBEA-E36A-B59C-A4E88F3A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Bank Customer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EDD9C-9246-749C-4DDE-C674F493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ru-RU" dirty="0"/>
              <a:t>Из особенностей </a:t>
            </a:r>
            <a:r>
              <a:rPr lang="ru-RU" dirty="0" err="1"/>
              <a:t>датасета</a:t>
            </a:r>
            <a:r>
              <a:rPr lang="ru-RU" dirty="0"/>
              <a:t> можно выделить дисбаланс данных и отсутствие выбросов.</a:t>
            </a:r>
          </a:p>
          <a:p>
            <a:r>
              <a:rPr lang="ru-RU" dirty="0"/>
              <a:t>Дисбаланс был устранен с помощью алгоритма </a:t>
            </a:r>
            <a:r>
              <a:rPr lang="en-US" dirty="0"/>
              <a:t>SMOTE</a:t>
            </a:r>
            <a:r>
              <a:rPr lang="ru-RU" dirty="0"/>
              <a:t>, который добавил примеры в меньший класс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D485B0-3135-02B8-976A-76C601C4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3419"/>
            <a:ext cx="5524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6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FA1AE-3159-83D7-F843-2B51848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Bank Customer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Dataset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76CB3FA-55A2-CC5B-98F0-7813EDE33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34794"/>
              </p:ext>
            </p:extLst>
          </p:nvPr>
        </p:nvGraphicFramePr>
        <p:xfrm>
          <a:off x="838200" y="1554336"/>
          <a:ext cx="1012621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02">
                  <a:extLst>
                    <a:ext uri="{9D8B030D-6E8A-4147-A177-3AD203B41FA5}">
                      <a16:colId xmlns:a16="http://schemas.microsoft.com/office/drawing/2014/main" val="4061101913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1647787049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3401022964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2950805803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507123571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4089895436"/>
                    </a:ext>
                  </a:extLst>
                </a:gridCol>
                <a:gridCol w="1446602">
                  <a:extLst>
                    <a:ext uri="{9D8B030D-6E8A-4147-A177-3AD203B41FA5}">
                      <a16:colId xmlns:a16="http://schemas.microsoft.com/office/drawing/2014/main" val="91038574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KNN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Fixed-width </a:t>
                      </a:r>
                      <a:r>
                        <a:rPr lang="en-US" dirty="0" err="1"/>
                        <a:t>Parzen</a:t>
                      </a:r>
                      <a:r>
                        <a:rPr lang="en-US" dirty="0"/>
                        <a:t> Window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Variable-width </a:t>
                      </a:r>
                      <a:r>
                        <a:rPr lang="en-US" dirty="0" err="1"/>
                        <a:t>Parzen</a:t>
                      </a:r>
                      <a:r>
                        <a:rPr lang="en-US" dirty="0"/>
                        <a:t> Window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Function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Sk</a:t>
                      </a:r>
                      <a:r>
                        <a:rPr lang="en-US" dirty="0"/>
                        <a:t>-learn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553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0.7093 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5058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0.4591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0.4754 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0.4871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4886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0.4482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0.4482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0.4482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143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0.5333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0.5333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0.6167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0.5333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28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B1AA8-4022-3C04-2311-D6DA896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Bank Customer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1C5B2-CE2C-5566-67C4-CEA4938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Были проведены замеры </a:t>
            </a:r>
            <a:r>
              <a:rPr lang="ru-RU" dirty="0" err="1"/>
              <a:t>метирик</a:t>
            </a:r>
            <a:r>
              <a:rPr lang="ru-RU" dirty="0"/>
              <a:t> до и после применения </a:t>
            </a:r>
            <a:r>
              <a:rPr lang="en-US" dirty="0"/>
              <a:t>SMOTE</a:t>
            </a:r>
            <a:endParaRPr lang="ru-RU" dirty="0"/>
          </a:p>
          <a:p>
            <a:r>
              <a:rPr lang="ru-RU" dirty="0"/>
              <a:t>На практике подтвердилось, что рассмотренные методы чувствительны к дисбалансу классов.</a:t>
            </a:r>
          </a:p>
          <a:p>
            <a:r>
              <a:rPr lang="ru-RU" dirty="0"/>
              <a:t>Метод потенциальных функций показал наибольшее </a:t>
            </a:r>
            <a:r>
              <a:rPr lang="en-US" dirty="0"/>
              <a:t>accuracy</a:t>
            </a:r>
            <a:r>
              <a:rPr lang="ru-RU" dirty="0"/>
              <a:t>, но базовый классификатор выдает 0.7753, что говорит о низком уровне качества модели</a:t>
            </a:r>
          </a:p>
          <a:p>
            <a:r>
              <a:rPr lang="ru-RU" dirty="0"/>
              <a:t>Наилучшие показатели основной метрики (</a:t>
            </a:r>
            <a:r>
              <a:rPr lang="en-US" dirty="0"/>
              <a:t>F1)</a:t>
            </a:r>
            <a:r>
              <a:rPr lang="ru-RU" dirty="0"/>
              <a:t> у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knn</a:t>
            </a:r>
            <a:r>
              <a:rPr lang="en-US" dirty="0"/>
              <a:t>-weighed</a:t>
            </a:r>
          </a:p>
          <a:p>
            <a:r>
              <a:rPr lang="ru-RU" dirty="0"/>
              <a:t>Стоит отметить, что </a:t>
            </a:r>
            <a:r>
              <a:rPr lang="en-US" dirty="0"/>
              <a:t>Fixed-width </a:t>
            </a:r>
            <a:r>
              <a:rPr lang="en-US" dirty="0" err="1"/>
              <a:t>Parzen</a:t>
            </a:r>
            <a:r>
              <a:rPr lang="en-US" dirty="0"/>
              <a:t> Window</a:t>
            </a:r>
            <a:r>
              <a:rPr lang="ru-RU" dirty="0"/>
              <a:t> имеет наибольший показатель </a:t>
            </a:r>
            <a:r>
              <a:rPr lang="en-US" dirty="0"/>
              <a:t>Recall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A0374-9BAA-FF00-F269-021AEFA7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Остальные </a:t>
            </a:r>
            <a:r>
              <a:rPr lang="ru-RU" dirty="0" err="1"/>
              <a:t>датасеты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DA55A-0402-B6C6-BCE0-59A1E092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412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9F31E-D9DF-15DD-695A-A2E08C59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64298-4249-12C0-AD19-7BA512B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задачи могут быть применимы разные методы, но наибольшие показатели</a:t>
            </a:r>
            <a:r>
              <a:rPr lang="en-US" dirty="0"/>
              <a:t> </a:t>
            </a:r>
            <a:r>
              <a:rPr lang="ru-RU" dirty="0"/>
              <a:t>в тестах как правило у алгоритма </a:t>
            </a:r>
            <a:r>
              <a:rPr lang="en-US" dirty="0" err="1"/>
              <a:t>knn</a:t>
            </a:r>
            <a:r>
              <a:rPr lang="ru-RU" dirty="0"/>
              <a:t>, поэтому этот алгоритм стоит пробовать первым.</a:t>
            </a:r>
          </a:p>
          <a:p>
            <a:r>
              <a:rPr lang="ru-RU" dirty="0"/>
              <a:t>Алгоритмы действительно чувствительны к нормировке, (выбросам) и дисбалансу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67667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CC88-6C90-753B-6BFA-CCC1D0D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9CF26-6DE8-5487-5BC8-AD735DDC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7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CA66-BCE7-3E82-7B89-69715C7A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C88D3-A701-20F6-D679-CCC2D91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Метрические методы классификации применяются в различных областях жизнедеятельности человека,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Биомедицина и медицинская диагностика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Обработка естественного языка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Компьютерное зрение и обработка изображений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48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DAFD-7E3F-6D3C-EC73-F6BDBED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A76E1-66E2-FC8B-9E20-EAA04A48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/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исследования заключается в отсутствии четких рекомендаций или наставлений для выбора конкретного метрического метода классификации в конкретной задаче.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56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D668-5C15-71BC-EBB9-268608F6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FFE22-A705-A743-0F4E-AC66C747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/>
            <a:r>
              <a:rPr lang="ru-RU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Провести сравнительный анализ различных метрических методов классификации в разных сценариях и задачах.</a:t>
            </a:r>
          </a:p>
          <a:p>
            <a:pPr marL="0" indent="360000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ормировать рекомендации по выбору модели.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60000"/>
            <a:endParaRPr lang="ru-RU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0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1ACD5-2312-5893-AC06-3D981B6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D6753-2798-F47A-6CBB-232D4AD4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4468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адача классификации заключается в том, чтобы разделить разные ситуации или объекты на группы или классы на основе имеющихся данных.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1928B9-6B31-FB97-3858-BFF2D83F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500981"/>
            <a:ext cx="6457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DF1D4-3B2F-C6DF-87EE-81AA48EF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k </a:t>
            </a:r>
            <a:r>
              <a:rPr lang="ru-RU" dirty="0"/>
              <a:t>ближайших соседей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ADF6CF-970D-4F19-E75E-D94B1948F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28411" cy="4351338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</a:t>
                </a:r>
                <a:r>
                  <a:rPr lang="ru-RU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лассификация на основе меток 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ru-RU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ближайших объектов</a:t>
                </a:r>
              </a:p>
              <a:p>
                <a:pPr marL="0" indent="0">
                  <a:buNone/>
                </a:pPr>
                <a:endParaRPr lang="ru-RU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3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ADF6CF-970D-4F19-E75E-D94B1948F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28411" cy="4351338"/>
              </a:xfrm>
              <a:blipFill>
                <a:blip r:embed="rId2"/>
                <a:stretch>
                  <a:fillRect l="-2968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8C87BE-72EF-18AD-762D-1295B213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577023"/>
            <a:ext cx="5940425" cy="45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04B70-5ACB-D863-E75F-B6C835BA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взвешенных ближайших соседей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2AF2C3-A215-01D9-4726-3D3F9A7CE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8141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Модификация предыдущего, при классификации присваивает веса ближайшим соседям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/>
                        <m:t>=</m:t>
                      </m:r>
                      <m:func>
                        <m:funcPr>
                          <m:ctrlPr>
                            <a:rPr lang="ru-RU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argmax</m:t>
                              </m:r>
                            </m:e>
                            <m:lim>
                              <m:r>
                                <a:rPr lang="ru-RU"/>
                                <m:t>𝑦</m:t>
                              </m:r>
                              <m:r>
                                <a:rPr lang="ru-RU"/>
                                <m:t>∈</m:t>
                              </m:r>
                              <m:r>
                                <a:rPr lang="ru-RU"/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/>
                              </m:ctrlPr>
                            </m:naryPr>
                            <m:sub>
                              <m:r>
                                <a:rPr lang="ru-RU"/>
                                <m:t>𝑖</m:t>
                              </m:r>
                              <m:r>
                                <a:rPr lang="ru-RU"/>
                                <m:t>=1</m:t>
                              </m:r>
                            </m:sub>
                            <m:sup>
                              <m:r>
                                <a:rPr lang="ru-RU"/>
                                <m:t>𝑙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/>
                                      </m:ctrlPr>
                                    </m:sSubSupPr>
                                    <m:e>
                                      <m:r>
                                        <a:rPr lang="ru-RU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/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/>
                                          </m:ctrlPr>
                                        </m:dPr>
                                        <m:e>
                                          <m:r>
                                            <a:rPr lang="ru-RU"/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/>
                                    <m:t>=</m:t>
                                  </m:r>
                                  <m:r>
                                    <a:rPr lang="ru-RU"/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2AF2C3-A215-01D9-4726-3D3F9A7CE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8141" cy="4351338"/>
              </a:xfrm>
              <a:blipFill>
                <a:blip r:embed="rId2"/>
                <a:stretch>
                  <a:fillRect l="-250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53A1B-ECD9-F322-13C7-E52E5D83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98" y="1690688"/>
            <a:ext cx="5940425" cy="45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AB22-71AE-35B3-0C89-40272D6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ru-RU" dirty="0" err="1"/>
              <a:t>парзеновского</a:t>
            </a:r>
            <a:r>
              <a:rPr lang="ru-RU" dirty="0"/>
              <a:t> окна фиксированной ширины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89CA02-5E15-7837-DAD6-2FD1B4AD1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02248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этом методе объект классифицируется на основе ядерной функции. Ширина окна влияет на важность удаленности объектов при классификации </a:t>
                </a:r>
              </a:p>
              <a:p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ru-RU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89CA02-5E15-7837-DAD6-2FD1B4AD1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02248" cy="4351338"/>
              </a:xfrm>
              <a:blipFill>
                <a:blip r:embed="rId2"/>
                <a:stretch>
                  <a:fillRect l="-2134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B4473-0325-0443-CC42-664A519E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690688"/>
            <a:ext cx="5940425" cy="45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4D617-3858-CFCE-7C8D-95636C6F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ru-RU" dirty="0" err="1"/>
              <a:t>парзеновсего</a:t>
            </a:r>
            <a:r>
              <a:rPr lang="ru-RU" dirty="0"/>
              <a:t> окна переменной ширины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F7D95E-B636-7721-2610-DF26299DB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1325563"/>
              </a:xfrm>
            </p:spPr>
            <p:txBody>
              <a:bodyPr>
                <a:noAutofit/>
              </a:bodyPr>
              <a:lstStyle/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отличие от метода </a:t>
                </a:r>
                <a:r>
                  <a:rPr lang="ru-RU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парзеновского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окна фиксированной ширины, здесь ширина окна может изменяться в зависимости от расстояния между объектами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latin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F7D95E-B636-7721-2610-DF26299DB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1325563"/>
              </a:xfrm>
              <a:blipFill>
                <a:blip r:embed="rId2"/>
                <a:stretch>
                  <a:fillRect l="-348" t="-4128" b="-2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81C50C-CE77-C972-5070-2E1C3841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04" y="3286125"/>
            <a:ext cx="4256295" cy="3295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50B25E-A173-9255-E390-3D363F2B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80" y="3286125"/>
            <a:ext cx="4325562" cy="32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415</Words>
  <Application>Microsoft Office PowerPoint</Application>
  <PresentationFormat>Широкоэкранный</PresentationFormat>
  <Paragraphs>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по курсовой работе на тему:</vt:lpstr>
      <vt:lpstr>Актуальность </vt:lpstr>
      <vt:lpstr>Проблема исследования</vt:lpstr>
      <vt:lpstr>Цели и задачи</vt:lpstr>
      <vt:lpstr>Постановка задачи</vt:lpstr>
      <vt:lpstr>Метод k ближайших соседей</vt:lpstr>
      <vt:lpstr>Метод взвешенных ближайших соседей</vt:lpstr>
      <vt:lpstr>Метод парзеновского окна фиксированной ширины</vt:lpstr>
      <vt:lpstr>Метод парзеновсего окна переменной ширины</vt:lpstr>
      <vt:lpstr>Метод потенциальных функций</vt:lpstr>
      <vt:lpstr>Bank Customer Churn Dataset</vt:lpstr>
      <vt:lpstr>Bank Customer Churn Dataset</vt:lpstr>
      <vt:lpstr>Bank Customer Churn Dataset</vt:lpstr>
      <vt:lpstr>Остальные датасеты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курсовой работе на тему:</dc:title>
  <dc:creator>Дима Ощепков</dc:creator>
  <cp:lastModifiedBy>Дима Ощепков</cp:lastModifiedBy>
  <cp:revision>1</cp:revision>
  <dcterms:created xsi:type="dcterms:W3CDTF">2023-06-06T15:45:44Z</dcterms:created>
  <dcterms:modified xsi:type="dcterms:W3CDTF">2023-06-06T18:35:01Z</dcterms:modified>
</cp:coreProperties>
</file>