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7" r:id="rId5"/>
    <p:sldId id="260" r:id="rId6"/>
    <p:sldId id="262" r:id="rId7"/>
    <p:sldId id="263" r:id="rId8"/>
    <p:sldId id="264" r:id="rId9"/>
    <p:sldId id="265" r:id="rId10"/>
    <p:sldId id="266" r:id="rId11"/>
    <p:sldId id="278" r:id="rId12"/>
    <p:sldId id="268" r:id="rId13"/>
    <p:sldId id="267" r:id="rId14"/>
    <p:sldId id="274" r:id="rId15"/>
    <p:sldId id="270" r:id="rId16"/>
    <p:sldId id="275" r:id="rId17"/>
    <p:sldId id="276" r:id="rId18"/>
    <p:sldId id="271" r:id="rId19"/>
    <p:sldId id="273" r:id="rId20"/>
    <p:sldId id="272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002E1-26C0-438E-B327-055368044FB3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F2CA5-5FF4-435D-B112-4118B16C08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26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B235F-4C75-51C8-8F74-87A790F25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8E6464-CD69-AC1F-502E-340412160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460C43-C65A-7483-7795-E226E5E0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F594-B31F-4A3E-884F-397D90446CED}" type="datetime1">
              <a:rPr lang="ru-RU" smtClean="0"/>
              <a:t>12.06.2023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EA98D6-580D-C0E5-E8DE-303A80294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BEFF90-486A-AFBE-7294-674D875B9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B6-7125-4AA1-8D29-B427FF5608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06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81BA64-AE30-363A-D3E8-99638C5E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B67E10-C8D0-7C8D-5F6C-B0A164A27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68A46F-95DA-5C3A-E03A-396253E4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6E9B-3D52-486B-A05D-29C0FE7A713C}" type="datetime1">
              <a:rPr lang="ru-RU" smtClean="0"/>
              <a:t>12.06.2023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8D7FEF-5033-DCC8-E6E4-AD5AA33F5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8FA0B5-ED7D-CFA3-C51F-59A13970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B6-7125-4AA1-8D29-B427FF5608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482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71DE988-D495-90D0-3FF5-E2A61D6E7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78CC7EE-448B-BD59-AAF8-DF28DCBA1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CB919D-BC04-8C58-4690-92EA6E68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128D-7EEB-4E69-A07E-2A3CA6AB2CAA}" type="datetime1">
              <a:rPr lang="ru-RU" smtClean="0"/>
              <a:t>12.06.2023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C45724-86E2-7DB0-2859-9773E7A6E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1FA29C-DD74-992D-1CDA-1537FFA6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B6-7125-4AA1-8D29-B427FF5608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27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43DDD1-BA66-85FA-0033-3803689F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24A07-AEAB-A9CB-CFE7-E60B0B8EC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1E1B8D-245C-6EB2-C046-8C47968C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F969-35B6-4B7A-9F72-9A65D422850A}" type="datetime1">
              <a:rPr lang="ru-RU" smtClean="0"/>
              <a:t>12.06.2023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6C5661-88BA-DCD2-7D30-C66952ED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7E3AEB-AC0B-F279-72FD-9995510DF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81AE96B6-7125-4AA1-8D29-B427FF56082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905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943094-F2A2-EE9C-F845-18C417782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00FFD0-D42B-B678-330C-16050D898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3CCA01-5B2E-7610-8077-50F52344F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2902-FCFC-4207-AAD1-793DF8A91985}" type="datetime1">
              <a:rPr lang="ru-RU" smtClean="0"/>
              <a:t>12.06.2023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B8F035-F169-E98D-3B0B-02B3456D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ABAF75-30D1-A44F-1B43-8BC8BD55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B6-7125-4AA1-8D29-B427FF5608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3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B13497-1541-7FC6-0CCB-089CDDC6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BE5F32-3D20-A3FF-FAC6-7AC5B3B12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EB2728-E45F-10D2-4C9C-FCA64969C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CD7FE6-E3E8-7255-DCD9-ED3412798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6221-1001-4CFD-8DDA-31F4D832207B}" type="datetime1">
              <a:rPr lang="ru-RU" smtClean="0"/>
              <a:t>12.06.2023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964178-F4CA-984A-C772-F22445C78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3DE1BD-50FA-5664-449F-1925D1FF6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B6-7125-4AA1-8D29-B427FF5608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19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B06D4-891A-66A9-3AC0-A2123BE34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6C2071-88E0-15E8-D1F1-D63128D5B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1251D0-7537-A73B-9F4E-D5F0310C8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EB3B79C-9206-6056-8E85-D8FFAEC8D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E600646-48EF-6464-168A-8BB5EB83B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55308C9-E897-7C55-15E7-CB3B1D58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F7C3-8A27-44BA-A9E3-0710DB4AB717}" type="datetime1">
              <a:rPr lang="ru-RU" smtClean="0"/>
              <a:t>12.06.2023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A40D544-E684-0961-0FE7-F86C4FDF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1274A3C-DF7B-3CD8-9AE1-3DAD22EB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B6-7125-4AA1-8D29-B427FF5608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87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4BF82E-DF2B-FB86-DE85-A96BB6BE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59D05B2-E339-60E9-88DE-B309673A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C934-D27B-4244-8D03-1F5B088B4701}" type="datetime1">
              <a:rPr lang="ru-RU" smtClean="0"/>
              <a:t>12.06.2023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4684D1B-13BF-E864-17E3-CFDA980A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68FE69-6497-65CB-102A-18C3FDC1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B6-7125-4AA1-8D29-B427FF5608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07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F009567-D319-6795-321A-90F8C7342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F465-A8B9-4184-8869-CC4E96266640}" type="datetime1">
              <a:rPr lang="ru-RU" smtClean="0"/>
              <a:t>12.06.2023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23F2718-F628-B441-415D-C60A90CA6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CBB789-C340-BC4E-95C0-26C2F188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B6-7125-4AA1-8D29-B427FF5608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69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C3B41A-EAF2-83C9-5D6F-1FAFA0B8A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8EB9CC-C35E-27AD-7930-E88778943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8D9E4E-1978-C193-247A-F5F607598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79B127-31E1-70E0-88F5-1AB7B8EC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EEA9-C12E-412D-BD4A-5D07438DEF95}" type="datetime1">
              <a:rPr lang="ru-RU" smtClean="0"/>
              <a:t>12.06.2023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3DA925-2391-BA80-DF53-1C338A67B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D4B27E-FB53-C11A-A76D-01A252E6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B6-7125-4AA1-8D29-B427FF5608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87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D59CCE-5DFF-956D-5507-1F3876962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4C2351B-B53B-5680-30C3-4EA9B7FDF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DF3505-462F-26CA-2073-F6FA1A378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81EF42-5208-2A29-F77F-0E3CBC428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EB5D0-1D2B-4EC6-B32A-038101416AB9}" type="datetime1">
              <a:rPr lang="ru-RU" smtClean="0"/>
              <a:t>12.06.2023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28E886-E9EA-7250-786E-F7EBD3C73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47912D-0399-E53E-7915-CF376615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B6-7125-4AA1-8D29-B427FF5608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3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A1C774-FC15-A047-14D5-B346D98BF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2B79D8-CDBB-9770-FB21-F7EE12CC4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69F486-02D8-F7FD-FAFE-4FE96D0B1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5CC8F-3342-40B1-B4D4-B384F3EEE948}" type="datetime1">
              <a:rPr lang="ru-RU" smtClean="0"/>
              <a:t>12.06.2023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2F00E6-03D8-F196-AA8A-5FD7AC7AB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32B4E2-A7DA-BC02-90C7-F9FDBFD7D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E96B6-7125-4AA1-8D29-B427FF5608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74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gauravtopre/bank-customer-churn-dataset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iammustafatz/diabetes-prediction-dataset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iabhishekofficial/mobile-price-classificati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E21E23-8A5B-9912-CA8E-2950F76F0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2912"/>
            <a:ext cx="9144000" cy="1524584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Презентация по курсовому проекту на тему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ACF02E-6043-9894-705F-27469C6F7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516" y="2617496"/>
            <a:ext cx="9512968" cy="3689685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ru-RU" sz="4400" dirty="0">
                <a:latin typeface="+mj-lt"/>
                <a:ea typeface="+mj-ea"/>
                <a:cs typeface="+mj-cs"/>
              </a:rPr>
              <a:t>«Исследование метрических </a:t>
            </a:r>
          </a:p>
          <a:p>
            <a:pPr>
              <a:spcBef>
                <a:spcPct val="0"/>
              </a:spcBef>
            </a:pPr>
            <a:r>
              <a:rPr lang="ru-RU" sz="4400" dirty="0">
                <a:latin typeface="+mj-lt"/>
                <a:ea typeface="+mj-ea"/>
                <a:cs typeface="+mj-cs"/>
              </a:rPr>
              <a:t>методов классификации»</a:t>
            </a:r>
          </a:p>
          <a:p>
            <a:endParaRPr lang="ru-RU" dirty="0"/>
          </a:p>
          <a:p>
            <a:pPr algn="r">
              <a:lnSpc>
                <a:spcPct val="50000"/>
              </a:lnSpc>
            </a:pPr>
            <a:endParaRPr lang="en-US" sz="1800" dirty="0"/>
          </a:p>
          <a:p>
            <a:pPr algn="r">
              <a:lnSpc>
                <a:spcPct val="50000"/>
              </a:lnSpc>
            </a:pPr>
            <a:endParaRPr lang="en-US" sz="1800" dirty="0"/>
          </a:p>
          <a:p>
            <a:pPr algn="r">
              <a:lnSpc>
                <a:spcPct val="50000"/>
              </a:lnSpc>
            </a:pPr>
            <a:endParaRPr lang="ru-RU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AE4008-D855-219E-4812-E9AB3A030A2C}"/>
              </a:ext>
            </a:extLst>
          </p:cNvPr>
          <p:cNvSpPr txBox="1"/>
          <p:nvPr/>
        </p:nvSpPr>
        <p:spPr>
          <a:xfrm>
            <a:off x="1524000" y="5102824"/>
            <a:ext cx="4539916" cy="93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  <a:spcBef>
                <a:spcPts val="1000"/>
              </a:spcBef>
            </a:pPr>
            <a:r>
              <a:rPr lang="ru-RU" sz="2400" dirty="0"/>
              <a:t>Выполнил:</a:t>
            </a:r>
          </a:p>
          <a:p>
            <a:pPr>
              <a:lnSpc>
                <a:spcPct val="50000"/>
              </a:lnSpc>
              <a:spcBef>
                <a:spcPts val="1000"/>
              </a:spcBef>
            </a:pPr>
            <a:r>
              <a:rPr lang="ru-RU" sz="2400" dirty="0"/>
              <a:t>Ощепков Дмитрий</a:t>
            </a:r>
          </a:p>
          <a:p>
            <a:pPr>
              <a:lnSpc>
                <a:spcPct val="50000"/>
              </a:lnSpc>
              <a:spcBef>
                <a:spcPts val="1000"/>
              </a:spcBef>
            </a:pPr>
            <a:r>
              <a:rPr lang="ru-RU" sz="2400" dirty="0"/>
              <a:t>Олегович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661500-95E7-A399-8168-028D8F45EFBA}"/>
              </a:ext>
            </a:extLst>
          </p:cNvPr>
          <p:cNvSpPr txBox="1"/>
          <p:nvPr/>
        </p:nvSpPr>
        <p:spPr>
          <a:xfrm>
            <a:off x="7331242" y="5102823"/>
            <a:ext cx="3818021" cy="93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  <a:spcBef>
                <a:spcPts val="1000"/>
              </a:spcBef>
            </a:pPr>
            <a:r>
              <a:rPr lang="ru-RU" sz="2400" dirty="0"/>
              <a:t>Научный руководитель:</a:t>
            </a:r>
          </a:p>
          <a:p>
            <a:pPr>
              <a:lnSpc>
                <a:spcPct val="50000"/>
              </a:lnSpc>
              <a:spcBef>
                <a:spcPts val="1000"/>
              </a:spcBef>
            </a:pPr>
            <a:r>
              <a:rPr lang="ru-RU" sz="2400" dirty="0"/>
              <a:t>Котельников Евгений </a:t>
            </a:r>
          </a:p>
          <a:p>
            <a:pPr>
              <a:lnSpc>
                <a:spcPct val="50000"/>
              </a:lnSpc>
              <a:spcBef>
                <a:spcPts val="1000"/>
              </a:spcBef>
            </a:pPr>
            <a:r>
              <a:rPr lang="ru-RU" sz="2400" dirty="0"/>
              <a:t>Вячеславович</a:t>
            </a:r>
          </a:p>
        </p:txBody>
      </p:sp>
    </p:spTree>
    <p:extLst>
      <p:ext uri="{BB962C8B-B14F-4D97-AF65-F5344CB8AC3E}">
        <p14:creationId xmlns:p14="http://schemas.microsoft.com/office/powerpoint/2010/main" val="226717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AE54C-8BD0-DE3C-6E82-75AE12C30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потенциальных функций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3FADBEC-6EA9-F454-40ED-D0E2AA8F9D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3985471" cy="4351338"/>
              </a:xfrm>
            </p:spPr>
            <p:txBody>
              <a:bodyPr>
                <a:normAutofit/>
              </a:bodyPr>
              <a:lstStyle/>
              <a:p>
                <a:r>
                  <a:rPr lang="ru-RU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Функция потенциала определяет близость объектов и их принадлежность к классам </a:t>
                </a:r>
              </a:p>
              <a:p>
                <a:endParaRPr lang="ru-RU" sz="24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24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ru-RU" sz="24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</m:d>
                      <m:r>
                        <a:rPr lang="ru-RU" sz="24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ru-RU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 sz="24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ru-RU" sz="24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ru-RU" sz="24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ru-RU" sz="24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 sz="24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24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240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sz="240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2400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ru-RU" sz="24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ru-RU" sz="24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ru-RU" sz="24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ru-RU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0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24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  <m:r>
                                    <a:rPr lang="ru-RU" sz="24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240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40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2400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num>
                            <m:den>
                              <m:r>
                                <a:rPr lang="ru-RU" sz="24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  <m:r>
                                    <a:rPr lang="ru-RU" sz="24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240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40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ru-RU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3FADBEC-6EA9-F454-40ED-D0E2AA8F9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3985471" cy="4351338"/>
              </a:xfrm>
              <a:blipFill>
                <a:blip r:embed="rId2"/>
                <a:stretch>
                  <a:fillRect l="-1988" t="-1961" r="-2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8CC702C-707B-BA58-5A6A-5E1AF86D2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375" y="1650683"/>
            <a:ext cx="5940425" cy="452628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FBCD9F3-9F60-A3B5-9C28-9C3FEA3C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B6-7125-4AA1-8D29-B427FF56082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826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D2A7F9-39E9-8839-0E76-626C9DD9E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 качества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Объект 4">
                <a:extLst>
                  <a:ext uri="{FF2B5EF4-FFF2-40B4-BE49-F238E27FC236}">
                    <a16:creationId xmlns:a16="http://schemas.microsoft.com/office/drawing/2014/main" id="{D5D31DA9-7BAA-47BA-3417-9C50E4DEB89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62585852"/>
                  </p:ext>
                </p:extLst>
              </p:nvPr>
            </p:nvGraphicFramePr>
            <p:xfrm>
              <a:off x="2391296" y="1474607"/>
              <a:ext cx="7106652" cy="192665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76663">
                      <a:extLst>
                        <a:ext uri="{9D8B030D-6E8A-4147-A177-3AD203B41FA5}">
                          <a16:colId xmlns:a16="http://schemas.microsoft.com/office/drawing/2014/main" val="1344739712"/>
                        </a:ext>
                      </a:extLst>
                    </a:gridCol>
                    <a:gridCol w="1776663">
                      <a:extLst>
                        <a:ext uri="{9D8B030D-6E8A-4147-A177-3AD203B41FA5}">
                          <a16:colId xmlns:a16="http://schemas.microsoft.com/office/drawing/2014/main" val="516200536"/>
                        </a:ext>
                      </a:extLst>
                    </a:gridCol>
                    <a:gridCol w="1776663">
                      <a:extLst>
                        <a:ext uri="{9D8B030D-6E8A-4147-A177-3AD203B41FA5}">
                          <a16:colId xmlns:a16="http://schemas.microsoft.com/office/drawing/2014/main" val="2732517236"/>
                        </a:ext>
                      </a:extLst>
                    </a:gridCol>
                    <a:gridCol w="1776663">
                      <a:extLst>
                        <a:ext uri="{9D8B030D-6E8A-4147-A177-3AD203B41FA5}">
                          <a16:colId xmlns:a16="http://schemas.microsoft.com/office/drawing/2014/main" val="1057179501"/>
                        </a:ext>
                      </a:extLst>
                    </a:gridCol>
                  </a:tblGrid>
                  <a:tr h="362064">
                    <a:tc rowSpan="2" grid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Category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8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>
                                      <a:effectLst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sz="2800">
                                      <a:effectLst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ru-RU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rowSpan="2"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Expert judgments</a:t>
                          </a:r>
                          <a:endParaRPr lang="ru-R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8505083"/>
                      </a:ext>
                    </a:extLst>
                  </a:tr>
                  <a:tr h="362064">
                    <a:tc gridSpan="2"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YES</a:t>
                          </a:r>
                          <a:endParaRPr lang="ru-R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NO</a:t>
                          </a:r>
                          <a:endParaRPr lang="ru-R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42840267"/>
                      </a:ext>
                    </a:extLst>
                  </a:tr>
                  <a:tr h="547417"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Classifier</a:t>
                          </a:r>
                          <a:endParaRPr lang="ru-RU" sz="280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Judgement</a:t>
                          </a:r>
                          <a:endParaRPr lang="ru-R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YES</a:t>
                          </a:r>
                          <a:endParaRPr lang="ru-RU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𝑇𝑃</m:t>
                                </m:r>
                              </m:oMath>
                            </m:oMathPara>
                          </a14:m>
                          <a:endParaRPr lang="ru-RU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𝐹𝑃</m:t>
                                </m:r>
                              </m:oMath>
                            </m:oMathPara>
                          </a14:m>
                          <a:endParaRPr lang="ru-RU" sz="2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03755008"/>
                      </a:ext>
                    </a:extLst>
                  </a:tr>
                  <a:tr h="547417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NO</a:t>
                          </a:r>
                          <a:endParaRPr lang="ru-R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𝐹𝑁</m:t>
                                </m:r>
                              </m:oMath>
                            </m:oMathPara>
                          </a14:m>
                          <a:endParaRPr lang="ru-RU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𝑇𝑁</m:t>
                                </m:r>
                              </m:oMath>
                            </m:oMathPara>
                          </a14:m>
                          <a:endParaRPr lang="ru-RU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432511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Объект 4">
                <a:extLst>
                  <a:ext uri="{FF2B5EF4-FFF2-40B4-BE49-F238E27FC236}">
                    <a16:creationId xmlns:a16="http://schemas.microsoft.com/office/drawing/2014/main" id="{D5D31DA9-7BAA-47BA-3417-9C50E4DEB89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62585852"/>
                  </p:ext>
                </p:extLst>
              </p:nvPr>
            </p:nvGraphicFramePr>
            <p:xfrm>
              <a:off x="2391296" y="1474607"/>
              <a:ext cx="7106652" cy="192665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76663">
                      <a:extLst>
                        <a:ext uri="{9D8B030D-6E8A-4147-A177-3AD203B41FA5}">
                          <a16:colId xmlns:a16="http://schemas.microsoft.com/office/drawing/2014/main" val="1344739712"/>
                        </a:ext>
                      </a:extLst>
                    </a:gridCol>
                    <a:gridCol w="1776663">
                      <a:extLst>
                        <a:ext uri="{9D8B030D-6E8A-4147-A177-3AD203B41FA5}">
                          <a16:colId xmlns:a16="http://schemas.microsoft.com/office/drawing/2014/main" val="516200536"/>
                        </a:ext>
                      </a:extLst>
                    </a:gridCol>
                    <a:gridCol w="1776663">
                      <a:extLst>
                        <a:ext uri="{9D8B030D-6E8A-4147-A177-3AD203B41FA5}">
                          <a16:colId xmlns:a16="http://schemas.microsoft.com/office/drawing/2014/main" val="2732517236"/>
                        </a:ext>
                      </a:extLst>
                    </a:gridCol>
                    <a:gridCol w="1776663">
                      <a:extLst>
                        <a:ext uri="{9D8B030D-6E8A-4147-A177-3AD203B41FA5}">
                          <a16:colId xmlns:a16="http://schemas.microsoft.com/office/drawing/2014/main" val="1057179501"/>
                        </a:ext>
                      </a:extLst>
                    </a:gridCol>
                  </a:tblGrid>
                  <a:tr h="374015">
                    <a:tc rowSpan="2"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71" t="-10526" r="-100514" b="-157895"/>
                          </a:stretch>
                        </a:blip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Expert judgments</a:t>
                          </a:r>
                          <a:endParaRPr lang="ru-R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8505083"/>
                      </a:ext>
                    </a:extLst>
                  </a:tr>
                  <a:tr h="436309">
                    <a:tc gridSpan="2"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YES</a:t>
                          </a:r>
                          <a:endParaRPr lang="ru-R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NO</a:t>
                          </a:r>
                          <a:endParaRPr lang="ru-R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42840267"/>
                      </a:ext>
                    </a:extLst>
                  </a:tr>
                  <a:tr h="558165"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Classifier</a:t>
                          </a:r>
                          <a:endParaRPr lang="ru-RU" sz="280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Judgement</a:t>
                          </a:r>
                          <a:endParaRPr lang="ru-R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YES</a:t>
                          </a:r>
                          <a:endParaRPr lang="ru-RU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01031" t="-159783" r="-101718" b="-128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00000" t="-159783" r="-1370" b="-1282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3755008"/>
                      </a:ext>
                    </a:extLst>
                  </a:tr>
                  <a:tr h="558165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800">
                              <a:effectLst/>
                            </a:rPr>
                            <a:t>NO</a:t>
                          </a:r>
                          <a:endParaRPr lang="ru-R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01031" t="-259783" r="-101718" b="-28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00000" t="-259783" r="-1370" b="-282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32511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5B6A36-4F57-31B3-1C96-7E142B10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B6-7125-4AA1-8D29-B427FF56082D}" type="slidenum">
              <a:rPr lang="ru-RU" smtClean="0"/>
              <a:pPr/>
              <a:t>11</a:t>
            </a:fld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0AC4AE-1878-D9B9-3D31-225619E7F80B}"/>
                  </a:ext>
                </a:extLst>
              </p:cNvPr>
              <p:cNvSpPr txBox="1"/>
              <p:nvPr/>
            </p:nvSpPr>
            <p:spPr>
              <a:xfrm>
                <a:off x="1507958" y="3468690"/>
                <a:ext cx="6096000" cy="7105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𝑝𝑟𝑒𝑐𝑖𝑠𝑖𝑜𝑛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</m:oMath>
                </a14:m>
                <a:endParaRPr lang="ru-RU" sz="2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0AC4AE-1878-D9B9-3D31-225619E7F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958" y="3468690"/>
                <a:ext cx="6096000" cy="7105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986C62-120A-65D5-6B2E-50AB6857FD40}"/>
                  </a:ext>
                </a:extLst>
              </p:cNvPr>
              <p:cNvSpPr txBox="1"/>
              <p:nvPr/>
            </p:nvSpPr>
            <p:spPr>
              <a:xfrm>
                <a:off x="5126475" y="3389310"/>
                <a:ext cx="6096000" cy="789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re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𝑐𝑎𝑙𝑙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986C62-120A-65D5-6B2E-50AB6857F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475" y="3389310"/>
                <a:ext cx="6096000" cy="7899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3B0672-5EE6-01B1-305E-3CF24AA27F6E}"/>
                  </a:ext>
                </a:extLst>
              </p:cNvPr>
              <p:cNvSpPr txBox="1"/>
              <p:nvPr/>
            </p:nvSpPr>
            <p:spPr>
              <a:xfrm>
                <a:off x="1507958" y="4590027"/>
                <a:ext cx="4436664" cy="697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3B0672-5EE6-01B1-305E-3CF24AA27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958" y="4590027"/>
                <a:ext cx="4436664" cy="6976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FCCF46-91C8-3956-6BD3-156FA2C45153}"/>
                  </a:ext>
                </a:extLst>
              </p:cNvPr>
              <p:cNvSpPr txBox="1"/>
              <p:nvPr/>
            </p:nvSpPr>
            <p:spPr>
              <a:xfrm>
                <a:off x="5690937" y="4542444"/>
                <a:ext cx="6096000" cy="1132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den>
                      </m:f>
                    </m:oMath>
                  </m:oMathPara>
                </a14:m>
                <a:endParaRPr lang="en-US" sz="2400" b="0" dirty="0"/>
              </a:p>
              <a:p>
                <a:pPr/>
                <a:endParaRPr lang="ru-RU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FCCF46-91C8-3956-6BD3-156FA2C45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937" y="4542444"/>
                <a:ext cx="6096000" cy="11328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58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D5F44A-BBEA-E36A-B59C-A4E88F3A5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Bank Customer </a:t>
            </a:r>
            <a:r>
              <a:rPr lang="ru-RU" dirty="0" err="1"/>
              <a:t>Churn</a:t>
            </a:r>
            <a:r>
              <a:rPr lang="ru-RU" dirty="0"/>
              <a:t> </a:t>
            </a:r>
            <a:r>
              <a:rPr lang="ru-RU" dirty="0" err="1"/>
              <a:t>Dataset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AEDD9C-9246-749C-4DDE-C674F4938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2579" cy="4351338"/>
          </a:xfrm>
        </p:spPr>
        <p:txBody>
          <a:bodyPr/>
          <a:lstStyle/>
          <a:p>
            <a:r>
              <a:rPr lang="ru-RU" dirty="0"/>
              <a:t>Из особенностей </a:t>
            </a:r>
            <a:r>
              <a:rPr lang="ru-RU" dirty="0" err="1"/>
              <a:t>датасета</a:t>
            </a:r>
            <a:r>
              <a:rPr lang="ru-RU" dirty="0"/>
              <a:t> можно выделить дисбаланс данных и отсутствие выбросов</a:t>
            </a:r>
          </a:p>
          <a:p>
            <a:r>
              <a:rPr lang="ru-RU" dirty="0"/>
              <a:t>Дисбаланс был устранен с помощью алгоритма </a:t>
            </a:r>
            <a:r>
              <a:rPr lang="en-US" dirty="0"/>
              <a:t>SMOTE</a:t>
            </a:r>
            <a:r>
              <a:rPr lang="ru-RU" dirty="0"/>
              <a:t>, который добавил примеры в меньший класс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63D0B1-B5EA-A4FB-584A-F53359AD8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B6-7125-4AA1-8D29-B427FF56082D}" type="slidenum">
              <a:rPr lang="ru-RU" smtClean="0"/>
              <a:t>12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096D98-E539-CF0F-6773-1EF540CBA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334000" cy="3933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0E8F9E-57BB-3E3F-8E54-B50B0C7E0E40}"/>
              </a:ext>
            </a:extLst>
          </p:cNvPr>
          <p:cNvSpPr txBox="1"/>
          <p:nvPr/>
        </p:nvSpPr>
        <p:spPr>
          <a:xfrm>
            <a:off x="838199" y="5934441"/>
            <a:ext cx="10006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URL</a:t>
            </a:r>
            <a:r>
              <a:rPr lang="ru-RU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800" u="sng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ru-RU" sz="1800" u="sng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sz="1800" u="sng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www</a:t>
            </a:r>
            <a:r>
              <a:rPr lang="ru-RU" sz="1800" u="sng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.</a:t>
            </a:r>
            <a:r>
              <a:rPr lang="en-US" sz="1800" u="sng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kaggle</a:t>
            </a:r>
            <a:r>
              <a:rPr lang="ru-RU" sz="1800" u="sng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.</a:t>
            </a:r>
            <a:r>
              <a:rPr lang="en-US" sz="1800" u="sng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com</a:t>
            </a:r>
            <a:r>
              <a:rPr lang="ru-RU" sz="1800" u="sng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sz="1800" u="sng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datasets</a:t>
            </a:r>
            <a:r>
              <a:rPr lang="ru-RU" sz="1800" u="sng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sz="1800" u="sng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gauravtopre</a:t>
            </a:r>
            <a:r>
              <a:rPr lang="ru-RU" sz="1800" u="sng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sz="1800" u="sng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bank</a:t>
            </a:r>
            <a:r>
              <a:rPr lang="ru-RU" sz="1800" u="sng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-</a:t>
            </a:r>
            <a:r>
              <a:rPr lang="en-US" sz="1800" u="sng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customer</a:t>
            </a:r>
            <a:r>
              <a:rPr lang="ru-RU" sz="1800" u="sng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-</a:t>
            </a:r>
            <a:r>
              <a:rPr lang="en-US" sz="1800" u="sng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churn</a:t>
            </a:r>
            <a:r>
              <a:rPr lang="ru-RU" sz="1800" u="sng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-</a:t>
            </a:r>
            <a:r>
              <a:rPr lang="en-US" sz="1800" u="sng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dataset</a:t>
            </a:r>
            <a:r>
              <a:rPr lang="ru-RU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(Дата обращения 04.06.2023)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5961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3FA1AE-3159-83D7-F843-2B51848F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Bank Customer </a:t>
            </a:r>
            <a:r>
              <a:rPr lang="ru-RU" dirty="0" err="1"/>
              <a:t>Churn</a:t>
            </a:r>
            <a:r>
              <a:rPr lang="ru-RU" dirty="0"/>
              <a:t> </a:t>
            </a:r>
            <a:r>
              <a:rPr lang="ru-RU" dirty="0" err="1"/>
              <a:t>Dataset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69B820E-A42D-501D-0D0F-0B30932F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B6-7125-4AA1-8D29-B427FF56082D}" type="slidenum">
              <a:rPr lang="ru-RU" smtClean="0"/>
              <a:t>13</a:t>
            </a:fld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A9EEFA16-1424-81D5-DE21-616E668202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036497"/>
              </p:ext>
            </p:extLst>
          </p:nvPr>
        </p:nvGraphicFramePr>
        <p:xfrm>
          <a:off x="838201" y="1690689"/>
          <a:ext cx="10515599" cy="41053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35116">
                  <a:extLst>
                    <a:ext uri="{9D8B030D-6E8A-4147-A177-3AD203B41FA5}">
                      <a16:colId xmlns:a16="http://schemas.microsoft.com/office/drawing/2014/main" val="1547811254"/>
                    </a:ext>
                  </a:extLst>
                </a:gridCol>
                <a:gridCol w="1507958">
                  <a:extLst>
                    <a:ext uri="{9D8B030D-6E8A-4147-A177-3AD203B41FA5}">
                      <a16:colId xmlns:a16="http://schemas.microsoft.com/office/drawing/2014/main" val="1218714468"/>
                    </a:ext>
                  </a:extLst>
                </a:gridCol>
                <a:gridCol w="1556085">
                  <a:extLst>
                    <a:ext uri="{9D8B030D-6E8A-4147-A177-3AD203B41FA5}">
                      <a16:colId xmlns:a16="http://schemas.microsoft.com/office/drawing/2014/main" val="3054889077"/>
                    </a:ext>
                  </a:extLst>
                </a:gridCol>
                <a:gridCol w="1636294">
                  <a:extLst>
                    <a:ext uri="{9D8B030D-6E8A-4147-A177-3AD203B41FA5}">
                      <a16:colId xmlns:a16="http://schemas.microsoft.com/office/drawing/2014/main" val="859805269"/>
                    </a:ext>
                  </a:extLst>
                </a:gridCol>
                <a:gridCol w="1580146">
                  <a:extLst>
                    <a:ext uri="{9D8B030D-6E8A-4147-A177-3AD203B41FA5}">
                      <a16:colId xmlns:a16="http://schemas.microsoft.com/office/drawing/2014/main" val="2812998329"/>
                    </a:ext>
                  </a:extLst>
                </a:gridCol>
              </a:tblGrid>
              <a:tr h="471064">
                <a:tc>
                  <a:txBody>
                    <a:bodyPr/>
                    <a:lstStyle/>
                    <a:p>
                      <a:endParaRPr lang="ru-RU" sz="2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Accuracy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F1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Precision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Recall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947681"/>
                  </a:ext>
                </a:extLst>
              </a:tr>
              <a:tr h="6022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KNN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0.7753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b="1">
                          <a:effectLst/>
                        </a:rPr>
                        <a:t>0.4871</a:t>
                      </a:r>
                      <a:endParaRPr lang="ru-RU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b="1">
                          <a:effectLst/>
                        </a:rPr>
                        <a:t>0.4482</a:t>
                      </a:r>
                      <a:endParaRPr lang="ru-RU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0.5333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15813389"/>
                  </a:ext>
                </a:extLst>
              </a:tr>
              <a:tr h="6022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Weight KNN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0.7753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b="1" dirty="0">
                          <a:effectLst/>
                        </a:rPr>
                        <a:t>0.4871</a:t>
                      </a:r>
                      <a:endParaRPr lang="ru-RU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b="1" dirty="0">
                          <a:effectLst/>
                        </a:rPr>
                        <a:t>0.4482</a:t>
                      </a:r>
                      <a:endParaRPr lang="ru-RU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0.5333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45124481"/>
                  </a:ext>
                </a:extLst>
              </a:tr>
              <a:tr h="6022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Fixed-width </a:t>
                      </a:r>
                      <a:r>
                        <a:rPr lang="en-US" sz="2400" dirty="0" err="1">
                          <a:effectLst/>
                        </a:rPr>
                        <a:t>Parzen</a:t>
                      </a:r>
                      <a:r>
                        <a:rPr lang="en-US" sz="2400" dirty="0">
                          <a:effectLst/>
                        </a:rPr>
                        <a:t> Window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</a:rPr>
                        <a:t>0.7093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0.4591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0.3656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b="1" dirty="0">
                          <a:effectLst/>
                        </a:rPr>
                        <a:t>0.6167</a:t>
                      </a:r>
                      <a:endParaRPr lang="ru-RU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692338"/>
                  </a:ext>
                </a:extLst>
              </a:tr>
              <a:tr h="6022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Variable-width Parzen Window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</a:rPr>
                        <a:t>0.744</a:t>
                      </a:r>
                      <a:r>
                        <a:rPr lang="en-US" sz="2400" dirty="0">
                          <a:effectLst/>
                        </a:rPr>
                        <a:t>0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0.4754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0.4028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0.58</a:t>
                      </a:r>
                      <a:r>
                        <a:rPr lang="en-US" sz="2400">
                          <a:effectLst/>
                        </a:rPr>
                        <a:t>00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724029"/>
                  </a:ext>
                </a:extLst>
              </a:tr>
              <a:tr h="6022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Potential Function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b="1" dirty="0">
                          <a:effectLst/>
                        </a:rPr>
                        <a:t>0.798</a:t>
                      </a:r>
                      <a:r>
                        <a:rPr lang="en-US" sz="2400" b="1" dirty="0">
                          <a:effectLst/>
                        </a:rPr>
                        <a:t>0</a:t>
                      </a:r>
                      <a:endParaRPr lang="ru-RU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0.0066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0.2</a:t>
                      </a:r>
                      <a:r>
                        <a:rPr lang="en-US" sz="2400">
                          <a:effectLst/>
                        </a:rPr>
                        <a:t>000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</a:rPr>
                        <a:t>0.0033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2882404"/>
                  </a:ext>
                </a:extLst>
              </a:tr>
              <a:tr h="6022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 err="1">
                          <a:effectLst/>
                        </a:rPr>
                        <a:t>Sk</a:t>
                      </a:r>
                      <a:r>
                        <a:rPr lang="en-US" sz="2400" dirty="0">
                          <a:effectLst/>
                        </a:rPr>
                        <a:t>-learn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0.7753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b="1" dirty="0">
                          <a:effectLst/>
                        </a:rPr>
                        <a:t>0.4871</a:t>
                      </a:r>
                      <a:endParaRPr lang="ru-RU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b="1" dirty="0">
                          <a:effectLst/>
                        </a:rPr>
                        <a:t>0.4482</a:t>
                      </a:r>
                      <a:endParaRPr lang="ru-RU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</a:rPr>
                        <a:t>0.5333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0900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79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07E0B-EE30-4F0B-B952-71D1D0EFF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Diabetes prediction dataset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5F2266-4FBB-C91A-6051-796FB2367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0263" cy="4351338"/>
          </a:xfrm>
        </p:spPr>
        <p:txBody>
          <a:bodyPr/>
          <a:lstStyle/>
          <a:p>
            <a:r>
              <a:rPr lang="ru-RU" dirty="0"/>
              <a:t>Сильный дисбаланс классов был устранен с помощью алгоритма </a:t>
            </a:r>
            <a:r>
              <a:rPr lang="en-US" dirty="0" err="1"/>
              <a:t>NearMiss</a:t>
            </a:r>
            <a:endParaRPr lang="ru-RU" dirty="0"/>
          </a:p>
          <a:p>
            <a:r>
              <a:rPr lang="ru-RU" dirty="0"/>
              <a:t>Данный алгоритм был выбран в виду большого количества данных в </a:t>
            </a:r>
            <a:r>
              <a:rPr lang="ru-RU" dirty="0" err="1"/>
              <a:t>датасете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45CB75-46B2-319F-D009-142F5192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B6-7125-4AA1-8D29-B427FF56082D}" type="slidenum">
              <a:rPr lang="ru-RU" smtClean="0"/>
              <a:t>14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AECAF61-07E9-DBCD-7885-9498D364E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781" y="1690688"/>
            <a:ext cx="5994944" cy="43513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C0565A-A8BE-4B32-C7F7-603320CF0624}"/>
              </a:ext>
            </a:extLst>
          </p:cNvPr>
          <p:cNvSpPr txBox="1"/>
          <p:nvPr/>
        </p:nvSpPr>
        <p:spPr>
          <a:xfrm>
            <a:off x="838200" y="6051262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URL: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https://www.kaggle.com/datasets/iammustafatz/diabetes-prediction-dataset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(Дата обращения 04.06.2023)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7738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9A0374-9BAA-FF00-F269-021AEFA7C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Diabetes prediction dataset</a:t>
            </a:r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154CB395-55AB-2C6F-07D1-3FB5C4D98E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1296366"/>
              </p:ext>
            </p:extLst>
          </p:nvPr>
        </p:nvGraphicFramePr>
        <p:xfrm>
          <a:off x="838200" y="1491916"/>
          <a:ext cx="10515600" cy="41799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58850">
                  <a:extLst>
                    <a:ext uri="{9D8B030D-6E8A-4147-A177-3AD203B41FA5}">
                      <a16:colId xmlns:a16="http://schemas.microsoft.com/office/drawing/2014/main" val="204352515"/>
                    </a:ext>
                  </a:extLst>
                </a:gridCol>
                <a:gridCol w="1643461">
                  <a:extLst>
                    <a:ext uri="{9D8B030D-6E8A-4147-A177-3AD203B41FA5}">
                      <a16:colId xmlns:a16="http://schemas.microsoft.com/office/drawing/2014/main" val="162679763"/>
                    </a:ext>
                  </a:extLst>
                </a:gridCol>
                <a:gridCol w="1149726">
                  <a:extLst>
                    <a:ext uri="{9D8B030D-6E8A-4147-A177-3AD203B41FA5}">
                      <a16:colId xmlns:a16="http://schemas.microsoft.com/office/drawing/2014/main" val="1885795459"/>
                    </a:ext>
                  </a:extLst>
                </a:gridCol>
                <a:gridCol w="1642302">
                  <a:extLst>
                    <a:ext uri="{9D8B030D-6E8A-4147-A177-3AD203B41FA5}">
                      <a16:colId xmlns:a16="http://schemas.microsoft.com/office/drawing/2014/main" val="3519026584"/>
                    </a:ext>
                  </a:extLst>
                </a:gridCol>
                <a:gridCol w="1321261">
                  <a:extLst>
                    <a:ext uri="{9D8B030D-6E8A-4147-A177-3AD203B41FA5}">
                      <a16:colId xmlns:a16="http://schemas.microsoft.com/office/drawing/2014/main" val="52526158"/>
                    </a:ext>
                  </a:extLst>
                </a:gridCol>
              </a:tblGrid>
              <a:tr h="466843">
                <a:tc>
                  <a:txBody>
                    <a:bodyPr/>
                    <a:lstStyle/>
                    <a:p>
                      <a:endParaRPr lang="ru-RU" sz="2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Accuracy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F1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Precision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Recall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6890376"/>
                  </a:ext>
                </a:extLst>
              </a:tr>
              <a:tr h="61467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KNN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0.8454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b="1" dirty="0">
                          <a:effectLst/>
                        </a:rPr>
                        <a:t>0.4403</a:t>
                      </a:r>
                      <a:endParaRPr lang="ru-RU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b="1" dirty="0">
                          <a:effectLst/>
                        </a:rPr>
                        <a:t>0.3191</a:t>
                      </a:r>
                      <a:endParaRPr lang="ru-RU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0.7097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3355044"/>
                  </a:ext>
                </a:extLst>
              </a:tr>
              <a:tr h="61467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Weight KNN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0.8357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0.4304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0.3061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b="1" dirty="0">
                          <a:effectLst/>
                        </a:rPr>
                        <a:t>0.7245</a:t>
                      </a:r>
                      <a:endParaRPr lang="ru-RU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0928236"/>
                  </a:ext>
                </a:extLst>
              </a:tr>
              <a:tr h="61467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Fixed-width </a:t>
                      </a:r>
                      <a:r>
                        <a:rPr lang="en-US" sz="2400" dirty="0" err="1">
                          <a:effectLst/>
                        </a:rPr>
                        <a:t>Parzen</a:t>
                      </a:r>
                      <a:r>
                        <a:rPr lang="en-US" sz="2400" dirty="0">
                          <a:effectLst/>
                        </a:rPr>
                        <a:t> Window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</a:rPr>
                        <a:t>0.8349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0.4051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</a:rPr>
                        <a:t>0.2930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0.6560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869992"/>
                  </a:ext>
                </a:extLst>
              </a:tr>
              <a:tr h="61467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Variable-width Parzen Window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</a:rPr>
                        <a:t>0.8436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</a:rPr>
                        <a:t>0.4374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b="0" dirty="0">
                          <a:effectLst/>
                        </a:rPr>
                        <a:t>0.3161</a:t>
                      </a:r>
                      <a:endParaRPr lang="ru-RU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0.7097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8398329"/>
                  </a:ext>
                </a:extLst>
              </a:tr>
              <a:tr h="61467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Potential Function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b="1" dirty="0">
                          <a:effectLst/>
                        </a:rPr>
                        <a:t>0.9131</a:t>
                      </a:r>
                      <a:endParaRPr lang="ru-RU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</a:rPr>
                        <a:t>0.0046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0.1250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0.0023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1929036"/>
                  </a:ext>
                </a:extLst>
              </a:tr>
              <a:tr h="61467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Sk-learn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0.8454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b="1" dirty="0">
                          <a:effectLst/>
                        </a:rPr>
                        <a:t>0.4403</a:t>
                      </a:r>
                      <a:endParaRPr lang="ru-RU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b="1" dirty="0">
                          <a:effectLst/>
                        </a:rPr>
                        <a:t>0.3191</a:t>
                      </a:r>
                      <a:endParaRPr lang="ru-RU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</a:rPr>
                        <a:t>0.7097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7573361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1474C9-4EA7-9AB5-9F91-331D5226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B6-7125-4AA1-8D29-B427FF56082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222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FF71E-3767-B8C4-2B11-D3CA42E5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Mobile Price Classification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E9B909-B2B8-D17F-33BD-9253EE8E4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0825"/>
            <a:ext cx="10515599" cy="4351338"/>
          </a:xfrm>
        </p:spPr>
        <p:txBody>
          <a:bodyPr/>
          <a:lstStyle/>
          <a:p>
            <a:r>
              <a:rPr lang="ru-RU" dirty="0"/>
              <a:t>В отличии от предыдущих в </a:t>
            </a:r>
            <a:r>
              <a:rPr lang="ru-RU" dirty="0" err="1"/>
              <a:t>датасете</a:t>
            </a:r>
            <a:r>
              <a:rPr lang="ru-RU" dirty="0"/>
              <a:t> 4 сбалансированных класса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70A395-B33B-020B-E529-1C46B1DC8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B6-7125-4AA1-8D29-B427FF56082D}" type="slidenum">
              <a:rPr lang="ru-RU" smtClean="0"/>
              <a:t>16</a:t>
            </a:fld>
            <a:endParaRPr lang="ru-RU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9E781EAD-A306-EDCE-9027-D038EB72C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452843"/>
              </p:ext>
            </p:extLst>
          </p:nvPr>
        </p:nvGraphicFramePr>
        <p:xfrm>
          <a:off x="838199" y="2021305"/>
          <a:ext cx="10515599" cy="40586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58850">
                  <a:extLst>
                    <a:ext uri="{9D8B030D-6E8A-4147-A177-3AD203B41FA5}">
                      <a16:colId xmlns:a16="http://schemas.microsoft.com/office/drawing/2014/main" val="3722416320"/>
                    </a:ext>
                  </a:extLst>
                </a:gridCol>
                <a:gridCol w="1643461">
                  <a:extLst>
                    <a:ext uri="{9D8B030D-6E8A-4147-A177-3AD203B41FA5}">
                      <a16:colId xmlns:a16="http://schemas.microsoft.com/office/drawing/2014/main" val="1610770739"/>
                    </a:ext>
                  </a:extLst>
                </a:gridCol>
                <a:gridCol w="1149727">
                  <a:extLst>
                    <a:ext uri="{9D8B030D-6E8A-4147-A177-3AD203B41FA5}">
                      <a16:colId xmlns:a16="http://schemas.microsoft.com/office/drawing/2014/main" val="3177884312"/>
                    </a:ext>
                  </a:extLst>
                </a:gridCol>
                <a:gridCol w="1642302">
                  <a:extLst>
                    <a:ext uri="{9D8B030D-6E8A-4147-A177-3AD203B41FA5}">
                      <a16:colId xmlns:a16="http://schemas.microsoft.com/office/drawing/2014/main" val="2152972021"/>
                    </a:ext>
                  </a:extLst>
                </a:gridCol>
                <a:gridCol w="1321259">
                  <a:extLst>
                    <a:ext uri="{9D8B030D-6E8A-4147-A177-3AD203B41FA5}">
                      <a16:colId xmlns:a16="http://schemas.microsoft.com/office/drawing/2014/main" val="2550985754"/>
                    </a:ext>
                  </a:extLst>
                </a:gridCol>
              </a:tblGrid>
              <a:tr h="517009">
                <a:tc>
                  <a:txBody>
                    <a:bodyPr/>
                    <a:lstStyle/>
                    <a:p>
                      <a:endParaRPr lang="ru-RU" sz="2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Accuracy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F1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Precision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Recall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4232659"/>
                  </a:ext>
                </a:extLst>
              </a:tr>
              <a:tr h="59027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KNN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</a:rPr>
                        <a:t>0.5925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0.6035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0.6499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0.5925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4370696"/>
                  </a:ext>
                </a:extLst>
              </a:tr>
              <a:tr h="59027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Weight KNN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b="1" dirty="0">
                          <a:effectLst/>
                        </a:rPr>
                        <a:t>0.6025</a:t>
                      </a:r>
                      <a:endParaRPr lang="ru-RU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b="1" dirty="0">
                          <a:effectLst/>
                        </a:rPr>
                        <a:t>0.6142</a:t>
                      </a:r>
                      <a:endParaRPr lang="ru-RU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b="1" dirty="0">
                          <a:effectLst/>
                        </a:rPr>
                        <a:t>0.6587</a:t>
                      </a:r>
                      <a:endParaRPr lang="ru-RU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b="1" dirty="0">
                          <a:effectLst/>
                        </a:rPr>
                        <a:t>0.6025</a:t>
                      </a:r>
                      <a:endParaRPr lang="ru-RU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829747"/>
                  </a:ext>
                </a:extLst>
              </a:tr>
              <a:tr h="59027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Fixed-width </a:t>
                      </a:r>
                      <a:r>
                        <a:rPr lang="en-US" sz="2400" dirty="0" err="1">
                          <a:effectLst/>
                        </a:rPr>
                        <a:t>Parzen</a:t>
                      </a:r>
                      <a:r>
                        <a:rPr lang="en-US" sz="2400" dirty="0">
                          <a:effectLst/>
                        </a:rPr>
                        <a:t> Window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</a:rPr>
                        <a:t>0.5825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</a:rPr>
                        <a:t>0.5986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0.6492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0.5825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8155905"/>
                  </a:ext>
                </a:extLst>
              </a:tr>
              <a:tr h="59027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Variable-width </a:t>
                      </a:r>
                      <a:r>
                        <a:rPr lang="en-US" sz="2400" dirty="0" err="1">
                          <a:effectLst/>
                        </a:rPr>
                        <a:t>Parzen</a:t>
                      </a:r>
                      <a:r>
                        <a:rPr lang="en-US" sz="2400" dirty="0">
                          <a:effectLst/>
                        </a:rPr>
                        <a:t> Window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0.5950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</a:rPr>
                        <a:t>0.6066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</a:rPr>
                        <a:t>0.6533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</a:rPr>
                        <a:t>0.5950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8063765"/>
                  </a:ext>
                </a:extLst>
              </a:tr>
              <a:tr h="59027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Potential Function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0.3450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0.3416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</a:rPr>
                        <a:t>0.3647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</a:rPr>
                        <a:t>0.3450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9049116"/>
                  </a:ext>
                </a:extLst>
              </a:tr>
              <a:tr h="59027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 err="1">
                          <a:effectLst/>
                        </a:rPr>
                        <a:t>Sk</a:t>
                      </a:r>
                      <a:r>
                        <a:rPr lang="en-US" sz="2400" dirty="0">
                          <a:effectLst/>
                        </a:rPr>
                        <a:t>-learn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b="1">
                          <a:effectLst/>
                        </a:rPr>
                        <a:t>0.6025</a:t>
                      </a:r>
                      <a:endParaRPr lang="ru-RU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b="1">
                          <a:effectLst/>
                        </a:rPr>
                        <a:t>0.6142</a:t>
                      </a:r>
                      <a:endParaRPr lang="ru-RU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b="1">
                          <a:effectLst/>
                        </a:rPr>
                        <a:t>0.6587</a:t>
                      </a:r>
                      <a:endParaRPr lang="ru-RU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b="1" dirty="0">
                          <a:effectLst/>
                        </a:rPr>
                        <a:t>0.6025</a:t>
                      </a:r>
                      <a:endParaRPr lang="ru-RU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307426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365D756-A1C5-1EEB-C1DF-A7CEFECD90AC}"/>
              </a:ext>
            </a:extLst>
          </p:cNvPr>
          <p:cNvSpPr txBox="1"/>
          <p:nvPr/>
        </p:nvSpPr>
        <p:spPr>
          <a:xfrm>
            <a:off x="433137" y="6169709"/>
            <a:ext cx="10218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URL: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https://www.kaggle.com/datasets/iabhishekofficial/mobile-price-classification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(Дата обращения 09.06.2023)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146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33CAE8-FC2D-3CC7-1CC0-9EDDF8C0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сводная таблица</a:t>
            </a:r>
            <a:r>
              <a:rPr lang="en-US" dirty="0"/>
              <a:t> F1 </a:t>
            </a:r>
            <a:r>
              <a:rPr lang="ru-RU" dirty="0"/>
              <a:t>меры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E56C5C-2B22-FEC1-6601-60A9CCDC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B6-7125-4AA1-8D29-B427FF56082D}" type="slidenum">
              <a:rPr lang="ru-RU" smtClean="0"/>
              <a:t>17</a:t>
            </a:fld>
            <a:endParaRPr lang="ru-RU"/>
          </a:p>
        </p:txBody>
      </p:sp>
      <p:graphicFrame>
        <p:nvGraphicFramePr>
          <p:cNvPr id="15" name="Таблица 15">
            <a:extLst>
              <a:ext uri="{FF2B5EF4-FFF2-40B4-BE49-F238E27FC236}">
                <a16:creationId xmlns:a16="http://schemas.microsoft.com/office/drawing/2014/main" id="{A4404177-F716-E208-8997-CFE00C586B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2397978"/>
              </p:ext>
            </p:extLst>
          </p:nvPr>
        </p:nvGraphicFramePr>
        <p:xfrm>
          <a:off x="838200" y="1825624"/>
          <a:ext cx="10515603" cy="4457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91381374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3655670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55271733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48012571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68114662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6169997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052857310"/>
                    </a:ext>
                  </a:extLst>
                </a:gridCol>
              </a:tblGrid>
              <a:tr h="1114432">
                <a:tc>
                  <a:txBody>
                    <a:bodyPr/>
                    <a:lstStyle/>
                    <a:p>
                      <a:pPr algn="l" fontAlgn="ctr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18" marR="6918" marT="6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KNN</a:t>
                      </a:r>
                    </a:p>
                  </a:txBody>
                  <a:tcPr marL="6918" marR="6918" marT="6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Weight KNN</a:t>
                      </a:r>
                    </a:p>
                  </a:txBody>
                  <a:tcPr marL="6918" marR="6918" marT="6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Fixed-width Parzen Window</a:t>
                      </a:r>
                    </a:p>
                  </a:txBody>
                  <a:tcPr marL="6918" marR="6918" marT="6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Variable-width Parzen Window</a:t>
                      </a:r>
                    </a:p>
                  </a:txBody>
                  <a:tcPr marL="6918" marR="6918" marT="6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Potential Function</a:t>
                      </a:r>
                    </a:p>
                  </a:txBody>
                  <a:tcPr marL="6918" marR="6918" marT="6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Sk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-learn</a:t>
                      </a:r>
                    </a:p>
                  </a:txBody>
                  <a:tcPr marL="6918" marR="6918" marT="6918" marB="0" anchor="ctr"/>
                </a:tc>
                <a:extLst>
                  <a:ext uri="{0D108BD9-81ED-4DB2-BD59-A6C34878D82A}">
                    <a16:rowId xmlns:a16="http://schemas.microsoft.com/office/drawing/2014/main" val="2748142335"/>
                  </a:ext>
                </a:extLst>
              </a:tr>
              <a:tr h="1483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Bank Customer Churn Dataset</a:t>
                      </a:r>
                    </a:p>
                  </a:txBody>
                  <a:tcPr marL="6918" marR="6918" marT="6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0.4871</a:t>
                      </a:r>
                    </a:p>
                  </a:txBody>
                  <a:tcPr marL="6918" marR="6918" marT="6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0.4871</a:t>
                      </a:r>
                    </a:p>
                  </a:txBody>
                  <a:tcPr marL="6918" marR="6918" marT="6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0.4591</a:t>
                      </a:r>
                    </a:p>
                  </a:txBody>
                  <a:tcPr marL="6918" marR="6918" marT="6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0.4754</a:t>
                      </a:r>
                    </a:p>
                  </a:txBody>
                  <a:tcPr marL="6918" marR="6918" marT="6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0.0066</a:t>
                      </a:r>
                    </a:p>
                  </a:txBody>
                  <a:tcPr marL="6918" marR="6918" marT="6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0.4871</a:t>
                      </a:r>
                    </a:p>
                  </a:txBody>
                  <a:tcPr marL="6918" marR="6918" marT="6918" marB="0" anchor="ctr"/>
                </a:tc>
                <a:extLst>
                  <a:ext uri="{0D108BD9-81ED-4DB2-BD59-A6C34878D82A}">
                    <a16:rowId xmlns:a16="http://schemas.microsoft.com/office/drawing/2014/main" val="2875195333"/>
                  </a:ext>
                </a:extLst>
              </a:tr>
              <a:tr h="11144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Diabetes prediction dataset</a:t>
                      </a:r>
                    </a:p>
                  </a:txBody>
                  <a:tcPr marL="6918" marR="6918" marT="6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0.4403</a:t>
                      </a:r>
                    </a:p>
                  </a:txBody>
                  <a:tcPr marL="6918" marR="6918" marT="6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0.4304</a:t>
                      </a:r>
                    </a:p>
                  </a:txBody>
                  <a:tcPr marL="6918" marR="6918" marT="6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0.4051</a:t>
                      </a:r>
                    </a:p>
                  </a:txBody>
                  <a:tcPr marL="6918" marR="6918" marT="6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0.4374</a:t>
                      </a:r>
                    </a:p>
                  </a:txBody>
                  <a:tcPr marL="6918" marR="6918" marT="6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0.0046</a:t>
                      </a:r>
                    </a:p>
                  </a:txBody>
                  <a:tcPr marL="6918" marR="6918" marT="6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0.4403</a:t>
                      </a:r>
                    </a:p>
                  </a:txBody>
                  <a:tcPr marL="6918" marR="6918" marT="6918" marB="0" anchor="ctr"/>
                </a:tc>
                <a:extLst>
                  <a:ext uri="{0D108BD9-81ED-4DB2-BD59-A6C34878D82A}">
                    <a16:rowId xmlns:a16="http://schemas.microsoft.com/office/drawing/2014/main" val="3400958059"/>
                  </a:ext>
                </a:extLst>
              </a:tr>
              <a:tr h="745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Mobile Price Classification</a:t>
                      </a:r>
                    </a:p>
                  </a:txBody>
                  <a:tcPr marL="6918" marR="6918" marT="6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0.6035</a:t>
                      </a:r>
                    </a:p>
                  </a:txBody>
                  <a:tcPr marL="6918" marR="6918" marT="6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0.6142</a:t>
                      </a:r>
                    </a:p>
                  </a:txBody>
                  <a:tcPr marL="6918" marR="6918" marT="6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0.5986</a:t>
                      </a:r>
                    </a:p>
                  </a:txBody>
                  <a:tcPr marL="6918" marR="6918" marT="6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0.6066</a:t>
                      </a:r>
                    </a:p>
                  </a:txBody>
                  <a:tcPr marL="6918" marR="6918" marT="6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0.3416</a:t>
                      </a:r>
                    </a:p>
                  </a:txBody>
                  <a:tcPr marL="6918" marR="6918" marT="6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0.6142</a:t>
                      </a:r>
                    </a:p>
                  </a:txBody>
                  <a:tcPr marL="6918" marR="6918" marT="6918" marB="0" anchor="ctr"/>
                </a:tc>
                <a:extLst>
                  <a:ext uri="{0D108BD9-81ED-4DB2-BD59-A6C34878D82A}">
                    <a16:rowId xmlns:a16="http://schemas.microsoft.com/office/drawing/2014/main" val="4262316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138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29F31E-D9DF-15DD-695A-A2E08C59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B64298-4249-12C0-AD19-7BA512BCF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зависимости от задачи могут быть применимы разные методы, но наибольшие показатели</a:t>
            </a:r>
            <a:r>
              <a:rPr lang="en-US" dirty="0"/>
              <a:t> </a:t>
            </a:r>
            <a:r>
              <a:rPr lang="ru-RU" dirty="0"/>
              <a:t>в тестах как правило у алгоритма </a:t>
            </a:r>
            <a:r>
              <a:rPr lang="en-US" dirty="0" err="1"/>
              <a:t>knn</a:t>
            </a:r>
            <a:r>
              <a:rPr lang="ru-RU" dirty="0"/>
              <a:t>, поэтому этот алгоритм стоит пробовать первым</a:t>
            </a:r>
          </a:p>
          <a:p>
            <a:r>
              <a:rPr lang="ru-RU" dirty="0"/>
              <a:t>Алгоритмы действительно чувствительны дисбалансу классов</a:t>
            </a:r>
          </a:p>
          <a:p>
            <a:r>
              <a:rPr lang="ru-RU" dirty="0"/>
              <a:t>Для достижения оптимальной производительности необходимо тщательно настраивать параметры методов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4FC120-2F23-E04F-68E5-FA64373D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B6-7125-4AA1-8D29-B427FF56082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672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C5D9B-D059-146B-E8CF-B0AE31C00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3D67BE-F74C-4537-AB11-FDAEF88F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Xing W., Bei Y. Medical health big data classification based on KNN classification algorithm //IEEE Access. – 2019. – </a:t>
            </a:r>
            <a:r>
              <a:rPr lang="ru-RU" dirty="0"/>
              <a:t>Т. 8. – С. 28808-28819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Trstenjak</a:t>
            </a:r>
            <a:r>
              <a:rPr lang="en-US" dirty="0"/>
              <a:t> B., </a:t>
            </a:r>
            <a:r>
              <a:rPr lang="en-US" dirty="0" err="1"/>
              <a:t>Mikac</a:t>
            </a:r>
            <a:r>
              <a:rPr lang="en-US" dirty="0"/>
              <a:t> S., </a:t>
            </a:r>
            <a:r>
              <a:rPr lang="en-US" dirty="0" err="1"/>
              <a:t>Donko</a:t>
            </a:r>
            <a:r>
              <a:rPr lang="en-US" dirty="0"/>
              <a:t> D. KNN with TF-IDF based framework for text categorization //Procedia Engineering. – 2014. – </a:t>
            </a:r>
            <a:r>
              <a:rPr lang="ru-RU" dirty="0"/>
              <a:t>Т. 69. – С. 1356-1364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Zhu Y. et al. Private-</a:t>
            </a:r>
            <a:r>
              <a:rPr lang="en-US" dirty="0" err="1"/>
              <a:t>knn</a:t>
            </a:r>
            <a:r>
              <a:rPr lang="en-US" dirty="0"/>
              <a:t>: Practical differential privacy for computer vision //Proceedings of the IEEE/CVF Conference on Computer Vision and Pattern Recognition. – 2020. – </a:t>
            </a:r>
            <a:r>
              <a:rPr lang="ru-RU" dirty="0"/>
              <a:t>С. 11854-11862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EA0636-0128-6DCC-5E2B-EA35F6FA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B6-7125-4AA1-8D29-B427FF56082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15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F1CA66-BCE7-3E82-7B89-69715C7A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  <a:r>
              <a:rPr lang="ru-RU" b="1" dirty="0"/>
              <a:t> 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CBC88D3-A701-20F6-D679-CCC2D9117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effectLst/>
                <a:ea typeface="Calibri" panose="020F0502020204030204" pitchFamily="34" charset="0"/>
              </a:rPr>
              <a:t>Биомедицина и медицинская </a:t>
            </a:r>
            <a:r>
              <a:rPr lang="ru-RU" sz="3200" dirty="0">
                <a:ea typeface="Calibri" panose="020F0502020204030204" pitchFamily="34" charset="0"/>
              </a:rPr>
              <a:t>диагностика </a:t>
            </a:r>
            <a:r>
              <a:rPr lang="en-US" sz="3200" dirty="0">
                <a:ea typeface="Calibri" panose="020F0502020204030204" pitchFamily="34" charset="0"/>
              </a:rPr>
              <a:t>[1]</a:t>
            </a:r>
            <a:endParaRPr lang="en-US" sz="3200" dirty="0">
              <a:effectLst/>
              <a:ea typeface="Calibri" panose="020F0502020204030204" pitchFamily="34" charset="0"/>
            </a:endParaRPr>
          </a:p>
          <a:p>
            <a:r>
              <a:rPr lang="ru-RU" sz="3200" dirty="0">
                <a:effectLst/>
                <a:ea typeface="Calibri" panose="020F0502020204030204" pitchFamily="34" charset="0"/>
              </a:rPr>
              <a:t>Обработка естественного языка </a:t>
            </a:r>
            <a:r>
              <a:rPr lang="en-US" sz="3200" dirty="0">
                <a:effectLst/>
                <a:ea typeface="Calibri" panose="020F0502020204030204" pitchFamily="34" charset="0"/>
              </a:rPr>
              <a:t>[2]</a:t>
            </a:r>
            <a:endParaRPr lang="en-US" sz="3200" dirty="0">
              <a:ea typeface="Calibri" panose="020F0502020204030204" pitchFamily="34" charset="0"/>
            </a:endParaRPr>
          </a:p>
          <a:p>
            <a:r>
              <a:rPr lang="ru-RU" sz="3200" dirty="0">
                <a:effectLst/>
                <a:ea typeface="Calibri" panose="020F0502020204030204" pitchFamily="34" charset="0"/>
              </a:rPr>
              <a:t>Компьютерное зрение и обработка изображений</a:t>
            </a:r>
            <a:r>
              <a:rPr lang="en-US" sz="3200" dirty="0">
                <a:effectLst/>
                <a:ea typeface="Calibri" panose="020F0502020204030204" pitchFamily="34" charset="0"/>
              </a:rPr>
              <a:t> [3]</a:t>
            </a:r>
            <a:endParaRPr lang="ru-RU" sz="32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42B27FE-40E5-6937-CA29-FEEB5478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B6-7125-4AA1-8D29-B427FF56082D}" type="slidenum">
              <a:rPr lang="ru-RU" smtClean="0"/>
              <a:t>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9E7FFF-3B7D-3412-70E4-A2B16E9E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5641" y="6356350"/>
            <a:ext cx="10202779" cy="365125"/>
          </a:xfrm>
        </p:spPr>
        <p:txBody>
          <a:bodyPr/>
          <a:lstStyle/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4858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1CC88-6C90-753B-6BFA-CCC1D0D1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59CF26-6DE8-5487-5BC8-AD735DDC8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E2FC3D-CB7A-223C-2420-3B42D32A3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B6-7125-4AA1-8D29-B427FF56082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71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9CDAFD-7E3F-6D3C-EC73-F6BDBED7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FA76E1-66E2-FC8B-9E20-EAA04A483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360000"/>
            <a:r>
              <a:rPr lang="ru-RU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тсутствие четких рекомендаций для выбора конкретного метрического метода классификации в конкретной задаче.</a:t>
            </a:r>
          </a:p>
          <a:p>
            <a:pPr marL="0" indent="360000"/>
            <a:endParaRPr lang="ru-RU" sz="3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4400" dirty="0">
                <a:latin typeface="+mj-lt"/>
                <a:ea typeface="+mj-ea"/>
                <a:cs typeface="+mj-cs"/>
              </a:rPr>
              <a:t>Цели</a:t>
            </a:r>
          </a:p>
          <a:p>
            <a:pPr marL="0" indent="360000"/>
            <a:r>
              <a:rPr lang="ru-RU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Провести сравнительный анализ различных метрических методов классификации в разных сценариях и задачах.</a:t>
            </a:r>
          </a:p>
          <a:p>
            <a:pPr marL="0" indent="360000"/>
            <a:r>
              <a:rPr lang="ru-RU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Сформировать рекомендации по выбору модели.</a:t>
            </a:r>
          </a:p>
          <a:p>
            <a:pPr marL="0" indent="0">
              <a:buNone/>
            </a:pPr>
            <a:endParaRPr lang="ru-RU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D88A2D-98FC-56BB-24DA-B0BC85D8E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B6-7125-4AA1-8D29-B427FF56082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69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8160D-C9E7-B3DE-3186-5878FB69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9649D2-DBB7-A1B2-B8AD-DF613D62D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630555" algn="l"/>
              </a:tabLst>
            </a:pP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Обзор литературы. </a:t>
            </a:r>
          </a:p>
          <a:p>
            <a:pPr>
              <a:lnSpc>
                <a:spcPct val="100000"/>
              </a:lnSpc>
              <a:tabLst>
                <a:tab pos="630555" algn="l"/>
              </a:tabLst>
            </a:pP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Описание и анализ основных метрических методов классификации</a:t>
            </a:r>
          </a:p>
          <a:p>
            <a:pPr>
              <a:lnSpc>
                <a:spcPct val="100000"/>
              </a:lnSpc>
              <a:tabLst>
                <a:tab pos="630555" algn="l"/>
              </a:tabLst>
            </a:pP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Подготовка набора данных. </a:t>
            </a:r>
          </a:p>
          <a:p>
            <a:pPr>
              <a:lnSpc>
                <a:spcPct val="100000"/>
              </a:lnSpc>
              <a:tabLst>
                <a:tab pos="630555" algn="l"/>
              </a:tabLst>
            </a:pP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Реализация и применение каждого из методов для решения задач машинного обучения на различных наборах данных.</a:t>
            </a:r>
          </a:p>
          <a:p>
            <a:pPr>
              <a:lnSpc>
                <a:spcPct val="100000"/>
              </a:lnSpc>
              <a:tabLst>
                <a:tab pos="630555" algn="l"/>
              </a:tabLst>
            </a:pP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Анализ результатов </a:t>
            </a:r>
          </a:p>
          <a:p>
            <a:pPr>
              <a:lnSpc>
                <a:spcPct val="100000"/>
              </a:lnSpc>
              <a:tabLst>
                <a:tab pos="630555" algn="l"/>
              </a:tabLst>
            </a:pP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Сделать выводы о применимости каждого метода в различных сценариях и задачах классификации.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785BD7-E640-0365-996D-3C056824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B6-7125-4AA1-8D29-B427FF56082D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356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1ACD5-2312-5893-AC06-3D981B688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D2D6753-2798-F47A-6CBB-232D4AD44D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057650" cy="4446838"/>
              </a:xfrm>
            </p:spPr>
            <p:txBody>
              <a:bodyPr>
                <a:normAutofit/>
              </a:bodyPr>
              <a:lstStyle/>
              <a:p>
                <a:r>
                  <a:rPr lang="ru-RU" sz="2400" dirty="0">
                    <a:effectLst/>
                    <a:ea typeface="Calibri" panose="020F0502020204030204" pitchFamily="34" charset="0"/>
                  </a:rPr>
                  <a:t>Существует целевая зависимость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effectLst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ru-RU" sz="24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ru-RU" sz="24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: </m:t>
                    </m:r>
                    <m:r>
                      <a:rPr lang="ru-RU" sz="24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ru-RU" sz="24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→ </m:t>
                    </m:r>
                    <m:r>
                      <a:rPr lang="ru-RU" sz="24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ru-RU" sz="2400" dirty="0">
                    <a:effectLst/>
                    <a:ea typeface="Calibri" panose="020F0502020204030204" pitchFamily="34" charset="0"/>
                  </a:rPr>
                  <a:t> </a:t>
                </a:r>
              </a:p>
              <a:p>
                <a:r>
                  <a:rPr lang="ru-RU" sz="2400" dirty="0">
                    <a:effectLst/>
                    <a:ea typeface="Calibri" panose="020F0502020204030204" pitchFamily="34" charset="0"/>
                  </a:rPr>
                  <a:t>Значения известны только на объектах обучающей выборки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effectLst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ru-RU" sz="24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p>
                    <m:r>
                      <a:rPr lang="ru-RU" sz="24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 </m:t>
                    </m:r>
                    <m:sSubSup>
                      <m:sSubSupPr>
                        <m:ctrlPr>
                          <a:rPr lang="ru-RU" sz="2400" i="1">
                            <a:effectLst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ru-RU" sz="2400" i="1">
                                <a:effectLst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i="1">
                                    <a:effectLst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effectLst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400" i="1">
                                    <a:effectLst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4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ru-RU" sz="2400" i="1">
                                    <a:effectLst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effectLst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sz="2400" i="1">
                                    <a:effectLst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ru-RU" sz="24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u-RU" sz="24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ru-RU" sz="24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endParaRPr lang="ru-RU" sz="2400" dirty="0"/>
              </a:p>
              <a:p>
                <a:r>
                  <a:rPr lang="ru-RU" sz="2400" dirty="0">
                    <a:effectLst/>
                    <a:ea typeface="Calibri" panose="020F0502020204030204" pitchFamily="34" charset="0"/>
                  </a:rPr>
                  <a:t>Требуется построить алгоритм классификации </a:t>
                </a:r>
                <a14:m>
                  <m:oMath xmlns:m="http://schemas.openxmlformats.org/officeDocument/2006/math">
                    <m:r>
                      <a:rPr lang="ru-RU" sz="24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ru-RU" sz="24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: </m:t>
                    </m:r>
                    <m:r>
                      <a:rPr lang="ru-RU" sz="24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ru-RU" sz="24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→ </m:t>
                    </m:r>
                    <m:r>
                      <a:rPr lang="ru-RU" sz="24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ru-RU" sz="2400" dirty="0">
                    <a:effectLst/>
                    <a:ea typeface="Calibri" panose="020F0502020204030204" pitchFamily="34" charset="0"/>
                  </a:rPr>
                  <a:t> , аппроксимирующий целевую зависимость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effectLst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ru-RU" sz="24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ru-RU" sz="24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24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ru-RU" sz="24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2400" dirty="0">
                    <a:effectLst/>
                    <a:ea typeface="Calibri" panose="020F0502020204030204" pitchFamily="34" charset="0"/>
                  </a:rPr>
                  <a:t> </a:t>
                </a:r>
                <a:endParaRPr lang="ru-RU" sz="24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D2D6753-2798-F47A-6CBB-232D4AD44D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057650" cy="4446838"/>
              </a:xfrm>
              <a:blipFill>
                <a:blip r:embed="rId2"/>
                <a:stretch>
                  <a:fillRect l="-2105" t="-1918" r="-9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1928B9-6B31-FB97-3858-BFF2D83FE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850" y="1500981"/>
            <a:ext cx="6457950" cy="500062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212F59-2B86-474E-AABC-44047822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B6-7125-4AA1-8D29-B427FF56082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686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DDF1D4-3B2F-C6DF-87EE-81AA48EF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/>
              <a:t>k </a:t>
            </a:r>
            <a:r>
              <a:rPr lang="ru-RU" dirty="0"/>
              <a:t>ближайших соседей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4ADF6CF-970D-4F19-E75E-D94B1948F3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728411" cy="4351338"/>
              </a:xfrm>
            </p:spPr>
            <p:txBody>
              <a:bodyPr>
                <a:noAutofit/>
              </a:bodyPr>
              <a:lstStyle/>
              <a:p>
                <a:r>
                  <a:rPr lang="ru-RU" sz="3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</a:t>
                </a:r>
                <a:r>
                  <a:rPr lang="ru-RU" sz="3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лассификация на основе меток </a:t>
                </a:r>
                <a:r>
                  <a:rPr lang="en-US" sz="3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ru-RU" sz="3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ближайших объектов</a:t>
                </a:r>
              </a:p>
              <a:p>
                <a:pPr marL="0" indent="0">
                  <a:buNone/>
                </a:pPr>
                <a:endParaRPr lang="ru-RU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d>
                        <m:dPr>
                          <m:ctrlPr>
                            <a:rPr lang="ru-RU" sz="32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ru-RU" sz="32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ru-RU" sz="3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lang="ru-RU" sz="32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ru-RU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32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32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 sz="32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ru-RU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ru-RU" sz="32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ru-RU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32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 sz="32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ru-RU" sz="32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ru-RU" sz="32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3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sz="3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ru-RU" sz="32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32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ru-RU" sz="32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ru-RU" sz="3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ru-RU" sz="32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4ADF6CF-970D-4F19-E75E-D94B1948F3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728411" cy="4351338"/>
              </a:xfrm>
              <a:blipFill>
                <a:blip r:embed="rId2"/>
                <a:stretch>
                  <a:fillRect l="-2968" t="-2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A8C87BE-72EF-18AD-762D-1295B213A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375" y="1577023"/>
            <a:ext cx="5940425" cy="459994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0CF7F0A-78AD-4587-688D-5801520C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B6-7125-4AA1-8D29-B427FF56082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400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A04B70-5ACB-D863-E75F-B6C835BA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взвешенных ближайших соседей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72AF2C3-A215-01D9-4726-3D3F9A7CE7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388141" cy="4351338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Модификация предыдущего, при классификации присваивает веса ближайшим соседям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72AF2C3-A215-01D9-4726-3D3F9A7CE7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388141" cy="4351338"/>
              </a:xfrm>
              <a:blipFill>
                <a:blip r:embed="rId2"/>
                <a:stretch>
                  <a:fillRect l="-250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853A1B-ECD9-F322-13C7-E52E5D83C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098" y="1690688"/>
            <a:ext cx="5940425" cy="459994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8B5686F-6571-292C-0280-8FF3CA59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B6-7125-4AA1-8D29-B427FF56082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877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1AB22-71AE-35B3-0C89-40272D6C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Метод </a:t>
            </a:r>
            <a:r>
              <a:rPr lang="ru-RU" dirty="0" err="1"/>
              <a:t>парзеновского</a:t>
            </a:r>
            <a:r>
              <a:rPr lang="ru-RU" dirty="0"/>
              <a:t> окна фиксированной ширины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489CA02-5E15-7837-DAD6-2FD1B4AD17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002248" cy="4351338"/>
              </a:xfrm>
            </p:spPr>
            <p:txBody>
              <a:bodyPr>
                <a:normAutofit/>
              </a:bodyPr>
              <a:lstStyle/>
              <a:p>
                <a:r>
                  <a:rPr lang="ru-RU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 этом методе объект классифицируется на основе ядерной функции. Ширина окна влияет на важность удаленности объектов при классификации </a:t>
                </a:r>
              </a:p>
              <a:p>
                <a:endParaRPr lang="ru-RU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d>
                        <m:dPr>
                          <m:ctrlPr>
                            <a:rPr lang="ru-RU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18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ru-RU" sz="18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ru-RU" sz="18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ru-RU" sz="18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</m:d>
                      <m:r>
                        <a:rPr lang="ru-RU" sz="18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ru-RU" sz="1800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ru-RU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𝜌</m:t>
                                      </m:r>
                                      <m:d>
                                        <m:dPr>
                                          <m:ctrlP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ru-RU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𝑢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ru-RU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ru-RU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489CA02-5E15-7837-DAD6-2FD1B4AD1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002248" cy="4351338"/>
              </a:xfrm>
              <a:blipFill>
                <a:blip r:embed="rId2"/>
                <a:stretch>
                  <a:fillRect l="-2134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5B4473-0325-0443-CC42-664A519E8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375" y="1690688"/>
            <a:ext cx="5940425" cy="459994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82E284-FCC4-1AEE-96B6-34D60EC0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B6-7125-4AA1-8D29-B427FF56082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644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54D617-3858-CFCE-7C8D-95636C6F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Метод </a:t>
            </a:r>
            <a:r>
              <a:rPr lang="ru-RU" dirty="0" err="1"/>
              <a:t>парзеновского</a:t>
            </a:r>
            <a:r>
              <a:rPr lang="ru-RU" dirty="0"/>
              <a:t> окна переменной ширины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AF7D95E-B636-7721-2610-DF26299DB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04291"/>
                <a:ext cx="10515600" cy="1325563"/>
              </a:xfrm>
            </p:spPr>
            <p:txBody>
              <a:bodyPr>
                <a:noAutofit/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 отличие от метода </a:t>
                </a:r>
                <a:r>
                  <a:rPr lang="ru-RU" sz="2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парзеновского</a:t>
                </a:r>
                <a:r>
                  <a: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окна фиксированной ширины, здесь ширина окна может изменяться в зависимости от расстояния между объектами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d>
                        <m:d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k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</m:d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ru-RU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𝜌</m:t>
                                      </m:r>
                                      <m:d>
                                        <m:dPr>
                                          <m:ctrlP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ru-RU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𝑢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ru-RU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ru-RU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𝜌</m:t>
                                      </m:r>
                                      <m:d>
                                        <m:dPr>
                                          <m:ctrlP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ru-RU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𝑢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ru-RU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en-US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+1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ru-RU" sz="1800" dirty="0"/>
              </a:p>
              <a:p>
                <a:pPr marL="0" indent="0">
                  <a:buNone/>
                </a:pPr>
                <a:endParaRPr lang="ru-RU" sz="18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AF7D95E-B636-7721-2610-DF26299DB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04291"/>
                <a:ext cx="10515600" cy="1325563"/>
              </a:xfrm>
              <a:blipFill>
                <a:blip r:embed="rId2"/>
                <a:stretch>
                  <a:fillRect l="-522" t="-5069" r="-870" b="-16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81C50C-CE77-C972-5070-2E1C3841B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704" y="3286125"/>
            <a:ext cx="4256295" cy="329584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250B25E-A173-9255-E390-3D363F2B0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680" y="3286125"/>
            <a:ext cx="4325562" cy="3295842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DA4B0E-AEED-9CE1-2597-77469A15A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E96B6-7125-4AA1-8D29-B427FF56082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756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780</Words>
  <Application>Microsoft Office PowerPoint</Application>
  <PresentationFormat>Широкоэкранный</PresentationFormat>
  <Paragraphs>245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по курсовому проекту на тему</vt:lpstr>
      <vt:lpstr>Актуальность </vt:lpstr>
      <vt:lpstr>Проблема исследования</vt:lpstr>
      <vt:lpstr>Задачи</vt:lpstr>
      <vt:lpstr>Постановка задачи</vt:lpstr>
      <vt:lpstr>Метод k ближайших соседей</vt:lpstr>
      <vt:lpstr>Метод взвешенных ближайших соседей</vt:lpstr>
      <vt:lpstr>Метод парзеновского окна фиксированной ширины</vt:lpstr>
      <vt:lpstr>Метод парзеновского окна переменной ширины</vt:lpstr>
      <vt:lpstr>Метод потенциальных функций</vt:lpstr>
      <vt:lpstr>Метрики качества</vt:lpstr>
      <vt:lpstr>Bank Customer Churn Dataset</vt:lpstr>
      <vt:lpstr>Bank Customer Churn Dataset</vt:lpstr>
      <vt:lpstr>Diabetes prediction dataset</vt:lpstr>
      <vt:lpstr>Diabetes prediction dataset</vt:lpstr>
      <vt:lpstr>Mobile Price Classification</vt:lpstr>
      <vt:lpstr>Общая сводная таблица F1 меры</vt:lpstr>
      <vt:lpstr>Выводы</vt:lpstr>
      <vt:lpstr>Список литературы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курсовой работе на тему:</dc:title>
  <dc:creator>Дима Ощепков</dc:creator>
  <cp:lastModifiedBy>Дима Ощепков</cp:lastModifiedBy>
  <cp:revision>4</cp:revision>
  <dcterms:created xsi:type="dcterms:W3CDTF">2023-06-06T15:45:44Z</dcterms:created>
  <dcterms:modified xsi:type="dcterms:W3CDTF">2023-06-12T19:31:14Z</dcterms:modified>
</cp:coreProperties>
</file>