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  <p:sldId id="258" r:id="rId23"/>
    <p:sldId id="266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647B2-8C1F-4240-A6D2-FA6F9876B9DD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7BD79-C906-4F90-A4C9-BD801A80A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57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C16B7-1B9E-4518-9F27-481BEA170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F72B6A-1412-4B68-BBB2-AA1183CDE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F74D83-7B60-4181-A6F7-43040734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54C3-49F2-4E62-AF49-43602CD7D5AE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D5D105-A4A8-4829-93E7-C466B2E0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5F3305-54BD-463C-85DD-26A1ABEC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9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5682C-2E23-4384-89D8-8F8814F1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0250AA-9EF8-40CA-A518-9CC0D6D10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03A629-E1FD-441A-A4D9-F1F44652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80EA-8051-40EE-9D97-68F37645A0A1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67A460-A0AD-4860-B338-A7850AE8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FA74A5-181F-4E44-8856-45D8845E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07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612DB58-A5CB-4EBA-9092-D49461734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1BF6A0-2C18-41D9-AC6D-D93B19098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A6771C-2C02-4119-928D-6EB4AA48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AB14-AF00-4594-A196-0C9A733D6B3C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0CC64F-0055-4124-A26C-988B95843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75EFEC-A28E-489D-9321-7C44B21A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03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1BE99-6B27-4477-9B89-6E7FBF96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14D6B3-10D0-4A21-AEE2-3B7D82D60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C7D8B7-A19E-420E-ABBD-EDF0002D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6D2A-DB59-4532-BAF2-DBE8EEB325F6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9C027D-F1BB-4785-86D0-41F6B4EE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A64444-7C74-4EF3-B4E1-909CF0C5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9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D2F77-490F-4B1E-8732-BAB10532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54A6FB-BB45-4782-A68A-D5A01F6A5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3BC26A-5AE7-444C-B4CC-44EB6441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5991-2613-488A-A879-9CE494892BA4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A593D5-DCF0-4E63-BE4F-20C75B36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BAC290-BD19-4C4D-8235-50A379EC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29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120E3B-09B7-460F-AD3E-8A646C77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B7B234-AF63-416C-8F4D-E58928A8D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649E98-A842-47B3-8616-2063B56AD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8E5B3B-3CAD-483B-AADB-AE25D286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AE4C-E592-4A63-BB64-46CD8AF675C1}" type="datetime1">
              <a:rPr lang="ru-RU" smtClean="0"/>
              <a:t>13.06.2024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A89B6C-D323-47FE-AB11-3DE1E87D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BE1BA4-9FB3-4725-A3C2-747D3558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95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B8076-DADE-4C08-BA92-78A9BB81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E8245D-7F5A-42BB-B16E-CF0463BD1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C57CE8-BF00-4CA3-B34A-FDC5A0198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C3FA38-3288-4797-8D2E-8CDA86B7A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B4441E-87BA-4187-947B-06A028A09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A357C74-D5E8-46F4-B1B5-68509E6C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56E1-C0B2-4104-9E0A-D744CF14D74D}" type="datetime1">
              <a:rPr lang="ru-RU" smtClean="0"/>
              <a:t>13.06.2024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58361BE-B7DE-4B12-8F1E-AA30806A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DD5A24-52DB-46AB-90B7-1114898B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97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F5AA2-791C-4FB6-BC43-F67E76FFE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9E9E12-ABD3-4B4F-BEF5-231D5FEC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8154-820E-4D68-B38B-41C966382EA1}" type="datetime1">
              <a:rPr lang="ru-RU" smtClean="0"/>
              <a:t>13.06.2024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7EF7C3-106B-46C8-A68F-2FA57350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D32490-6FFE-4B0C-BADD-8F64E47E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05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1E1012-B2CC-4D69-9338-D44C385B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B3AF-2A48-4BEE-BD2B-F5566A8448DE}" type="datetime1">
              <a:rPr lang="ru-RU" smtClean="0"/>
              <a:t>13.06.2024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EAD9CD9-3C68-438F-88F9-0A58E6C2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D9B13F-830D-43DD-B839-479354CE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71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978EAC-8C5B-49EA-9E6D-7F0C9EDD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C9F54-F9DA-49CB-A657-E94FD6FD0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240521-02AC-4D30-99BE-765B465A2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7EC172-C125-42B7-8B02-00E82A53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D8F1-4354-450C-A6A7-A12C07D471ED}" type="datetime1">
              <a:rPr lang="ru-RU" smtClean="0"/>
              <a:t>13.06.2024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7CC7A3-4386-4D83-B861-3211179B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C228C1-B37A-46E0-ADCB-04C7F0ED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14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E269D-7BB0-427B-A8B8-C6B196A2C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09DBACC-A98E-4F64-9BFC-51A02B584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08E9B6-9F45-4714-9203-E6AACAB5F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D13F1F-487E-47AA-861A-99657C74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0A7-777C-4013-B4C9-C6653A9F6C13}" type="datetime1">
              <a:rPr lang="ru-RU" smtClean="0"/>
              <a:t>13.06.2024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79F889-E84A-4E00-8FA7-4E591584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B8EB09-E8F6-413D-AE2D-058AE943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063E4-D274-4B57-AFA3-112CD9B05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8840CF-00F6-4F17-8BE4-87F417D3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10D9C1-29FC-4777-B1A5-3E22D7AF4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E24A1-F15A-496E-BD36-1A59A60E46EF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B96B25-9D19-4FF3-B8BC-FE7C9FFE0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2CB1CD-F3ED-4284-9C15-B213B1036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E5F66-B169-4426-BD76-23C27E3BF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53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appukrjha/google-web-graph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grouplens/movielens-20m-datase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584AD-21A9-4865-ACA9-79484D070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Разработка системы ссылочного ранжирования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585BA7-354B-4312-8922-26E6578C7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228" y="4578020"/>
            <a:ext cx="4219077" cy="880215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Выполнил:</a:t>
            </a:r>
          </a:p>
          <a:p>
            <a:pPr algn="l"/>
            <a:r>
              <a:rPr lang="ru-RU" dirty="0"/>
              <a:t>Ощепков Дмитрий Олегович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6B08D-D2FA-49A2-A84D-9546C020901E}"/>
              </a:ext>
            </a:extLst>
          </p:cNvPr>
          <p:cNvSpPr txBox="1"/>
          <p:nvPr/>
        </p:nvSpPr>
        <p:spPr>
          <a:xfrm>
            <a:off x="6224338" y="4257906"/>
            <a:ext cx="5117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Научный руководитель</a:t>
            </a:r>
            <a:r>
              <a:rPr lang="en-US" sz="2400" dirty="0"/>
              <a:t> </a:t>
            </a:r>
            <a:r>
              <a:rPr lang="ru-RU" sz="2400" dirty="0"/>
              <a:t>доцент кафедры ПМИ:</a:t>
            </a:r>
          </a:p>
          <a:p>
            <a:pPr algn="r"/>
            <a:r>
              <a:rPr lang="ru-RU" sz="2400" dirty="0"/>
              <a:t> Татаринова Александра Геннадьевна</a:t>
            </a:r>
          </a:p>
        </p:txBody>
      </p:sp>
    </p:spTree>
    <p:extLst>
      <p:ext uri="{BB962C8B-B14F-4D97-AF65-F5344CB8AC3E}">
        <p14:creationId xmlns:p14="http://schemas.microsoft.com/office/powerpoint/2010/main" val="4044214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5A94A-0504-4930-92D1-C5C13398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Web Graph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2010F-9F17-466C-92B8-AC20B948A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набор данных представляет собой граф веб-страниц, где узлы соответствуют веб-страницам, а ориентированные ребра – гиперссылкам между ними.</a:t>
            </a:r>
          </a:p>
          <a:p>
            <a:r>
              <a:rPr lang="ru-RU" dirty="0"/>
              <a:t> Данные были опубликованы </a:t>
            </a:r>
            <a:r>
              <a:rPr lang="ru-RU" dirty="0" err="1"/>
              <a:t>Google</a:t>
            </a:r>
            <a:r>
              <a:rPr lang="ru-RU" dirty="0"/>
              <a:t> в 2002 году в рамках конкурса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Programming</a:t>
            </a:r>
            <a:r>
              <a:rPr lang="ru-RU" dirty="0"/>
              <a:t> </a:t>
            </a:r>
            <a:r>
              <a:rPr lang="ru-RU" dirty="0" err="1"/>
              <a:t>Contest</a:t>
            </a:r>
            <a:r>
              <a:rPr lang="ru-RU" dirty="0"/>
              <a:t>.</a:t>
            </a:r>
          </a:p>
          <a:p>
            <a:r>
              <a:rPr lang="ru-RU" dirty="0"/>
              <a:t>Количество узлов: 875 713</a:t>
            </a:r>
            <a:endParaRPr lang="ru-RU" dirty="0">
              <a:effectLst/>
            </a:endParaRPr>
          </a:p>
          <a:p>
            <a:r>
              <a:rPr lang="ru-RU" dirty="0"/>
              <a:t>Количество ребер: 5 105 039 </a:t>
            </a:r>
            <a:endParaRPr lang="ru-RU" dirty="0">
              <a:effectLst/>
            </a:endParaRP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A46473-6502-498E-A896-11650422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z="2400" smtClean="0"/>
              <a:t>10</a:t>
            </a:fld>
            <a:endParaRPr lang="ru-RU" sz="240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07C3CD-AD0C-4D2A-B410-2B729C80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2525" y="6176963"/>
            <a:ext cx="9529011" cy="544513"/>
          </a:xfrm>
        </p:spPr>
        <p:txBody>
          <a:bodyPr/>
          <a:lstStyle/>
          <a:p>
            <a:r>
              <a:rPr lang="ru-RU" sz="1600" dirty="0"/>
              <a:t>URL: </a:t>
            </a:r>
            <a:r>
              <a:rPr lang="ru-RU" sz="1600" dirty="0">
                <a:hlinkClick r:id="rId2"/>
              </a:rPr>
              <a:t>https://www.kaggle.com/datasets/pappukrjha/google-web-graph</a:t>
            </a:r>
            <a:r>
              <a:rPr lang="ru-RU" sz="1600" dirty="0"/>
              <a:t> (дата обращения 27.05.2024)</a:t>
            </a:r>
          </a:p>
        </p:txBody>
      </p:sp>
    </p:spTree>
    <p:extLst>
      <p:ext uri="{BB962C8B-B14F-4D97-AF65-F5344CB8AC3E}">
        <p14:creationId xmlns:p14="http://schemas.microsoft.com/office/powerpoint/2010/main" val="1491521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53FEE7-DF14-4098-843D-7F2F3027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Web Graph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4FAEC16-C255-4FD5-8196-550F4750C50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5025" y="1690688"/>
            <a:ext cx="5438775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29643D-E7F7-4639-B7C8-5DF26565F992}"/>
              </a:ext>
            </a:extLst>
          </p:cNvPr>
          <p:cNvSpPr txBox="1"/>
          <p:nvPr/>
        </p:nvSpPr>
        <p:spPr>
          <a:xfrm>
            <a:off x="1058779" y="1844842"/>
            <a:ext cx="38821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800" dirty="0"/>
              <a:t>Результаты</a:t>
            </a:r>
            <a:r>
              <a:rPr lang="en-US" sz="2800" dirty="0"/>
              <a:t> </a:t>
            </a:r>
            <a:r>
              <a:rPr lang="ru-RU" sz="2800" dirty="0"/>
              <a:t>работы </a:t>
            </a:r>
            <a:r>
              <a:rPr lang="en-US" sz="2800" dirty="0" err="1"/>
              <a:t>Pagerank</a:t>
            </a:r>
            <a:endParaRPr lang="ru-RU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800" dirty="0"/>
              <a:t>Эффективность С++ реализации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800" dirty="0"/>
              <a:t>Удалось получить скорость лучше, чем у </a:t>
            </a:r>
            <a:r>
              <a:rPr lang="en-US" sz="2800" dirty="0" err="1"/>
              <a:t>networkx</a:t>
            </a:r>
            <a:endParaRPr lang="ru-RU" sz="28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7F89DD-234D-42CA-8F77-74E995CE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z="2400" smtClean="0"/>
              <a:t>11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9719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D5263-235C-44A1-8F5F-B164CB1F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Web Graph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FADC04-33E4-4828-942C-E99635CDA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5484" cy="4351338"/>
          </a:xfrm>
        </p:spPr>
        <p:txBody>
          <a:bodyPr>
            <a:normAutofit/>
          </a:bodyPr>
          <a:lstStyle/>
          <a:p>
            <a:r>
              <a:rPr lang="ru-RU" dirty="0"/>
              <a:t>Результаты работы </a:t>
            </a:r>
            <a:r>
              <a:rPr lang="en-US" dirty="0"/>
              <a:t>HITS</a:t>
            </a:r>
          </a:p>
          <a:p>
            <a:r>
              <a:rPr lang="ru-RU" dirty="0"/>
              <a:t>Эффективность сингулярного разложения</a:t>
            </a:r>
          </a:p>
          <a:p>
            <a:r>
              <a:rPr lang="ru-RU" dirty="0"/>
              <a:t>Не удалось получить скорость лучше, чем у </a:t>
            </a:r>
            <a:r>
              <a:rPr lang="en-US" dirty="0" err="1"/>
              <a:t>networkx</a:t>
            </a:r>
            <a:r>
              <a:rPr lang="ru-RU" dirty="0"/>
              <a:t> (скорее всего связано с точностью сингулярного разложения)</a:t>
            </a:r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DF87A6-1FE4-42A6-8E22-03A89EF903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353050" cy="411480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FA7F6E-B53D-459B-BAAD-A8077C9B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z="2400" smtClean="0"/>
              <a:t>12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09736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C1522-4483-4ACF-8300-2B23F578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Web Graph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41FC96-C37D-4B49-82B0-E5034ED42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375484" cy="4486275"/>
          </a:xfrm>
        </p:spPr>
        <p:txBody>
          <a:bodyPr/>
          <a:lstStyle/>
          <a:p>
            <a:r>
              <a:rPr lang="ru-RU" dirty="0"/>
              <a:t>Сравнение производительности</a:t>
            </a:r>
          </a:p>
          <a:p>
            <a:r>
              <a:rPr lang="en-US" dirty="0"/>
              <a:t>PageRank </a:t>
            </a:r>
            <a:r>
              <a:rPr lang="ru-RU" dirty="0"/>
              <a:t>работает быстрее, чем </a:t>
            </a:r>
            <a:r>
              <a:rPr lang="en-US" dirty="0"/>
              <a:t>HITS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DF3367-BA84-409E-BA4C-296C563E01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00750" y="1690688"/>
            <a:ext cx="5353050" cy="411480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789C7B-21A2-4BFC-BE5A-61003AE7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z="2400" smtClean="0"/>
              <a:t>13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13520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B5E88-CD4E-4B46-89F2-9ABB3033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MovieLens</a:t>
            </a:r>
            <a:r>
              <a:rPr lang="en-US" dirty="0"/>
              <a:t> 20M Dataset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1C85C5-4C2F-411D-ACEB-08F35E74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Набор данных описывает рейтинги и теги, присвоенные пользователями сервиса рекомендаций фильмов </a:t>
            </a:r>
            <a:r>
              <a:rPr lang="ru-RU" dirty="0" err="1"/>
              <a:t>MovieLens</a:t>
            </a:r>
            <a:r>
              <a:rPr lang="ru-RU" dirty="0"/>
              <a:t>.</a:t>
            </a:r>
          </a:p>
          <a:p>
            <a:r>
              <a:rPr lang="ru-RU" dirty="0"/>
              <a:t> Он содержит 20 000 263 рейтинга и 465 564 тега, относящихся к 27 278 фильмам. </a:t>
            </a:r>
          </a:p>
          <a:p>
            <a:r>
              <a:rPr lang="ru-RU" dirty="0"/>
              <a:t>Эти данные были созданы 138 493 пользователями в период с 9 января 1995 года по 31 марта 2015 года.</a:t>
            </a:r>
          </a:p>
          <a:p>
            <a:r>
              <a:rPr lang="ru-RU" dirty="0"/>
              <a:t> Сам набор данных был сгенерирован 17 октября 2016 года.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F7F0FF-B193-4C0E-90D6-E7ED5231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z="2400" smtClean="0"/>
              <a:t>14</a:t>
            </a:fld>
            <a:endParaRPr lang="ru-RU" sz="240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23DE69-5677-48EC-A749-C4804BB1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176963"/>
            <a:ext cx="9332495" cy="544513"/>
          </a:xfrm>
        </p:spPr>
        <p:txBody>
          <a:bodyPr/>
          <a:lstStyle/>
          <a:p>
            <a:r>
              <a:rPr lang="en-US" sz="1600" dirty="0"/>
              <a:t>URL</a:t>
            </a:r>
            <a:r>
              <a:rPr lang="ru-RU" sz="1600" dirty="0"/>
              <a:t>: </a:t>
            </a:r>
            <a:r>
              <a:rPr lang="en-US" sz="1600" u="sng" dirty="0">
                <a:hlinkClick r:id="rId2"/>
              </a:rPr>
              <a:t>https</a:t>
            </a:r>
            <a:r>
              <a:rPr lang="ru-RU" sz="1600" u="sng" dirty="0">
                <a:hlinkClick r:id="rId2"/>
              </a:rPr>
              <a:t>://</a:t>
            </a:r>
            <a:r>
              <a:rPr lang="en-US" sz="1600" u="sng" dirty="0">
                <a:hlinkClick r:id="rId2"/>
              </a:rPr>
              <a:t>www</a:t>
            </a:r>
            <a:r>
              <a:rPr lang="ru-RU" sz="1600" u="sng" dirty="0">
                <a:hlinkClick r:id="rId2"/>
              </a:rPr>
              <a:t>.</a:t>
            </a:r>
            <a:r>
              <a:rPr lang="en-US" sz="1600" u="sng" dirty="0" err="1">
                <a:hlinkClick r:id="rId2"/>
              </a:rPr>
              <a:t>kaggle</a:t>
            </a:r>
            <a:r>
              <a:rPr lang="ru-RU" sz="1600" u="sng" dirty="0">
                <a:hlinkClick r:id="rId2"/>
              </a:rPr>
              <a:t>.</a:t>
            </a:r>
            <a:r>
              <a:rPr lang="en-US" sz="1600" u="sng" dirty="0">
                <a:hlinkClick r:id="rId2"/>
              </a:rPr>
              <a:t>com</a:t>
            </a:r>
            <a:r>
              <a:rPr lang="ru-RU" sz="1600" u="sng" dirty="0">
                <a:hlinkClick r:id="rId2"/>
              </a:rPr>
              <a:t>/</a:t>
            </a:r>
            <a:r>
              <a:rPr lang="en-US" sz="1600" u="sng" dirty="0">
                <a:hlinkClick r:id="rId2"/>
              </a:rPr>
              <a:t>datasets</a:t>
            </a:r>
            <a:r>
              <a:rPr lang="ru-RU" sz="1600" u="sng" dirty="0">
                <a:hlinkClick r:id="rId2"/>
              </a:rPr>
              <a:t>/</a:t>
            </a:r>
            <a:r>
              <a:rPr lang="en-US" sz="1600" u="sng" dirty="0" err="1">
                <a:hlinkClick r:id="rId2"/>
              </a:rPr>
              <a:t>grouplens</a:t>
            </a:r>
            <a:r>
              <a:rPr lang="ru-RU" sz="1600" u="sng" dirty="0">
                <a:hlinkClick r:id="rId2"/>
              </a:rPr>
              <a:t>/</a:t>
            </a:r>
            <a:r>
              <a:rPr lang="en-US" sz="1600" u="sng" dirty="0" err="1">
                <a:hlinkClick r:id="rId2"/>
              </a:rPr>
              <a:t>movielens</a:t>
            </a:r>
            <a:r>
              <a:rPr lang="ru-RU" sz="1600" u="sng" dirty="0">
                <a:hlinkClick r:id="rId2"/>
              </a:rPr>
              <a:t>-20</a:t>
            </a:r>
            <a:r>
              <a:rPr lang="en-US" sz="1600" u="sng" dirty="0">
                <a:hlinkClick r:id="rId2"/>
              </a:rPr>
              <a:t>m</a:t>
            </a:r>
            <a:r>
              <a:rPr lang="ru-RU" sz="1600" u="sng" dirty="0">
                <a:hlinkClick r:id="rId2"/>
              </a:rPr>
              <a:t>-</a:t>
            </a:r>
            <a:r>
              <a:rPr lang="en-US" sz="1600" u="sng" dirty="0">
                <a:hlinkClick r:id="rId2"/>
              </a:rPr>
              <a:t>dataset</a:t>
            </a:r>
            <a:r>
              <a:rPr lang="ru-RU" sz="1600" dirty="0"/>
              <a:t> (дата обращения 27.05.2024)</a:t>
            </a:r>
          </a:p>
        </p:txBody>
      </p:sp>
    </p:spTree>
    <p:extLst>
      <p:ext uri="{BB962C8B-B14F-4D97-AF65-F5344CB8AC3E}">
        <p14:creationId xmlns:p14="http://schemas.microsoft.com/office/powerpoint/2010/main" val="1900771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629E4-B187-4D08-B83D-AAE8D6A65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MovieLens</a:t>
            </a:r>
            <a:r>
              <a:rPr lang="en-US" dirty="0"/>
              <a:t> 20M Dataset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B4C90D-4806-471C-83EE-4C2D3A28F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8832" cy="4351338"/>
          </a:xfrm>
        </p:spPr>
        <p:txBody>
          <a:bodyPr/>
          <a:lstStyle/>
          <a:p>
            <a:r>
              <a:rPr lang="ru-RU" dirty="0"/>
              <a:t>На основе этого </a:t>
            </a:r>
            <a:r>
              <a:rPr lang="ru-RU" dirty="0" err="1"/>
              <a:t>датасета</a:t>
            </a:r>
            <a:r>
              <a:rPr lang="ru-RU" dirty="0"/>
              <a:t> был построен граф подобный тому, что на рисунке</a:t>
            </a:r>
          </a:p>
          <a:p>
            <a:r>
              <a:rPr lang="ru-RU" dirty="0"/>
              <a:t>Если пользователь поставил оценку фильму, то в графе будет ребро между пользователем и фильмом равным оценке фильма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7A19D2-8DF0-4857-A5A7-27A410ECED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1832" y="1690688"/>
            <a:ext cx="4943475" cy="421005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D7830C-7C29-4DFF-BBFB-6EEED8FE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E9E5F66-B169-4426-BD76-23C27E3BF610}" type="slidenum">
              <a:rPr lang="ru-RU" sz="2400" smtClean="0"/>
              <a:t>15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0316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7B0A7-6A5E-4941-8D1B-85AD7F1E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MovieLens</a:t>
            </a:r>
            <a:r>
              <a:rPr lang="en-US" dirty="0"/>
              <a:t> 20M Dataset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3DDDDB-3954-4961-B239-DB0D2315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4242" cy="4351338"/>
          </a:xfrm>
        </p:spPr>
        <p:txBody>
          <a:bodyPr>
            <a:normAutofit/>
          </a:bodyPr>
          <a:lstStyle/>
          <a:p>
            <a:r>
              <a:rPr lang="ru-RU" dirty="0"/>
              <a:t>Результаты работы </a:t>
            </a:r>
            <a:r>
              <a:rPr lang="en-US" dirty="0" err="1"/>
              <a:t>Pagerank</a:t>
            </a:r>
            <a:endParaRPr lang="en-US" dirty="0"/>
          </a:p>
          <a:p>
            <a:r>
              <a:rPr lang="ru-RU" dirty="0"/>
              <a:t>Эффективность С++ реализации</a:t>
            </a:r>
          </a:p>
          <a:p>
            <a:r>
              <a:rPr lang="ru-RU" dirty="0"/>
              <a:t>Удалось получить скорость лучше, чем у </a:t>
            </a:r>
            <a:r>
              <a:rPr lang="en-US" dirty="0" err="1"/>
              <a:t>networkx</a:t>
            </a:r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1D7D17-04E7-4578-8019-FF9A57A9F7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438775" cy="411480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191CD7-508B-41B0-9DB6-E5C4422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z="2400" smtClean="0"/>
              <a:t>16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64326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E59A2-ECD7-4D39-8333-03FB4FD7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MovieLens</a:t>
            </a:r>
            <a:r>
              <a:rPr lang="en-US" dirty="0"/>
              <a:t> 20M Dataset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34DE16-815E-47B6-B4F1-038655C0E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ru-RU" dirty="0"/>
              <a:t>Результаты работы </a:t>
            </a:r>
            <a:r>
              <a:rPr lang="en-US" dirty="0"/>
              <a:t>HITS</a:t>
            </a:r>
          </a:p>
          <a:p>
            <a:r>
              <a:rPr lang="ru-RU" dirty="0"/>
              <a:t>Эффективность сингулярного разложения</a:t>
            </a:r>
          </a:p>
          <a:p>
            <a:r>
              <a:rPr lang="ru-RU" dirty="0"/>
              <a:t>Удалось получить скорость лучше, чем у </a:t>
            </a:r>
            <a:r>
              <a:rPr lang="en-US" dirty="0" err="1"/>
              <a:t>networkx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B7DC8A-53E9-4816-909E-A45B5FF84B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15025" y="1825625"/>
            <a:ext cx="5438775" cy="411480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508185-8B3E-418E-92CF-E69DF83B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z="2400" smtClean="0"/>
              <a:t>17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33607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51529-E94B-4F21-9DAF-AA6CF225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MovieLens</a:t>
            </a:r>
            <a:r>
              <a:rPr lang="en-US" dirty="0"/>
              <a:t> 20M Dataset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B08602-21FF-459E-B3D8-7C3D6DE8B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15063" cy="4351338"/>
          </a:xfrm>
        </p:spPr>
        <p:txBody>
          <a:bodyPr/>
          <a:lstStyle/>
          <a:p>
            <a:r>
              <a:rPr lang="ru-RU" dirty="0"/>
              <a:t>Сравнение производительности алгоритмов</a:t>
            </a:r>
          </a:p>
          <a:p>
            <a:r>
              <a:rPr lang="en-US" dirty="0"/>
              <a:t>HITS </a:t>
            </a:r>
            <a:r>
              <a:rPr lang="ru-RU" dirty="0"/>
              <a:t>работает быстрее, чем </a:t>
            </a:r>
            <a:r>
              <a:rPr lang="en-US" dirty="0" err="1"/>
              <a:t>Pagerank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434B98-697F-4C21-9B3E-E4CB1E6C2E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76950" y="1825625"/>
            <a:ext cx="5276850" cy="411480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E89FCE-8524-4871-83EB-92052A8F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z="2400" smtClean="0"/>
              <a:t>18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17545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8D11B-BD69-4968-9B7C-44EEB725B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325563"/>
          </a:xfrm>
        </p:spPr>
        <p:txBody>
          <a:bodyPr/>
          <a:lstStyle/>
          <a:p>
            <a:r>
              <a:rPr lang="en-US" dirty="0" err="1"/>
              <a:t>MovieLens</a:t>
            </a:r>
            <a:r>
              <a:rPr lang="en-US" dirty="0"/>
              <a:t> 20M Dataset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F87192A-DE39-40F1-8EAD-E986ECE6C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310373"/>
              </p:ext>
            </p:extLst>
          </p:nvPr>
        </p:nvGraphicFramePr>
        <p:xfrm>
          <a:off x="5474369" y="1690687"/>
          <a:ext cx="5995736" cy="4549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4485">
                  <a:extLst>
                    <a:ext uri="{9D8B030D-6E8A-4147-A177-3AD203B41FA5}">
                      <a16:colId xmlns:a16="http://schemas.microsoft.com/office/drawing/2014/main" val="3229703250"/>
                    </a:ext>
                  </a:extLst>
                </a:gridCol>
                <a:gridCol w="2216722">
                  <a:extLst>
                    <a:ext uri="{9D8B030D-6E8A-4147-A177-3AD203B41FA5}">
                      <a16:colId xmlns:a16="http://schemas.microsoft.com/office/drawing/2014/main" val="569681622"/>
                    </a:ext>
                  </a:extLst>
                </a:gridCol>
                <a:gridCol w="1914529">
                  <a:extLst>
                    <a:ext uri="{9D8B030D-6E8A-4147-A177-3AD203B41FA5}">
                      <a16:colId xmlns:a16="http://schemas.microsoft.com/office/drawing/2014/main" val="320124469"/>
                    </a:ext>
                  </a:extLst>
                </a:gridCol>
              </a:tblGrid>
              <a:tr h="7582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3200">
                          <a:effectLst/>
                        </a:rPr>
                        <a:t>Метрика</a:t>
                      </a:r>
                      <a:endParaRPr lang="ru-RU" sz="3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71" marR="351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>
                          <a:effectLst/>
                        </a:rPr>
                        <a:t>HITS</a:t>
                      </a:r>
                      <a:endParaRPr lang="ru-RU" sz="3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71" marR="351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>
                          <a:effectLst/>
                        </a:rPr>
                        <a:t>PageRank</a:t>
                      </a:r>
                      <a:endParaRPr lang="ru-RU" sz="3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71" marR="35171" marT="0" marB="0" anchor="ctr"/>
                </a:tc>
                <a:extLst>
                  <a:ext uri="{0D108BD9-81ED-4DB2-BD59-A6C34878D82A}">
                    <a16:rowId xmlns:a16="http://schemas.microsoft.com/office/drawing/2014/main" val="1789929113"/>
                  </a:ext>
                </a:extLst>
              </a:tr>
              <a:tr h="7582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3200">
                          <a:effectLst/>
                        </a:rPr>
                        <a:t>Accuracy</a:t>
                      </a:r>
                      <a:endParaRPr lang="ru-RU" sz="3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71" marR="351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3200" b="1" dirty="0">
                          <a:effectLst/>
                        </a:rPr>
                        <a:t>0.5681</a:t>
                      </a:r>
                      <a:endParaRPr lang="ru-RU" sz="32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71" marR="351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>
                          <a:effectLst/>
                        </a:rPr>
                        <a:t>0.5340</a:t>
                      </a:r>
                      <a:endParaRPr lang="ru-RU" sz="3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71" marR="35171" marT="0" marB="0" anchor="ctr"/>
                </a:tc>
                <a:extLst>
                  <a:ext uri="{0D108BD9-81ED-4DB2-BD59-A6C34878D82A}">
                    <a16:rowId xmlns:a16="http://schemas.microsoft.com/office/drawing/2014/main" val="1110525817"/>
                  </a:ext>
                </a:extLst>
              </a:tr>
              <a:tr h="7582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3200">
                          <a:effectLst/>
                        </a:rPr>
                        <a:t>Precision</a:t>
                      </a:r>
                      <a:endParaRPr lang="ru-RU" sz="3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71" marR="351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3200" b="1" dirty="0">
                          <a:effectLst/>
                        </a:rPr>
                        <a:t>0.5492</a:t>
                      </a:r>
                      <a:endParaRPr lang="ru-RU" sz="32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71" marR="351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>
                          <a:effectLst/>
                        </a:rPr>
                        <a:t>0.5250</a:t>
                      </a:r>
                      <a:endParaRPr lang="ru-RU" sz="3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71" marR="35171" marT="0" marB="0" anchor="ctr"/>
                </a:tc>
                <a:extLst>
                  <a:ext uri="{0D108BD9-81ED-4DB2-BD59-A6C34878D82A}">
                    <a16:rowId xmlns:a16="http://schemas.microsoft.com/office/drawing/2014/main" val="538431584"/>
                  </a:ext>
                </a:extLst>
              </a:tr>
              <a:tr h="7582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3200">
                          <a:effectLst/>
                        </a:rPr>
                        <a:t>Recall</a:t>
                      </a:r>
                      <a:endParaRPr lang="ru-RU" sz="3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71" marR="351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3200" dirty="0">
                          <a:effectLst/>
                        </a:rPr>
                        <a:t>0.8666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71" marR="351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b="1" dirty="0">
                          <a:effectLst/>
                        </a:rPr>
                        <a:t>0.9333</a:t>
                      </a:r>
                      <a:endParaRPr lang="ru-RU" sz="32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71" marR="35171" marT="0" marB="0" anchor="ctr"/>
                </a:tc>
                <a:extLst>
                  <a:ext uri="{0D108BD9-81ED-4DB2-BD59-A6C34878D82A}">
                    <a16:rowId xmlns:a16="http://schemas.microsoft.com/office/drawing/2014/main" val="59753712"/>
                  </a:ext>
                </a:extLst>
              </a:tr>
              <a:tr h="7582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3200" dirty="0">
                          <a:effectLst/>
                        </a:rPr>
                        <a:t>F1 </a:t>
                      </a:r>
                      <a:r>
                        <a:rPr lang="ru-RU" sz="3200" dirty="0" err="1">
                          <a:effectLst/>
                        </a:rPr>
                        <a:t>Score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71" marR="351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3200">
                          <a:effectLst/>
                        </a:rPr>
                        <a:t>0.6724</a:t>
                      </a:r>
                      <a:endParaRPr lang="ru-RU" sz="3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71" marR="351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200" dirty="0">
                          <a:effectLst/>
                        </a:rPr>
                        <a:t>0.6720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71" marR="35171" marT="0" marB="0" anchor="ctr"/>
                </a:tc>
                <a:extLst>
                  <a:ext uri="{0D108BD9-81ED-4DB2-BD59-A6C34878D82A}">
                    <a16:rowId xmlns:a16="http://schemas.microsoft.com/office/drawing/2014/main" val="3880189782"/>
                  </a:ext>
                </a:extLst>
              </a:tr>
              <a:tr h="7582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3200">
                          <a:effectLst/>
                        </a:rPr>
                        <a:t>Pairorder</a:t>
                      </a:r>
                      <a:endParaRPr lang="ru-RU" sz="3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71" marR="351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3200">
                          <a:effectLst/>
                        </a:rPr>
                        <a:t>0.6712</a:t>
                      </a:r>
                      <a:endParaRPr lang="ru-RU" sz="3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71" marR="351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3200" dirty="0">
                          <a:effectLst/>
                        </a:rPr>
                        <a:t>0.6701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71" marR="35171" marT="0" marB="0" anchor="ctr"/>
                </a:tc>
                <a:extLst>
                  <a:ext uri="{0D108BD9-81ED-4DB2-BD59-A6C34878D82A}">
                    <a16:rowId xmlns:a16="http://schemas.microsoft.com/office/drawing/2014/main" val="1882565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BC83F58-0B49-4609-B4F0-6B3FC5D9795E}"/>
              </a:ext>
            </a:extLst>
          </p:cNvPr>
          <p:cNvSpPr txBox="1"/>
          <p:nvPr/>
        </p:nvSpPr>
        <p:spPr>
          <a:xfrm>
            <a:off x="1010653" y="1925053"/>
            <a:ext cx="4463716" cy="400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800" dirty="0"/>
              <a:t>Метрики качества.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800" dirty="0"/>
              <a:t>Мы считаем фильм «хорошим», если пользователь оценил фильм выше, чем данная им средняя оценка всем фильмам.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499EEC-3A0A-4CDD-8D31-869D864A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z="2400" smtClean="0"/>
              <a:t>19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694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C29DF-A0E9-4D3E-881B-B0F36D28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21D956-882F-40C4-BF49-4F51848B3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28600"/>
            <a:r>
              <a:rPr lang="ru-RU" dirty="0"/>
              <a:t>Обусловлена широким применением алгоритмов ссылочного ранжирования для решения большого спектра различных задач.</a:t>
            </a:r>
            <a:endParaRPr lang="en-US" dirty="0"/>
          </a:p>
          <a:p>
            <a:pPr indent="228600"/>
            <a:r>
              <a:rPr lang="ru-RU" dirty="0"/>
              <a:t>Ранжирование результатов поиска [1]</a:t>
            </a:r>
            <a:endParaRPr lang="en-US" dirty="0"/>
          </a:p>
          <a:p>
            <a:pPr indent="228600"/>
            <a:r>
              <a:rPr lang="ru-RU" dirty="0"/>
              <a:t> В социальных сетях для определения влиятельных пользователей или контента [2]</a:t>
            </a:r>
            <a:endParaRPr lang="en-US" dirty="0"/>
          </a:p>
          <a:p>
            <a:pPr indent="228600"/>
            <a:r>
              <a:rPr lang="ru-RU" dirty="0"/>
              <a:t> В анализе сетей для выявления ключевых узлов [3].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6D2B0A-079B-41EB-AABF-85576704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z="2400" smtClean="0"/>
              <a:t>2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1556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D37BB-FBD7-4E83-95C0-8ECAAF09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643382-5163-4260-B63D-734217A9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dirty="0"/>
              <a:t>Предпочитайте </a:t>
            </a:r>
            <a:r>
              <a:rPr lang="ru-RU" b="1" dirty="0"/>
              <a:t>способ с сингулярным разложением </a:t>
            </a:r>
            <a:r>
              <a:rPr lang="ru-RU" dirty="0"/>
              <a:t>методу простых итераций в алгоритме </a:t>
            </a:r>
            <a:r>
              <a:rPr lang="en-US" dirty="0"/>
              <a:t>HITS</a:t>
            </a:r>
            <a:r>
              <a:rPr lang="ru-RU" dirty="0"/>
              <a:t>, если только нет предпосылок, что алгоритм сойдется за малое количество итераций.</a:t>
            </a:r>
          </a:p>
          <a:p>
            <a:pPr algn="just"/>
            <a:r>
              <a:rPr lang="ru-RU" dirty="0"/>
              <a:t>Используйте библиотеки, которые работают с графом </a:t>
            </a:r>
            <a:r>
              <a:rPr lang="ru-RU" b="1" dirty="0"/>
              <a:t>в нужном формате</a:t>
            </a:r>
            <a:r>
              <a:rPr lang="ru-RU" dirty="0"/>
              <a:t> или реализуйте алгоритмы и хранение данных вручную так, чтобы </a:t>
            </a:r>
            <a:r>
              <a:rPr lang="ru-RU" b="1" dirty="0"/>
              <a:t>избежать конвертацию данных</a:t>
            </a:r>
            <a:r>
              <a:rPr lang="ru-RU" dirty="0"/>
              <a:t>. Это значительно ускорит процесс ранжирования.</a:t>
            </a:r>
          </a:p>
          <a:p>
            <a:pPr algn="just"/>
            <a:r>
              <a:rPr lang="ru-RU" dirty="0"/>
              <a:t>На </a:t>
            </a:r>
            <a:r>
              <a:rPr lang="ru-RU" dirty="0" err="1"/>
              <a:t>датасете</a:t>
            </a:r>
            <a:r>
              <a:rPr lang="ru-RU" dirty="0"/>
              <a:t> </a:t>
            </a:r>
            <a:r>
              <a:rPr lang="en-US" dirty="0" err="1"/>
              <a:t>MovieLens</a:t>
            </a:r>
            <a:r>
              <a:rPr lang="en-US" dirty="0"/>
              <a:t> </a:t>
            </a:r>
            <a:r>
              <a:rPr lang="ru-RU" b="1" dirty="0" err="1"/>
              <a:t>PageRank</a:t>
            </a:r>
            <a:r>
              <a:rPr lang="ru-RU" b="1" dirty="0"/>
              <a:t> продемонстрировал более высокий </a:t>
            </a:r>
            <a:r>
              <a:rPr lang="ru-RU" b="1" dirty="0" err="1"/>
              <a:t>recall</a:t>
            </a:r>
            <a:r>
              <a:rPr lang="ru-RU" dirty="0"/>
              <a:t>, в то время </a:t>
            </a:r>
            <a:r>
              <a:rPr lang="ru-RU" b="1" dirty="0"/>
              <a:t>как HITS продемонстрировал более высокий </a:t>
            </a:r>
            <a:r>
              <a:rPr lang="ru-RU" b="1" dirty="0" err="1"/>
              <a:t>precision</a:t>
            </a:r>
            <a:r>
              <a:rPr lang="ru-RU" dirty="0"/>
              <a:t>. Выбирайте тот или иной алгоритм в зависимости от ваших требований по этим метрикам.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7AD7CE-1606-4B4B-A6CA-D1E48BA2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421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71694-2243-4F99-A071-DC7D3025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017A25-659E-4F55-8570-8283B0BC1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11861C-17F0-4B9F-81B3-C681D4CC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245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9CCD5-42F3-450D-B8EF-783A504D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D748A6-BE7A-4617-B0CE-6FF240B3C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514350">
              <a:buFont typeface="+mj-lt"/>
              <a:buAutoNum type="arabicPeriod"/>
            </a:pPr>
            <a:r>
              <a:rPr lang="en-US" dirty="0" err="1"/>
              <a:t>Schütze</a:t>
            </a:r>
            <a:r>
              <a:rPr lang="en-US" dirty="0"/>
              <a:t>, </a:t>
            </a:r>
            <a:r>
              <a:rPr lang="en-US" dirty="0" err="1"/>
              <a:t>Hinrich</a:t>
            </a:r>
            <a:r>
              <a:rPr lang="en-US" dirty="0"/>
              <a:t>, Christopher D. Manning, and Prabhakar Raghavan. </a:t>
            </a:r>
            <a:r>
              <a:rPr lang="ru-RU" dirty="0" err="1"/>
              <a:t>Introduction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retrieval</a:t>
            </a:r>
            <a:r>
              <a:rPr lang="ru-RU" dirty="0"/>
              <a:t>. </a:t>
            </a:r>
            <a:r>
              <a:rPr lang="ru-RU" dirty="0" err="1"/>
              <a:t>Vol</a:t>
            </a:r>
            <a:r>
              <a:rPr lang="ru-RU" dirty="0"/>
              <a:t>. 39. </a:t>
            </a:r>
            <a:r>
              <a:rPr lang="ru-RU" dirty="0" err="1"/>
              <a:t>Cambridge</a:t>
            </a:r>
            <a:r>
              <a:rPr lang="ru-RU" dirty="0"/>
              <a:t>: </a:t>
            </a:r>
            <a:r>
              <a:rPr lang="ru-RU" dirty="0" err="1"/>
              <a:t>Cambridge</a:t>
            </a:r>
            <a:r>
              <a:rPr lang="ru-RU" dirty="0"/>
              <a:t> </a:t>
            </a:r>
            <a:r>
              <a:rPr lang="ru-RU" dirty="0" err="1"/>
              <a:t>University</a:t>
            </a:r>
            <a:r>
              <a:rPr lang="ru-RU" dirty="0"/>
              <a:t> </a:t>
            </a:r>
            <a:r>
              <a:rPr lang="ru-RU" dirty="0" err="1"/>
              <a:t>Press</a:t>
            </a:r>
            <a:r>
              <a:rPr lang="ru-RU" dirty="0"/>
              <a:t>, 2008.</a:t>
            </a:r>
          </a:p>
          <a:p>
            <a:pPr marL="514350" lvl="0" indent="514350">
              <a:buFont typeface="+mj-lt"/>
              <a:buAutoNum type="arabicPeriod"/>
            </a:pPr>
            <a:r>
              <a:rPr lang="en-US" dirty="0"/>
              <a:t>Brin, Sergey, and Lawrence Page. "The anatomy of a large-scale hypertextual web search engine." </a:t>
            </a:r>
            <a:r>
              <a:rPr lang="ru-RU" i="1" dirty="0" err="1"/>
              <a:t>Computer</a:t>
            </a:r>
            <a:r>
              <a:rPr lang="ru-RU" i="1" dirty="0"/>
              <a:t> </a:t>
            </a:r>
            <a:r>
              <a:rPr lang="ru-RU" i="1" dirty="0" err="1"/>
              <a:t>networks</a:t>
            </a:r>
            <a:r>
              <a:rPr lang="ru-RU" i="1" dirty="0"/>
              <a:t> </a:t>
            </a:r>
            <a:r>
              <a:rPr lang="ru-RU" i="1" dirty="0" err="1"/>
              <a:t>and</a:t>
            </a:r>
            <a:r>
              <a:rPr lang="ru-RU" i="1" dirty="0"/>
              <a:t> ISDN </a:t>
            </a:r>
            <a:r>
              <a:rPr lang="ru-RU" i="1" dirty="0" err="1"/>
              <a:t>systems</a:t>
            </a:r>
            <a:r>
              <a:rPr lang="ru-RU" dirty="0"/>
              <a:t> 30.1-7 (1998): 107-117.</a:t>
            </a:r>
          </a:p>
          <a:p>
            <a:pPr marL="514350" lvl="0" indent="514350">
              <a:buFont typeface="+mj-lt"/>
              <a:buAutoNum type="arabicPeriod"/>
            </a:pPr>
            <a:r>
              <a:rPr lang="en-US" dirty="0" err="1"/>
              <a:t>Shahriari</a:t>
            </a:r>
            <a:r>
              <a:rPr lang="en-US" dirty="0"/>
              <a:t>, </a:t>
            </a:r>
            <a:r>
              <a:rPr lang="en-US" dirty="0" err="1"/>
              <a:t>Moshen</a:t>
            </a:r>
            <a:r>
              <a:rPr lang="en-US" dirty="0"/>
              <a:t>, and Mahdi Jalili. "Ranking nodes in signed social networks." </a:t>
            </a:r>
            <a:r>
              <a:rPr lang="ru-RU" dirty="0" err="1"/>
              <a:t>Social</a:t>
            </a:r>
            <a:r>
              <a:rPr lang="ru-RU" dirty="0"/>
              <a:t> </a:t>
            </a:r>
            <a:r>
              <a:rPr lang="ru-RU" dirty="0" err="1"/>
              <a:t>network</a:t>
            </a:r>
            <a:r>
              <a:rPr lang="ru-RU" dirty="0"/>
              <a:t> </a:t>
            </a:r>
            <a:r>
              <a:rPr lang="ru-RU" dirty="0" err="1"/>
              <a:t>analysis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mining</a:t>
            </a:r>
            <a:r>
              <a:rPr lang="ru-RU" dirty="0"/>
              <a:t> 4 (2014): 1-12.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90F090-737E-4900-BE56-93A47D2C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z="2400" smtClean="0"/>
              <a:t>22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31616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D50F5-4F87-4C79-9A5B-5EC845A7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E3F20-74B0-4968-8545-7E093C7A8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4.  </a:t>
            </a:r>
            <a:r>
              <a:rPr lang="en-US" dirty="0"/>
              <a:t>Kleinberg, Jon M. "Authoritative sources in a hyperlinked environment." </a:t>
            </a:r>
            <a:r>
              <a:rPr lang="ru-RU" i="1" dirty="0" err="1"/>
              <a:t>Journal</a:t>
            </a:r>
            <a:r>
              <a:rPr lang="ru-RU" i="1" dirty="0"/>
              <a:t> </a:t>
            </a:r>
            <a:r>
              <a:rPr lang="ru-RU" i="1" dirty="0" err="1"/>
              <a:t>of</a:t>
            </a:r>
            <a:r>
              <a:rPr lang="ru-RU" i="1" dirty="0"/>
              <a:t> </a:t>
            </a:r>
            <a:r>
              <a:rPr lang="ru-RU" i="1" dirty="0" err="1"/>
              <a:t>the</a:t>
            </a:r>
            <a:r>
              <a:rPr lang="ru-RU" i="1" dirty="0"/>
              <a:t> ACM (JACM)</a:t>
            </a:r>
            <a:r>
              <a:rPr lang="ru-RU" dirty="0"/>
              <a:t> 46.5 (1999): 604-632.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833083-8215-4B0D-A943-D93647D6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z="2400" smtClean="0"/>
              <a:t>23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52890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54757-E174-45D6-8DF3-009CDAB0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5B6085-1013-4B8F-8E2F-243DEA65D7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Формализуем человеческую оценку в функциональный вид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/>
                      <m:t>O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𝑝</m:t>
                        </m:r>
                      </m:e>
                    </m:d>
                    <m:r>
                      <a:rPr lang="ru-RU" i="1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i="1"/>
                        </m:ctrlPr>
                      </m:dPr>
                      <m:e>
                        <m:eqArr>
                          <m:eqArrPr>
                            <m:ctrlPr>
                              <a:rPr lang="ru-RU" i="1"/>
                            </m:ctrlPr>
                          </m:eqArrPr>
                          <m:e>
                            <m:r>
                              <a:rPr lang="ru-RU" i="1"/>
                              <m:t>0    </m:t>
                            </m:r>
                            <m:r>
                              <a:rPr lang="ru-RU" i="1"/>
                              <m:t>𝑖𝑓</m:t>
                            </m:r>
                            <m:r>
                              <a:rPr lang="ru-RU" i="1"/>
                              <m:t> </m:t>
                            </m:r>
                            <m:r>
                              <a:rPr lang="ru-RU" i="1"/>
                              <m:t>𝑝</m:t>
                            </m:r>
                            <m:r>
                              <a:rPr lang="ru-RU" i="1"/>
                              <m:t> </m:t>
                            </m:r>
                            <m:r>
                              <a:rPr lang="ru-RU" i="1"/>
                              <m:t>𝑖𝑠</m:t>
                            </m:r>
                            <m:r>
                              <a:rPr lang="ru-RU" i="1"/>
                              <m:t> </m:t>
                            </m:r>
                            <m:r>
                              <a:rPr lang="ru-RU" i="1"/>
                              <m:t>𝑏𝑎𝑑</m:t>
                            </m:r>
                          </m:e>
                          <m:e>
                            <m:r>
                              <a:rPr lang="ru-RU" i="1"/>
                              <m:t>1  </m:t>
                            </m:r>
                            <m:r>
                              <a:rPr lang="ru-RU" i="1"/>
                              <m:t>𝑖𝑓𝑝</m:t>
                            </m:r>
                            <m:r>
                              <a:rPr lang="ru-RU" i="1"/>
                              <m:t> </m:t>
                            </m:r>
                            <m:r>
                              <a:rPr lang="ru-RU" i="1"/>
                              <m:t>𝑖𝑠</m:t>
                            </m:r>
                            <m:r>
                              <a:rPr lang="ru-RU" i="1"/>
                              <m:t> </m:t>
                            </m:r>
                            <m:r>
                              <a:rPr lang="ru-RU" i="1"/>
                              <m:t>𝑔𝑜𝑜𝑑</m:t>
                            </m:r>
                          </m:e>
                        </m:eqArr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ru-RU" i="1"/>
                      <m:t>𝑝</m:t>
                    </m:r>
                    <m:r>
                      <a:rPr lang="ru-RU" i="1"/>
                      <m:t>∈</m:t>
                    </m:r>
                    <m:r>
                      <a:rPr lang="ru-RU" i="1"/>
                      <m:t>𝑉</m:t>
                    </m:r>
                  </m:oMath>
                </a14:m>
                <a:r>
                  <a:rPr lang="ru-RU" dirty="0"/>
                  <a:t>, а </a:t>
                </a:r>
                <a14:m>
                  <m:oMath xmlns:m="http://schemas.openxmlformats.org/officeDocument/2006/math">
                    <m:r>
                      <a:rPr lang="ru-RU" i="1"/>
                      <m:t>𝑉</m:t>
                    </m:r>
                  </m:oMath>
                </a14:m>
                <a:r>
                  <a:rPr lang="ru-RU" dirty="0"/>
                  <a:t> – множество вершин графа страниц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5B6085-1013-4B8F-8E2F-243DEA65D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B128D9-3FBB-4620-BAE7-903F682D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365125"/>
          </a:xfrm>
        </p:spPr>
        <p:txBody>
          <a:bodyPr/>
          <a:lstStyle/>
          <a:p>
            <a:fld id="{7E9E5F66-B169-4426-BD76-23C27E3BF610}" type="slidenum">
              <a:rPr lang="ru-RU" sz="2400" smtClean="0"/>
              <a:t>24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06808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04E19-CCDE-4914-AF96-9D06772A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74B416D-B4F8-4486-95C1-8DB46052E9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ru-RU" i="1"/>
                      <m:t>𝐼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𝑇</m:t>
                        </m:r>
                        <m:r>
                          <a:rPr lang="ru-RU"/>
                          <m:t>,</m:t>
                        </m:r>
                        <m:r>
                          <a:rPr lang="ru-RU" i="1"/>
                          <m:t>𝑂</m:t>
                        </m:r>
                        <m:r>
                          <a:rPr lang="ru-RU"/>
                          <m:t>,</m:t>
                        </m:r>
                        <m:r>
                          <a:rPr lang="ru-RU" i="1"/>
                          <m:t>𝑝</m:t>
                        </m:r>
                        <m:r>
                          <a:rPr lang="ru-RU"/>
                          <m:t>,</m:t>
                        </m:r>
                        <m:r>
                          <a:rPr lang="ru-RU" i="1"/>
                          <m:t>𝑞</m:t>
                        </m:r>
                      </m:e>
                    </m:d>
                    <m:r>
                      <a:rPr lang="ru-RU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i="1"/>
                        </m:ctrlPr>
                      </m:dPr>
                      <m:e>
                        <m:eqArr>
                          <m:eqArrPr>
                            <m:ctrlPr>
                              <a:rPr lang="ru-RU" i="1"/>
                            </m:ctrlPr>
                          </m:eqArrPr>
                          <m:e>
                            <m:r>
                              <a:rPr lang="ru-RU"/>
                              <m:t>1 </m:t>
                            </m:r>
                            <m:r>
                              <a:rPr lang="ru-RU" i="1"/>
                              <m:t>𝑖𝑓</m:t>
                            </m:r>
                            <m:r>
                              <a:rPr lang="ru-RU"/>
                              <m:t> </m:t>
                            </m:r>
                            <m:r>
                              <a:rPr lang="ru-RU" i="1"/>
                              <m:t>𝑇</m:t>
                            </m:r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r>
                                  <a:rPr lang="ru-RU" i="1"/>
                                  <m:t>𝑝</m:t>
                                </m:r>
                              </m:e>
                            </m:d>
                            <m:r>
                              <a:rPr lang="ru-RU"/>
                              <m:t>≥</m:t>
                            </m:r>
                            <m:r>
                              <a:rPr lang="ru-RU" i="1"/>
                              <m:t>𝑇</m:t>
                            </m:r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r>
                                  <a:rPr lang="ru-RU" i="1"/>
                                  <m:t>𝑞</m:t>
                                </m:r>
                              </m:e>
                            </m:d>
                            <m:r>
                              <a:rPr lang="ru-RU"/>
                              <m:t> </m:t>
                            </m:r>
                            <m:r>
                              <a:rPr lang="ru-RU" i="1"/>
                              <m:t>𝑎𝑛𝑑</m:t>
                            </m:r>
                            <m:r>
                              <a:rPr lang="ru-RU"/>
                              <m:t> </m:t>
                            </m:r>
                            <m:r>
                              <a:rPr lang="ru-RU" i="1"/>
                              <m:t>𝑂</m:t>
                            </m:r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r>
                                  <a:rPr lang="ru-RU" i="1"/>
                                  <m:t>𝑝</m:t>
                                </m:r>
                              </m:e>
                            </m:d>
                            <m:r>
                              <a:rPr lang="ru-RU"/>
                              <m:t>&lt;</m:t>
                            </m:r>
                            <m:r>
                              <a:rPr lang="ru-RU" i="1"/>
                              <m:t>𝑂</m:t>
                            </m:r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r>
                                  <a:rPr lang="ru-RU" i="1"/>
                                  <m:t>𝑞</m:t>
                                </m:r>
                              </m:e>
                            </m:d>
                          </m:e>
                          <m:e>
                            <m:r>
                              <a:rPr lang="ru-RU"/>
                              <m:t>1 </m:t>
                            </m:r>
                            <m:r>
                              <a:rPr lang="ru-RU" i="1"/>
                              <m:t>𝑖𝑓</m:t>
                            </m:r>
                            <m:r>
                              <a:rPr lang="ru-RU"/>
                              <m:t> </m:t>
                            </m:r>
                            <m:r>
                              <a:rPr lang="ru-RU" i="1"/>
                              <m:t>𝑇</m:t>
                            </m:r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r>
                                  <a:rPr lang="ru-RU" i="1"/>
                                  <m:t>𝑝</m:t>
                                </m:r>
                              </m:e>
                            </m:d>
                            <m:r>
                              <a:rPr lang="ru-RU"/>
                              <m:t>≤</m:t>
                            </m:r>
                            <m:r>
                              <a:rPr lang="ru-RU" i="1"/>
                              <m:t>𝑇</m:t>
                            </m:r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r>
                                  <a:rPr lang="ru-RU" i="1"/>
                                  <m:t>𝑞</m:t>
                                </m:r>
                              </m:e>
                            </m:d>
                            <m:r>
                              <a:rPr lang="ru-RU"/>
                              <m:t> </m:t>
                            </m:r>
                            <m:r>
                              <a:rPr lang="ru-RU" i="1"/>
                              <m:t>𝑎𝑛𝑑</m:t>
                            </m:r>
                            <m:r>
                              <a:rPr lang="ru-RU"/>
                              <m:t> </m:t>
                            </m:r>
                            <m:r>
                              <a:rPr lang="ru-RU" i="1"/>
                              <m:t>𝑂</m:t>
                            </m:r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r>
                                  <a:rPr lang="ru-RU" i="1"/>
                                  <m:t>𝑝</m:t>
                                </m:r>
                              </m:e>
                            </m:d>
                            <m:r>
                              <a:rPr lang="ru-RU"/>
                              <m:t>&gt;</m:t>
                            </m:r>
                            <m:r>
                              <a:rPr lang="ru-RU" i="1"/>
                              <m:t>𝑂</m:t>
                            </m:r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r>
                                  <a:rPr lang="ru-RU" i="1"/>
                                  <m:t>𝑞</m:t>
                                </m:r>
                              </m:e>
                            </m:d>
                          </m:e>
                          <m:e>
                            <m:r>
                              <a:rPr lang="ru-RU"/>
                              <m:t> 0 </m:t>
                            </m:r>
                            <m:r>
                              <a:rPr lang="ru-RU" i="1"/>
                              <m:t>𝑜𝑡h𝑒𝑟𝑤𝑖𝑠𝑒</m:t>
                            </m:r>
                            <m:r>
                              <a:rPr lang="ru-RU"/>
                              <m:t>                                            </m:t>
                            </m:r>
                          </m:e>
                        </m:eqArr>
                      </m:e>
                    </m:d>
                    <m:r>
                      <a:rPr lang="ru-RU"/>
                      <m:t>,где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i="1"/>
                      <m:t>𝑇</m:t>
                    </m:r>
                  </m:oMath>
                </a14:m>
                <a:r>
                  <a:rPr lang="ru-RU" dirty="0"/>
                  <a:t> – функция, возвращающая ранг вершины согласно алгоритму, а </a:t>
                </a:r>
                <a14:m>
                  <m:oMath xmlns:m="http://schemas.openxmlformats.org/officeDocument/2006/math">
                    <m:r>
                      <a:rPr lang="ru-RU" i="1"/>
                      <m:t>𝑝</m:t>
                    </m:r>
                    <m:r>
                      <a:rPr lang="ru-RU"/>
                      <m:t> и </m:t>
                    </m:r>
                    <m:r>
                      <a:rPr lang="ru-RU" i="1"/>
                      <m:t>𝑞</m:t>
                    </m:r>
                  </m:oMath>
                </a14:m>
                <a:r>
                  <a:rPr lang="ru-RU" dirty="0"/>
                  <a:t> – это вершины графа.</a:t>
                </a:r>
              </a:p>
              <a:p>
                <a:r>
                  <a:rPr lang="ru-RU" dirty="0"/>
                  <a:t>Теперь можем сформулировать </a:t>
                </a:r>
                <a:r>
                  <a:rPr lang="ru-RU" dirty="0" err="1"/>
                  <a:t>pairwise</a:t>
                </a:r>
                <a:r>
                  <a:rPr lang="ru-RU" dirty="0"/>
                  <a:t> </a:t>
                </a:r>
                <a:r>
                  <a:rPr lang="ru-RU" dirty="0" err="1"/>
                  <a:t>orderedness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i="1"/>
                      <m:t>𝑝𝑎𝑖𝑟𝑜𝑟𝑑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𝑇</m:t>
                        </m:r>
                        <m:r>
                          <a:rPr lang="ru-RU"/>
                          <m:t>,</m:t>
                        </m:r>
                        <m:r>
                          <a:rPr lang="ru-RU" i="1"/>
                          <m:t>𝑂</m:t>
                        </m:r>
                        <m:r>
                          <a:rPr lang="ru-RU"/>
                          <m:t>,</m:t>
                        </m:r>
                        <m:r>
                          <a:rPr lang="ru-RU" i="1"/>
                          <m:t>𝑃</m:t>
                        </m:r>
                      </m:e>
                    </m:d>
                    <m:r>
                      <a:rPr lang="ru-RU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ru-RU" i="1"/>
                              <m:t>𝑃</m:t>
                            </m:r>
                          </m:e>
                        </m:d>
                        <m:r>
                          <a:rPr lang="ru-RU" i="1"/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ru-RU" i="1"/>
                            </m:ctrlPr>
                          </m:naryPr>
                          <m:sub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r>
                                  <a:rPr lang="ru-RU" i="1"/>
                                  <m:t>𝑝</m:t>
                                </m:r>
                                <m:r>
                                  <a:rPr lang="ru-RU"/>
                                  <m:t>,</m:t>
                                </m:r>
                                <m:r>
                                  <a:rPr lang="ru-RU" i="1"/>
                                  <m:t>𝑞</m:t>
                                </m:r>
                              </m:e>
                            </m:d>
                            <m:r>
                              <a:rPr lang="ru-RU"/>
                              <m:t>∈</m:t>
                            </m:r>
                            <m:r>
                              <a:rPr lang="ru-RU" i="1"/>
                              <m:t>𝑃</m:t>
                            </m:r>
                          </m:sub>
                          <m:sup/>
                          <m:e>
                            <m:r>
                              <a:rPr lang="ru-RU" i="1"/>
                              <m:t>𝐼</m:t>
                            </m:r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r>
                                  <a:rPr lang="ru-RU" i="1"/>
                                  <m:t>𝑇</m:t>
                                </m:r>
                                <m:r>
                                  <a:rPr lang="ru-RU"/>
                                  <m:t>,</m:t>
                                </m:r>
                                <m:r>
                                  <a:rPr lang="ru-RU" i="1"/>
                                  <m:t>𝑂</m:t>
                                </m:r>
                                <m:r>
                                  <a:rPr lang="ru-RU"/>
                                  <m:t>,</m:t>
                                </m:r>
                                <m:r>
                                  <a:rPr lang="ru-RU" i="1"/>
                                  <m:t>𝑝</m:t>
                                </m:r>
                                <m:r>
                                  <a:rPr lang="ru-RU"/>
                                  <m:t>,</m:t>
                                </m:r>
                                <m:r>
                                  <a:rPr lang="ru-RU" i="1"/>
                                  <m:t>𝑞</m:t>
                                </m:r>
                              </m:e>
                            </m:d>
                          </m:e>
                        </m:nary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ru-RU" i="1"/>
                              <m:t>𝑃</m:t>
                            </m:r>
                          </m:e>
                        </m:d>
                      </m:den>
                    </m:f>
                  </m:oMath>
                </a14:m>
                <a:endParaRPr lang="ru-RU" dirty="0"/>
              </a:p>
              <a:p>
                <a:r>
                  <a:rPr lang="ru-RU" dirty="0"/>
                  <a:t>Если </a:t>
                </a:r>
                <a:r>
                  <a:rPr lang="ru-RU" dirty="0" err="1"/>
                  <a:t>pairord</a:t>
                </a:r>
                <a:r>
                  <a:rPr lang="ru-RU" dirty="0"/>
                  <a:t> равна 1, не существует случаев, когда T неверно оценил пару. Наоборот, если </a:t>
                </a:r>
                <a:r>
                  <a:rPr lang="ru-RU" dirty="0" err="1"/>
                  <a:t>pairord</a:t>
                </a:r>
                <a:r>
                  <a:rPr lang="ru-RU" dirty="0"/>
                  <a:t> равна нулю, то T неверно оценил все пары.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74B416D-B4F8-4486-95C1-8DB46052E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0B1FC3-E8A1-4C65-A7AB-62CFC2EF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z="2400" smtClean="0"/>
              <a:t>25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83759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C52FD-E33F-4DB3-8FE9-61278D43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0CCA5DD-2BA3-4903-8905-9A27EF1CB2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/>
                      <m:t>prec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𝑇</m:t>
                        </m:r>
                        <m:r>
                          <a:rPr lang="en-US"/>
                          <m:t>,</m:t>
                        </m:r>
                        <m:r>
                          <a:rPr lang="ru-RU" i="1"/>
                          <m:t>𝑂</m:t>
                        </m:r>
                      </m:e>
                    </m:d>
                    <m:r>
                      <a:rPr lang="en-US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sepChr m:val="∣"/>
                            <m:ctrlPr>
                              <a:rPr lang="ru-RU" i="1"/>
                            </m:ctrlPr>
                          </m:dPr>
                          <m:e>
                            <m:r>
                              <m:rPr>
                                <m:lit/>
                              </m:rPr>
                              <a:rPr lang="en-US"/>
                              <m:t>{</m:t>
                            </m:r>
                            <m:r>
                              <a:rPr lang="ru-RU" i="1"/>
                              <m:t>𝑝</m:t>
                            </m:r>
                            <m:r>
                              <a:rPr lang="en-US"/>
                              <m:t>∈</m:t>
                            </m:r>
                            <m:r>
                              <a:rPr lang="ru-RU" i="1"/>
                              <m:t>𝜒</m:t>
                            </m:r>
                          </m:e>
                          <m:e>
                            <m:r>
                              <a:rPr lang="ru-RU" i="1"/>
                              <m:t>𝑇</m:t>
                            </m:r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r>
                                  <a:rPr lang="ru-RU" i="1"/>
                                  <m:t>𝑝</m:t>
                                </m:r>
                              </m:e>
                            </m:d>
                            <m:r>
                              <a:rPr lang="en-US"/>
                              <m:t>&gt;</m:t>
                            </m:r>
                            <m:r>
                              <a:rPr lang="ru-RU" i="1"/>
                              <m:t>𝛿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and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a:rPr lang="ru-RU" i="1"/>
                              <m:t>𝑂</m:t>
                            </m:r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r>
                                  <a:rPr lang="ru-RU" i="1"/>
                                  <m:t>𝑝</m:t>
                                </m:r>
                              </m:e>
                            </m:d>
                            <m:r>
                              <a:rPr lang="en-US"/>
                              <m:t>=1</m:t>
                            </m:r>
                            <m:r>
                              <m:rPr>
                                <m:lit/>
                              </m:rPr>
                              <a:rPr lang="en-US"/>
                              <m:t>}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sepChr m:val="∣"/>
                            <m:ctrlPr>
                              <a:rPr lang="ru-RU" i="1"/>
                            </m:ctrlPr>
                          </m:dPr>
                          <m:e>
                            <m:r>
                              <m:rPr>
                                <m:lit/>
                              </m:rPr>
                              <a:rPr lang="en-US"/>
                              <m:t>{</m:t>
                            </m:r>
                            <m:r>
                              <a:rPr lang="ru-RU" i="1"/>
                              <m:t>𝑞</m:t>
                            </m:r>
                            <m:r>
                              <a:rPr lang="en-US"/>
                              <m:t>∈</m:t>
                            </m:r>
                            <m:r>
                              <a:rPr lang="ru-RU" i="1"/>
                              <m:t>𝜒</m:t>
                            </m:r>
                          </m:e>
                          <m:e>
                            <m:r>
                              <a:rPr lang="ru-RU" i="1"/>
                              <m:t>𝑇</m:t>
                            </m:r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r>
                                  <a:rPr lang="ru-RU" i="1"/>
                                  <m:t>𝑞</m:t>
                                </m:r>
                              </m:e>
                            </m:d>
                            <m:r>
                              <a:rPr lang="en-US"/>
                              <m:t>&gt;</m:t>
                            </m:r>
                            <m:r>
                              <a:rPr lang="ru-RU" i="1"/>
                              <m:t>𝛿</m:t>
                            </m:r>
                            <m:r>
                              <m:rPr>
                                <m:lit/>
                              </m:rPr>
                              <a:rPr lang="en-US"/>
                              <m:t>}</m:t>
                            </m:r>
                          </m:e>
                        </m:d>
                      </m:den>
                    </m:f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/>
                      <m:t>𝑝𝑟𝑒𝑐</m:t>
                    </m:r>
                    <m:r>
                      <a:rPr lang="ru-RU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/>
                          <m:t>T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/>
                              <m:t>i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/>
                          <m:t>T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/>
                              <m:t>i</m:t>
                            </m:r>
                          </m:sub>
                        </m:sSub>
                        <m:r>
                          <a:rPr lang="ru-RU"/>
                          <m:t>+</m:t>
                        </m:r>
                        <m:r>
                          <m:rPr>
                            <m:sty m:val="p"/>
                          </m:rPr>
                          <a:rPr lang="en-US"/>
                          <m:t>F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/>
                              <m:t>i</m:t>
                            </m:r>
                          </m:sub>
                        </m:sSub>
                      </m:den>
                    </m:f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rec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𝑇</m:t>
                        </m:r>
                        <m:r>
                          <a:rPr lang="en-US"/>
                          <m:t>,</m:t>
                        </m:r>
                        <m:r>
                          <a:rPr lang="ru-RU" i="1"/>
                          <m:t>𝑂</m:t>
                        </m:r>
                      </m:e>
                    </m:d>
                    <m:r>
                      <a:rPr lang="en-US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sepChr m:val="∣"/>
                            <m:ctrlPr>
                              <a:rPr lang="ru-RU" i="1"/>
                            </m:ctrlPr>
                          </m:dPr>
                          <m:e>
                            <m:r>
                              <m:rPr>
                                <m:lit/>
                              </m:rPr>
                              <a:rPr lang="en-US"/>
                              <m:t>{</m:t>
                            </m:r>
                            <m:r>
                              <a:rPr lang="ru-RU" i="1"/>
                              <m:t>𝑝</m:t>
                            </m:r>
                            <m:r>
                              <a:rPr lang="en-US"/>
                              <m:t>∈</m:t>
                            </m:r>
                            <m:r>
                              <a:rPr lang="ru-RU" i="1"/>
                              <m:t>𝜒</m:t>
                            </m:r>
                          </m:e>
                          <m:e>
                            <m:r>
                              <a:rPr lang="ru-RU" i="1"/>
                              <m:t>𝑇</m:t>
                            </m:r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r>
                                  <a:rPr lang="ru-RU" i="1"/>
                                  <m:t>𝑝</m:t>
                                </m:r>
                              </m:e>
                            </m:d>
                            <m:r>
                              <a:rPr lang="en-US"/>
                              <m:t>&gt;</m:t>
                            </m:r>
                            <m:r>
                              <a:rPr lang="ru-RU" i="1"/>
                              <m:t>𝛿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and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a:rPr lang="ru-RU" i="1"/>
                              <m:t>𝑂</m:t>
                            </m:r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r>
                                  <a:rPr lang="ru-RU" i="1"/>
                                  <m:t>𝑝</m:t>
                                </m:r>
                              </m:e>
                            </m:d>
                            <m:r>
                              <a:rPr lang="en-US"/>
                              <m:t>=1</m:t>
                            </m:r>
                            <m:r>
                              <m:rPr>
                                <m:lit/>
                              </m:rPr>
                              <a:rPr lang="en-US"/>
                              <m:t>}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sepChr m:val="∣"/>
                            <m:ctrlPr>
                              <a:rPr lang="ru-RU" i="1"/>
                            </m:ctrlPr>
                          </m:dPr>
                          <m:e>
                            <m:r>
                              <m:rPr>
                                <m:lit/>
                              </m:rPr>
                              <a:rPr lang="en-US"/>
                              <m:t>{</m:t>
                            </m:r>
                            <m:r>
                              <a:rPr lang="ru-RU" i="1"/>
                              <m:t>𝑞</m:t>
                            </m:r>
                            <m:r>
                              <a:rPr lang="en-US"/>
                              <m:t>∈</m:t>
                            </m:r>
                            <m:r>
                              <a:rPr lang="ru-RU" i="1"/>
                              <m:t>𝜒</m:t>
                            </m:r>
                          </m:e>
                          <m:e>
                            <m:r>
                              <a:rPr lang="ru-RU" i="1"/>
                              <m:t>𝑂</m:t>
                            </m:r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r>
                                  <a:rPr lang="ru-RU" i="1"/>
                                  <m:t>𝑝</m:t>
                                </m:r>
                              </m:e>
                            </m:d>
                            <m:r>
                              <a:rPr lang="en-US"/>
                              <m:t>=1</m:t>
                            </m:r>
                            <m:r>
                              <m:rPr>
                                <m:lit/>
                              </m:rPr>
                              <a:rPr lang="en-US"/>
                              <m:t>}</m:t>
                            </m:r>
                          </m:e>
                        </m:d>
                      </m:den>
                    </m:f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rec</m:t>
                    </m:r>
                    <m:r>
                      <a:rPr lang="en-US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/>
                          <m:t>T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/>
                              <m:t>i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/>
                          <m:t>T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/>
                              <m:t>i</m:t>
                            </m:r>
                          </m:sub>
                        </m:sSub>
                        <m:r>
                          <a:rPr lang="en-US"/>
                          <m:t>+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FN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/>
                              <m:t>i</m:t>
                            </m:r>
                          </m:sub>
                        </m:sSub>
                      </m:den>
                    </m:f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/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/>
                          <m:t>β</m:t>
                        </m:r>
                      </m:sub>
                    </m:sSub>
                    <m:r>
                      <a:rPr lang="ru-RU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ru-RU"/>
                                  <m:t>β</m:t>
                                </m:r>
                              </m:e>
                              <m:sup>
                                <m:r>
                                  <a:rPr lang="ru-RU"/>
                                  <m:t>2</m:t>
                                </m:r>
                              </m:sup>
                            </m:sSup>
                            <m:r>
                              <a:rPr lang="ru-RU"/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ru-RU"/>
                          <m:t>πp</m:t>
                        </m:r>
                      </m:num>
                      <m:den>
                        <m:sSup>
                          <m:sSupPr>
                            <m:ctrlPr>
                              <a:rPr lang="ru-RU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ru-RU"/>
                              <m:t>β</m:t>
                            </m:r>
                          </m:e>
                          <m:sup>
                            <m:r>
                              <a:rPr lang="ru-RU"/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ru-RU"/>
                          <m:t>π</m:t>
                        </m:r>
                        <m:r>
                          <a:rPr lang="ru-RU"/>
                          <m:t>+</m:t>
                        </m:r>
                        <m:r>
                          <m:rPr>
                            <m:sty m:val="p"/>
                          </m:rPr>
                          <a:rPr lang="ru-RU"/>
                          <m:t>p</m:t>
                        </m:r>
                      </m:den>
                    </m:f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0CCA5DD-2BA3-4903-8905-9A27EF1CB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4DFA06-0BAB-4320-8510-4F398321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z="2400" smtClean="0"/>
              <a:t>26</a:t>
            </a:fld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893438B9-AF90-4886-B9DA-4A9A28EFCC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253511"/>
                  </p:ext>
                </p:extLst>
              </p:nvPr>
            </p:nvGraphicFramePr>
            <p:xfrm>
              <a:off x="5417185" y="5322823"/>
              <a:ext cx="5936615" cy="8541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84630">
                      <a:extLst>
                        <a:ext uri="{9D8B030D-6E8A-4147-A177-3AD203B41FA5}">
                          <a16:colId xmlns:a16="http://schemas.microsoft.com/office/drawing/2014/main" val="363547943"/>
                        </a:ext>
                      </a:extLst>
                    </a:gridCol>
                    <a:gridCol w="1484630">
                      <a:extLst>
                        <a:ext uri="{9D8B030D-6E8A-4147-A177-3AD203B41FA5}">
                          <a16:colId xmlns:a16="http://schemas.microsoft.com/office/drawing/2014/main" val="3586447778"/>
                        </a:ext>
                      </a:extLst>
                    </a:gridCol>
                    <a:gridCol w="1484630">
                      <a:extLst>
                        <a:ext uri="{9D8B030D-6E8A-4147-A177-3AD203B41FA5}">
                          <a16:colId xmlns:a16="http://schemas.microsoft.com/office/drawing/2014/main" val="2803751788"/>
                        </a:ext>
                      </a:extLst>
                    </a:gridCol>
                    <a:gridCol w="1482725">
                      <a:extLst>
                        <a:ext uri="{9D8B030D-6E8A-4147-A177-3AD203B41FA5}">
                          <a16:colId xmlns:a16="http://schemas.microsoft.com/office/drawing/2014/main" val="3184769028"/>
                        </a:ext>
                      </a:extLst>
                    </a:gridCol>
                  </a:tblGrid>
                  <a:tr h="0">
                    <a:tc rowSpan="2" grid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Category 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2"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100">
                                    <a:effectLst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ru-RU" sz="1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100">
                                        <a:effectLst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ru-RU" sz="1100">
                                    <a:effectLst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3541268"/>
                      </a:ext>
                    </a:extLst>
                  </a:tr>
                  <a:tr h="0">
                    <a:tc gridSpan="2"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YES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NO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78872517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100">
                                    <a:effectLst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ru-RU" sz="1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100">
                                        <a:effectLst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ru-RU" sz="1100">
                                    <a:effectLst/>
                                  </a:rPr>
                                  <m:t>&gt;</m:t>
                                </m:r>
                                <m:r>
                                  <a:rPr lang="ru-RU" sz="1100">
                                    <a:effectLst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YES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>
                                    <a:effectLst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ru-RU" sz="1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>
                                    <a:effectLst/>
                                  </a:rPr>
                                  <m:t>𝐹</m:t>
                                </m:r>
                                <m:sSub>
                                  <m:sSubPr>
                                    <m:ctrlPr>
                                      <a:rPr lang="ru-RU" sz="1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35739332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NO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</a:rPr>
                                  <m:t>𝐹</m:t>
                                </m:r>
                                <m:sSub>
                                  <m:sSubPr>
                                    <m:ctrlPr>
                                      <a:rPr lang="ru-RU" sz="1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>
                                    <a:effectLst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ru-RU" sz="1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756288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893438B9-AF90-4886-B9DA-4A9A28EFCC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253511"/>
                  </p:ext>
                </p:extLst>
              </p:nvPr>
            </p:nvGraphicFramePr>
            <p:xfrm>
              <a:off x="5417185" y="5322823"/>
              <a:ext cx="5936615" cy="8541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84630">
                      <a:extLst>
                        <a:ext uri="{9D8B030D-6E8A-4147-A177-3AD203B41FA5}">
                          <a16:colId xmlns:a16="http://schemas.microsoft.com/office/drawing/2014/main" val="363547943"/>
                        </a:ext>
                      </a:extLst>
                    </a:gridCol>
                    <a:gridCol w="1484630">
                      <a:extLst>
                        <a:ext uri="{9D8B030D-6E8A-4147-A177-3AD203B41FA5}">
                          <a16:colId xmlns:a16="http://schemas.microsoft.com/office/drawing/2014/main" val="3586447778"/>
                        </a:ext>
                      </a:extLst>
                    </a:gridCol>
                    <a:gridCol w="1484630">
                      <a:extLst>
                        <a:ext uri="{9D8B030D-6E8A-4147-A177-3AD203B41FA5}">
                          <a16:colId xmlns:a16="http://schemas.microsoft.com/office/drawing/2014/main" val="2803751788"/>
                        </a:ext>
                      </a:extLst>
                    </a:gridCol>
                    <a:gridCol w="1482725">
                      <a:extLst>
                        <a:ext uri="{9D8B030D-6E8A-4147-A177-3AD203B41FA5}">
                          <a16:colId xmlns:a16="http://schemas.microsoft.com/office/drawing/2014/main" val="3184769028"/>
                        </a:ext>
                      </a:extLst>
                    </a:gridCol>
                  </a:tblGrid>
                  <a:tr h="179388">
                    <a:tc rowSpan="2" grid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Category 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2"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411" t="-3333" r="-821" b="-42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3541268"/>
                      </a:ext>
                    </a:extLst>
                  </a:tr>
                  <a:tr h="218186">
                    <a:tc gridSpan="2"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YES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NO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78872517"/>
                      </a:ext>
                    </a:extLst>
                  </a:tr>
                  <a:tr h="228283"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10" t="-89333" r="-301230" b="-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YES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1235" t="-181081" r="-102058" b="-148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00000" t="-181081" r="-1639" b="-1486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5739332"/>
                      </a:ext>
                    </a:extLst>
                  </a:tr>
                  <a:tr h="228283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NO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1235" t="-273684" r="-102058" b="-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00000" t="-273684" r="-1639" b="-4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56288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8007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E9001-AA19-4611-8266-5695BEB6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AC818-5124-436C-AE8F-C7FC7F16A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7200" algn="just">
              <a:buNone/>
            </a:pPr>
            <a:r>
              <a:rPr lang="ru-RU" dirty="0"/>
              <a:t>Заключается в реализации известных алгоритмов ссылочного ранжирования и исследование данных алгоритмов по производительности на реальных данных, а также формирование рекомендаций по их выбору.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009516-C884-45C2-A60E-362AC4DD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z="2400" smtClean="0"/>
              <a:t>3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0201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41069-806D-48A4-A4EE-1AED1492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320E10-517E-4560-8A47-E036F9644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514350">
              <a:buFont typeface="+mj-lt"/>
              <a:buAutoNum type="arabicPeriod"/>
            </a:pPr>
            <a:r>
              <a:rPr lang="ru-RU" b="1" dirty="0"/>
              <a:t>Выполнить</a:t>
            </a:r>
            <a:r>
              <a:rPr lang="ru-RU" dirty="0"/>
              <a:t> </a:t>
            </a:r>
            <a:r>
              <a:rPr lang="ru-RU" b="1" dirty="0"/>
              <a:t>обзор существующих алгоритмов </a:t>
            </a:r>
            <a:r>
              <a:rPr lang="ru-RU" dirty="0"/>
              <a:t>ссылочного ранжирования, описать принципы их работы на примерах. Описание и анализ методов ранжирования</a:t>
            </a:r>
            <a:r>
              <a:rPr lang="en-US" dirty="0"/>
              <a:t>.</a:t>
            </a:r>
            <a:endParaRPr lang="ru-RU" dirty="0"/>
          </a:p>
          <a:p>
            <a:pPr marL="514350" lvl="0" indent="514350">
              <a:buFont typeface="+mj-lt"/>
              <a:buAutoNum type="arabicPeriod"/>
            </a:pPr>
            <a:r>
              <a:rPr lang="ru-RU" b="1" dirty="0"/>
              <a:t>Выбрать и проанализировать данные </a:t>
            </a:r>
            <a:r>
              <a:rPr lang="ru-RU" dirty="0"/>
              <a:t>для проведения экспериментального исследования. </a:t>
            </a:r>
          </a:p>
          <a:p>
            <a:pPr marL="514350" lvl="0" indent="514350">
              <a:buFont typeface="+mj-lt"/>
              <a:buAutoNum type="arabicPeriod"/>
            </a:pPr>
            <a:r>
              <a:rPr lang="ru-RU" b="1" dirty="0"/>
              <a:t>Реализовать алгоритмы </a:t>
            </a:r>
            <a:r>
              <a:rPr lang="ru-RU" dirty="0"/>
              <a:t>ссылочного ранжирования.</a:t>
            </a:r>
          </a:p>
          <a:p>
            <a:pPr marL="514350" lvl="0" indent="514350">
              <a:buFont typeface="+mj-lt"/>
              <a:buAutoNum type="arabicPeriod"/>
            </a:pPr>
            <a:r>
              <a:rPr lang="ru-RU" b="1" dirty="0"/>
              <a:t>Провести исследование </a:t>
            </a:r>
            <a:r>
              <a:rPr lang="ru-RU" dirty="0"/>
              <a:t>реализованных алгоритмов по производительности, проанализировать полученные результаты и сформулировать выводы.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C1D59D-625D-445D-AFD9-BE8C872E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z="2400" smtClean="0"/>
              <a:t>4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5226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58646-AC7A-44A0-B826-DA4A901C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B33116E-7FB0-4B2F-93E2-B6ACF589A0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0">
                  <a:buNone/>
                </a:pPr>
                <a:endParaRPr lang="en-US" dirty="0"/>
              </a:p>
              <a:p>
                <a:pPr algn="just"/>
                <a:r>
                  <a:rPr lang="ru-RU" dirty="0" err="1"/>
                  <a:t>PageRank</a:t>
                </a:r>
                <a:r>
                  <a:rPr lang="ru-RU" dirty="0"/>
                  <a:t> –  это алгоритм, разработанный </a:t>
                </a:r>
                <a:r>
                  <a:rPr lang="ru-RU" dirty="0" err="1"/>
                  <a:t>Google</a:t>
                </a:r>
                <a:r>
                  <a:rPr lang="ru-RU" dirty="0"/>
                  <a:t> для ранжирования веб-страниц в результатах поиска. Он основан на идее, что </a:t>
                </a:r>
                <a:r>
                  <a:rPr lang="ru-RU" b="1" dirty="0"/>
                  <a:t>чем больше авторитетных страниц ссылаются на вашу страницу, тем она важнее и ценнее для пользователей</a:t>
                </a:r>
                <a:r>
                  <a:rPr lang="ru-RU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ru-RU" i="1"/>
                      <m:t>𝑝𝑎𝑔𝑒𝑟𝑎𝑛𝑘</m:t>
                    </m:r>
                    <m:r>
                      <a:rPr lang="ru-RU"/>
                      <m:t>≔</m:t>
                    </m:r>
                    <m:r>
                      <a:rPr lang="ru-RU" i="1"/>
                      <m:t>𝑎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𝑃</m:t>
                        </m:r>
                      </m:e>
                      <m:sup>
                        <m:r>
                          <a:rPr lang="ru-RU" i="1"/>
                          <m:t>𝑇</m:t>
                        </m:r>
                      </m:sup>
                    </m:sSup>
                    <m:r>
                      <a:rPr lang="ru-RU" i="1"/>
                      <m:t>∗</m:t>
                    </m:r>
                    <m:r>
                      <a:rPr lang="ru-RU" i="1"/>
                      <m:t>𝑝𝑎𝑔𝑒𝑟𝑎𝑛𝑘</m:t>
                    </m:r>
                    <m:r>
                      <a:rPr lang="ru-RU"/>
                      <m:t>+</m:t>
                    </m:r>
                    <m:r>
                      <a:rPr lang="ru-RU" i="1"/>
                      <m:t>𝑏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𝑝</m:t>
                            </m:r>
                          </m:e>
                          <m:sub>
                            <m:r>
                              <a:rPr lang="ru-RU" i="1"/>
                              <m:t>𝑢</m:t>
                            </m:r>
                          </m:sub>
                        </m:sSub>
                        <m:r>
                          <a:rPr lang="ru-RU" i="1"/>
                          <m:t>∗</m:t>
                        </m:r>
                        <m:r>
                          <a:rPr lang="ru-RU" i="1"/>
                          <m:t>𝑝𝑎𝑔𝑒𝑟𝑎𝑛𝑘</m:t>
                        </m:r>
                      </m:e>
                    </m:d>
                    <m:r>
                      <a:rPr lang="ru-RU"/>
                      <m:t>+</m:t>
                    </m:r>
                    <m:r>
                      <a:rPr lang="ru-RU" i="1"/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ru-RU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/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ru-RU"/>
                                <m:t>…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+ 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матрица переходов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𝑝𝑎𝑔𝑒𝑟𝑎𝑛𝑘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оценки ранжирования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B33116E-7FB0-4B2F-93E2-B6ACF589A0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159" b="-2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F6C42B-2A15-4771-8A85-54350FBE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z="2400" smtClean="0"/>
              <a:t>5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439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3B8EA-DC03-4530-8896-CA0323F5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C0761F2-A56C-424A-9813-914E4514F92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3751"/>
            <a:ext cx="550169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4FD756-AC72-4BE8-92A7-DB6DA6BAD947}"/>
              </a:ext>
            </a:extLst>
          </p:cNvPr>
          <p:cNvSpPr txBox="1"/>
          <p:nvPr/>
        </p:nvSpPr>
        <p:spPr>
          <a:xfrm>
            <a:off x="7074567" y="1690687"/>
            <a:ext cx="427923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Интуитивно </a:t>
            </a:r>
            <a:r>
              <a:rPr lang="ru-RU" sz="2800" b="1" dirty="0"/>
              <a:t>узел</a:t>
            </a:r>
            <a:r>
              <a:rPr lang="ru-RU" sz="2800" dirty="0"/>
              <a:t> </a:t>
            </a:r>
            <a:r>
              <a:rPr lang="ru-RU" sz="2800" b="1" dirty="0"/>
              <a:t>3 является наиболее авторитетным</a:t>
            </a:r>
            <a:r>
              <a:rPr lang="ru-RU" sz="2800" dirty="0"/>
              <a:t>, так как имеет наибольшее количество ссылок на себя</a:t>
            </a:r>
            <a:endParaRPr lang="en-US" sz="2800" dirty="0"/>
          </a:p>
          <a:p>
            <a:endParaRPr lang="en-US" sz="2400" dirty="0"/>
          </a:p>
          <a:p>
            <a:endParaRPr lang="ru-RU" dirty="0"/>
          </a:p>
          <a:p>
            <a:endParaRPr lang="ru-RU" sz="24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B78C2C-0821-4DE1-8D53-318F48C6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z="2400" smtClean="0"/>
              <a:t>6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4388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37E38-9881-47D0-8334-576A83B5D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AD3BF98-2D80-4DC1-9FE2-5BEE041BC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Одна итерация алгоритма на предыдущем графе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0.14375 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0.213875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0.213875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0.426375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0.85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  0.5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0       </m:t>
                                    </m:r>
                                  </m: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0.33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0    </m:t>
                                    </m:r>
                                  </m: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0.33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0.33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   0.5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0    </m:t>
                                          </m:r>
                                        </m:e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0.5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1       </m:t>
                                          </m:r>
                                        </m:e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.15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Красным вероятности перехода их входящих вершин в узел 3</a:t>
                </a:r>
              </a:p>
              <a:p>
                <a:r>
                  <a:rPr lang="ru-RU" dirty="0"/>
                  <a:t>Синим вектор </a:t>
                </a:r>
                <a:r>
                  <a:rPr lang="en-US" dirty="0" err="1"/>
                  <a:t>pagerank</a:t>
                </a:r>
                <a:r>
                  <a:rPr lang="en-US" dirty="0"/>
                  <a:t> </a:t>
                </a:r>
                <a:r>
                  <a:rPr lang="ru-RU" dirty="0"/>
                  <a:t>на предыдущем шаге</a:t>
                </a:r>
              </a:p>
              <a:p>
                <a:r>
                  <a:rPr lang="ru-RU" dirty="0"/>
                  <a:t>Зеленым в контексте </a:t>
                </a:r>
                <a:r>
                  <a:rPr lang="en-US" dirty="0" err="1"/>
                  <a:t>pagerank</a:t>
                </a:r>
                <a:r>
                  <a:rPr lang="ru-RU" dirty="0"/>
                  <a:t> вектор обозначающий случайный переход к узлу 3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AD3BF98-2D80-4DC1-9FE2-5BEE041BC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3081" b="-4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id="{14D7870C-ECE7-430D-AC9F-A97988E8F536}"/>
              </a:ext>
            </a:extLst>
          </p:cNvPr>
          <p:cNvSpPr/>
          <p:nvPr/>
        </p:nvSpPr>
        <p:spPr>
          <a:xfrm>
            <a:off x="3946356" y="3304674"/>
            <a:ext cx="3850107" cy="8101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0892D96-9CF0-4BF6-B8DD-84F94715F739}"/>
              </a:ext>
            </a:extLst>
          </p:cNvPr>
          <p:cNvSpPr/>
          <p:nvPr/>
        </p:nvSpPr>
        <p:spPr>
          <a:xfrm>
            <a:off x="7796463" y="2213811"/>
            <a:ext cx="1074821" cy="19009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4F6A5D6-692B-4FF3-9897-557B550EC175}"/>
              </a:ext>
            </a:extLst>
          </p:cNvPr>
          <p:cNvSpPr/>
          <p:nvPr/>
        </p:nvSpPr>
        <p:spPr>
          <a:xfrm>
            <a:off x="9990219" y="3304673"/>
            <a:ext cx="914400" cy="810125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A075F13-434F-465A-BAAB-E06DD720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z="2400" smtClean="0"/>
              <a:t>7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3254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1DDD5E-6B2B-4059-9B64-5E9A1EF4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64B4B0E-E6F1-4224-85E7-C12D08FD49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HITS (Hyperlink-Induced Topic Search), </a:t>
                </a:r>
                <a:r>
                  <a:rPr lang="ru-RU" dirty="0"/>
                  <a:t>как и </a:t>
                </a:r>
                <a:r>
                  <a:rPr lang="en-US" dirty="0"/>
                  <a:t>PageRank, </a:t>
                </a:r>
                <a:r>
                  <a:rPr lang="ru-RU" dirty="0"/>
                  <a:t>–</a:t>
                </a:r>
                <a:r>
                  <a:rPr lang="en-US" dirty="0"/>
                  <a:t> </a:t>
                </a:r>
                <a:r>
                  <a:rPr lang="ru-RU" dirty="0"/>
                  <a:t>это алгоритм анализа ссылок для ранжирования веб-страниц. Однако, в отличие от </a:t>
                </a:r>
                <a:r>
                  <a:rPr lang="en-US" dirty="0"/>
                  <a:t>PageRank, HITS </a:t>
                </a:r>
                <a:r>
                  <a:rPr lang="ru-RU" dirty="0"/>
                  <a:t>фокусируется на двух типах страниц: </a:t>
                </a:r>
                <a:r>
                  <a:rPr lang="ru-RU" b="1" dirty="0"/>
                  <a:t>авторитетах (</a:t>
                </a:r>
                <a:r>
                  <a:rPr lang="en-US" b="1" dirty="0"/>
                  <a:t>authorities)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ru-RU" b="1" dirty="0" err="1"/>
                  <a:t>хабах</a:t>
                </a:r>
                <a:r>
                  <a:rPr lang="ru-RU" b="1" dirty="0"/>
                  <a:t> (</a:t>
                </a:r>
                <a:r>
                  <a:rPr lang="en-US" b="1" dirty="0"/>
                  <a:t>hubs)</a:t>
                </a:r>
                <a:r>
                  <a:rPr lang="en-US" dirty="0"/>
                  <a:t>.</a:t>
                </a:r>
                <a:endParaRPr lang="ru-RU" dirty="0"/>
              </a:p>
              <a:p>
                <a:r>
                  <a:rPr lang="ru-RU" dirty="0"/>
                  <a:t>Итеративное правило обновление (аналогично </a:t>
                </a:r>
                <a:r>
                  <a:rPr lang="en-US" dirty="0" err="1"/>
                  <a:t>pagerank</a:t>
                </a:r>
                <a:r>
                  <a:rPr lang="ru-RU" dirty="0"/>
                  <a:t>):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/>
                          </m:ctrlPr>
                        </m:sSupPr>
                        <m:e>
                          <m:r>
                            <a:rPr lang="ru-RU" i="1"/>
                            <m:t>𝑎</m:t>
                          </m:r>
                        </m:e>
                        <m:sup>
                          <m:r>
                            <a:rPr lang="ru-RU" i="1"/>
                            <m:t>+</m:t>
                          </m:r>
                        </m:sup>
                      </m:sSup>
                      <m:r>
                        <a:rPr lang="ru-RU" i="1"/>
                        <m:t>=</m:t>
                      </m:r>
                      <m:sSup>
                        <m:sSupPr>
                          <m:ctrlPr>
                            <a:rPr lang="ru-RU" i="1"/>
                          </m:ctrlPr>
                        </m:sSupPr>
                        <m:e>
                          <m:r>
                            <a:rPr lang="en-US" i="1"/>
                            <m:t>𝑀</m:t>
                          </m:r>
                        </m:e>
                        <m:sup>
                          <m:r>
                            <a:rPr lang="en-US" i="1"/>
                            <m:t>𝑇</m:t>
                          </m:r>
                        </m:sup>
                      </m:sSup>
                      <m:r>
                        <a:rPr lang="en-US" i="1"/>
                        <m:t>h</m:t>
                      </m:r>
                    </m:oMath>
                  </m:oMathPara>
                </a14:m>
                <a:endParaRPr lang="ru-RU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/>
                          </m:ctrlPr>
                        </m:sSupPr>
                        <m:e>
                          <m:r>
                            <a:rPr lang="ru-RU" i="1"/>
                            <m:t>h</m:t>
                          </m:r>
                        </m:e>
                        <m:sup>
                          <m:r>
                            <a:rPr lang="ru-RU" i="1"/>
                            <m:t>+</m:t>
                          </m:r>
                        </m:sup>
                      </m:sSup>
                      <m:r>
                        <a:rPr lang="ru-RU" i="1"/>
                        <m:t>=</m:t>
                      </m:r>
                      <m:r>
                        <a:rPr lang="en-US" i="1"/>
                        <m:t>𝑀𝑎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 marL="0" indent="0">
                  <a:buNone/>
                </a:pPr>
                <a:r>
                  <a:rPr lang="ru-RU" dirty="0"/>
                  <a:t>г</a:t>
                </a:r>
                <a:r>
                  <a:rPr lang="ru-RU" dirty="0">
                    <a:effectLst/>
                  </a:rPr>
                  <a:t>де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матрица перехода,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вектор </a:t>
                </a:r>
                <a:r>
                  <a:rPr lang="ru-RU" dirty="0" err="1"/>
                  <a:t>хабности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вектор авторитетности.</a:t>
                </a:r>
                <a:endParaRPr lang="ru-RU" dirty="0">
                  <a:effectLst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64B4B0E-E6F1-4224-85E7-C12D08FD49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D7B38E-7510-419F-A527-2A4FE4D2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z="2400" smtClean="0"/>
              <a:t>8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1782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591BB-6654-4A14-9140-3770EF4C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BCB07A3-AD5F-48F4-92AE-15EFCED72E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Существует еще один способ найти рейтинг </a:t>
                </a:r>
                <a:r>
                  <a:rPr lang="en-US" dirty="0"/>
                  <a:t>HITS</a:t>
                </a:r>
                <a:r>
                  <a:rPr lang="ru-RU" dirty="0"/>
                  <a:t>.</a:t>
                </a:r>
              </a:p>
              <a:p>
                <a:r>
                  <a:rPr lang="en-US" dirty="0"/>
                  <a:t> </a:t>
                </a:r>
                <a:r>
                  <a:rPr lang="ru-RU" dirty="0"/>
                  <a:t>В статье </a:t>
                </a:r>
                <a:r>
                  <a:rPr lang="en-US" dirty="0"/>
                  <a:t>[4] </a:t>
                </a:r>
                <a:r>
                  <a:rPr lang="ru-RU" dirty="0"/>
                  <a:t>доказывается следующее утверждение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/>
                      <m:t>𝑎</m:t>
                    </m:r>
                  </m:oMath>
                </a14:m>
                <a:r>
                  <a:rPr lang="ru-RU" dirty="0"/>
                  <a:t> – это </a:t>
                </a:r>
                <a:r>
                  <a:rPr lang="ru-RU" b="1" dirty="0"/>
                  <a:t>главный собственный вектор</a:t>
                </a:r>
                <a:r>
                  <a:rPr lang="ru-RU" dirty="0"/>
                  <a:t> матрицы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𝑀</m:t>
                        </m:r>
                      </m:e>
                      <m:sup>
                        <m:r>
                          <a:rPr lang="ru-RU" i="1"/>
                          <m:t>𝑇</m:t>
                        </m:r>
                      </m:sup>
                    </m:sSup>
                    <m:r>
                      <a:rPr lang="ru-RU" i="1"/>
                      <m:t>𝑀</m:t>
                    </m:r>
                  </m:oMath>
                </a14:m>
                <a:r>
                  <a:rPr lang="ru-RU" dirty="0"/>
                  <a:t>, а </a:t>
                </a:r>
                <a14:m>
                  <m:oMath xmlns:m="http://schemas.openxmlformats.org/officeDocument/2006/math">
                    <m:r>
                      <a:rPr lang="ru-RU" i="1"/>
                      <m:t>h</m:t>
                    </m:r>
                  </m:oMath>
                </a14:m>
                <a:r>
                  <a:rPr lang="ru-RU" dirty="0"/>
                  <a:t> – главный собственный вектор матрицы </a:t>
                </a:r>
                <a14:m>
                  <m:oMath xmlns:m="http://schemas.openxmlformats.org/officeDocument/2006/math">
                    <m:r>
                      <a:rPr lang="en-US" i="1"/>
                      <m:t>𝑀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𝑀</m:t>
                        </m:r>
                      </m:e>
                      <m:sup>
                        <m:r>
                          <a:rPr lang="ru-RU" i="1"/>
                          <m:t>𝑇</m:t>
                        </m:r>
                      </m:sup>
                    </m:sSup>
                  </m:oMath>
                </a14:m>
                <a:r>
                  <a:rPr lang="ru-RU" dirty="0"/>
                  <a:t> [</a:t>
                </a:r>
                <a:r>
                  <a:rPr lang="en-US" dirty="0"/>
                  <a:t>4</a:t>
                </a:r>
                <a:r>
                  <a:rPr lang="ru-RU" dirty="0"/>
                  <a:t>, стр. 11].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algn="just"/>
                <a:r>
                  <a:rPr lang="ru-RU" dirty="0"/>
                  <a:t>Учитывая, что при сингулярном разложении матрицы переходов </a:t>
                </a:r>
                <a14:m>
                  <m:oMath xmlns:m="http://schemas.openxmlformats.org/officeDocument/2006/math">
                    <m:r>
                      <a:rPr lang="en-US" i="1"/>
                      <m:t>𝑀</m:t>
                    </m:r>
                    <m:r>
                      <a:rPr lang="en-US" i="1"/>
                      <m:t>=</m:t>
                    </m:r>
                    <m:r>
                      <a:rPr lang="en-US" i="1"/>
                      <m:t>𝑈</m:t>
                    </m:r>
                    <m:r>
                      <m:rPr>
                        <m:sty m:val="p"/>
                      </m:rPr>
                      <a:rPr lang="en-US"/>
                      <m:t>ΣV</m:t>
                    </m:r>
                  </m:oMath>
                </a14:m>
                <a:r>
                  <a:rPr lang="ru-RU" dirty="0"/>
                  <a:t> столбцы матрицы </a:t>
                </a:r>
                <a:r>
                  <a:rPr lang="en-US" dirty="0"/>
                  <a:t>V</a:t>
                </a:r>
                <a:r>
                  <a:rPr lang="ru-RU" dirty="0"/>
                  <a:t> – </a:t>
                </a:r>
                <a:r>
                  <a:rPr lang="ru-RU" b="1" dirty="0"/>
                  <a:t>это собственные вектора </a:t>
                </a:r>
                <a:r>
                  <a:rPr lang="ru-RU" dirty="0"/>
                  <a:t>матрицы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𝑀</m:t>
                        </m:r>
                      </m:e>
                      <m:sup>
                        <m:r>
                          <a:rPr lang="ru-RU" i="1"/>
                          <m:t>𝑇</m:t>
                        </m:r>
                      </m:sup>
                    </m:sSup>
                    <m:r>
                      <a:rPr lang="ru-RU" i="1"/>
                      <m:t>𝑀</m:t>
                    </m:r>
                  </m:oMath>
                </a14:m>
                <a:r>
                  <a:rPr lang="ru-RU" dirty="0"/>
                  <a:t>, мы можем найти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/>
                  <a:t>, не умножая матрицы большой размерности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BCB07A3-AD5F-48F4-92AE-15EFCED72E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C75D1E-E8BF-44B4-B648-A8AB8680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F66-B169-4426-BD76-23C27E3BF610}" type="slidenum">
              <a:rPr lang="ru-RU" sz="2400" smtClean="0"/>
              <a:t>9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750420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1118</Words>
  <Application>Microsoft Office PowerPoint</Application>
  <PresentationFormat>Широкоэкранный</PresentationFormat>
  <Paragraphs>168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Тема Office</vt:lpstr>
      <vt:lpstr>Разработка системы ссылочного ранжирования</vt:lpstr>
      <vt:lpstr>Актуальность</vt:lpstr>
      <vt:lpstr>Цель</vt:lpstr>
      <vt:lpstr>Задачи</vt:lpstr>
      <vt:lpstr>PageRank</vt:lpstr>
      <vt:lpstr>PageRank</vt:lpstr>
      <vt:lpstr>PageRank</vt:lpstr>
      <vt:lpstr>HITS</vt:lpstr>
      <vt:lpstr>HITS</vt:lpstr>
      <vt:lpstr>Google Web Graph</vt:lpstr>
      <vt:lpstr>Google Web Graph</vt:lpstr>
      <vt:lpstr>Google Web Graph</vt:lpstr>
      <vt:lpstr>Google Web Graph</vt:lpstr>
      <vt:lpstr>MovieLens 20M Dataset</vt:lpstr>
      <vt:lpstr>MovieLens 20M Dataset</vt:lpstr>
      <vt:lpstr>MovieLens 20M Dataset</vt:lpstr>
      <vt:lpstr>MovieLens 20M Dataset</vt:lpstr>
      <vt:lpstr>MovieLens 20M Dataset</vt:lpstr>
      <vt:lpstr>MovieLens 20M Dataset</vt:lpstr>
      <vt:lpstr>Выводы</vt:lpstr>
      <vt:lpstr>Спасибо за внимание</vt:lpstr>
      <vt:lpstr>Литература</vt:lpstr>
      <vt:lpstr>Литература</vt:lpstr>
      <vt:lpstr>Метрики</vt:lpstr>
      <vt:lpstr>Метрики</vt:lpstr>
      <vt:lpstr>Метрики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ссылочного ранжирования</dc:title>
  <dc:creator>Дима Ощепков</dc:creator>
  <cp:lastModifiedBy>Дима Ощепков</cp:lastModifiedBy>
  <cp:revision>19</cp:revision>
  <dcterms:created xsi:type="dcterms:W3CDTF">2024-06-13T14:29:59Z</dcterms:created>
  <dcterms:modified xsi:type="dcterms:W3CDTF">2024-06-13T18:03:30Z</dcterms:modified>
</cp:coreProperties>
</file>