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4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43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28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2.xml" ContentType="application/vnd.openxmlformats-officedocument.presentationml.slide+xml"/>
  <Override PartName="/ppt/slides/slide8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7.xml" ContentType="application/vnd.openxmlformats-officedocument.presentationml.notesSlide+xml"/>
  <Override PartName="/ppt/viewProps.xml" ContentType="application/vnd.openxmlformats-officedocument.presentationml.viewProps+xml"/>
  <Override PartName="/ppt/slides/slide17.xml" ContentType="application/vnd.openxmlformats-officedocument.presentationml.sl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4.xml" ContentType="application/vnd.openxmlformats-officedocument.presentationml.notesSlide+xml"/>
  <Override PartName="/ppt/slides/slide7.xml" ContentType="application/vnd.openxmlformats-officedocument.presentationml.slide+xml"/>
  <Override PartName="/ppt/slides/slide4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2.xml" ContentType="application/vnd.openxmlformats-officedocument.presentationml.notesSlide+xml"/>
  <Override PartName="/ppt/theme/theme1.xml" ContentType="application/vnd.openxmlformats-officedocument.theme+xml"/>
  <Override PartName="/ppt/notesSlides/notesSlide15.xml" ContentType="application/vnd.openxmlformats-officedocument.presentationml.notesSlide+xml"/>
  <Override PartName="/ppt/slides/slide1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slide25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2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26.xml" ContentType="application/vnd.openxmlformats-officedocument.presentationml.slide+xml"/>
  <Override PartName="/ppt/theme/theme2.xml" ContentType="application/vnd.openxmlformats-officedocument.them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3.xml" ContentType="application/vnd.openxmlformats-officedocument.presentationml.slide+xml"/>
  <Override PartName="/ppt/slides/slide24.xml" ContentType="application/vnd.openxmlformats-officedocument.presentationml.slide+xml"/>
  <Override PartName="/ppt/slides/slide40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9.xml" ContentType="application/vnd.openxmlformats-officedocument.presentationml.slide+xml"/>
  <Override PartName="/ppt/presentation.xml" ContentType="application/vnd.openxmlformats-officedocument.presentationml.presentation.main+xml"/>
  <Override PartName="/ppt/slides/slide4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presProps.xml" ContentType="application/vnd.openxmlformats-officedocument.presentationml.presProps+xml"/>
  <Override PartName="/ppt/slides/slide21.xml" ContentType="application/vnd.openxmlformats-officedocument.presentationml.slide+xml"/>
  <Override PartName="/ppt/notesSlides/notesSlide27.xml" ContentType="application/vnd.openxmlformats-officedocument.presentationml.notesSlide+xml"/>
  <Override PartName="/ppt/notesSlides/notesSlide29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bookmarkIdSeed="2" saveSubsetFonts="1" showSpecialPlsOnTitleSld="0">
  <p:sldMasterIdLst>
    <p:sldMasterId id="2147483648" r:id="rId1"/>
  </p:sldMasterIdLst>
  <p:notesMasterIdLst>
    <p:notesMasterId r:id="rId4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</p:sldIdLst>
  <p:sldSz cx="12192000" cy="6858000"/>
  <p:notesSz cx="6858000" cy="9144000"/>
  <p:defaultTextStyle>
    <a:defPPr>
      <a:defRPr lang="ru-RU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0" d="100"/>
          <a:sy n="60" d="100"/>
        </p:scale>
        <p:origin x="72" y="1254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 /><Relationship Id="rId49" Type="http://schemas.openxmlformats.org/officeDocument/2006/relationships/tableStyles" Target="tableStyles.xml" /><Relationship Id="rId5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6983371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56297697" name="Дата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1BB88F4-904A-4437-9530-8D556C422013}" type="datetimeFigureOut">
              <a:rPr lang="ru-RU"/>
              <a:t>26.05.2025</a:t>
            </a:fld>
            <a:endParaRPr lang="ru-RU"/>
          </a:p>
        </p:txBody>
      </p:sp>
      <p:sp>
        <p:nvSpPr>
          <p:cNvPr id="2073668583" name="Образ слайда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1819294317" name="Заметки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1579101313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279772106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7BE7853-D612-4681-9C1D-188A4A542B70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CF29628-E0F4-B864-3C38-02394E87384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12B28E0-0480-1417-3E0C-C245E16FBD1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902E229-684B-85C9-24DA-136A120CE0C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A8B3C0-8D91-1609-2CC4-C09F0DD2E14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EF8A9F4-3647-3BB8-0D19-1F13FEC9B841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00C389-46B1-95F9-2D7B-B7DDFDDDD1E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22CC153-CAAF-DF9A-B67F-272D0C63B7D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7086B0-EA08-62E5-1CDB-36E38F36D48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20F2AF1-0ABE-29E0-5702-A973EBEAB51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2F54E88-24B1-C98E-DD4D-FDF8C835C866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86FF09-2692-98EA-597B-C6FB6F755A1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357DA43-8DA1-884C-DB4D-D72B1A47243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E0E68B-B203-3ACA-BF62-54C65F4F78E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724F12-B1A6-2B6D-E54A-947DC9F9115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7DBA792-F7E8-48E8-B227-1AEA9C76778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202015B-3077-BC40-C4B0-680228F2926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483C7B-E2FF-F477-AC11-5DF9A3130AB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2D808BF-EC63-F91A-82BB-6C62CAF5C45A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FCC328-90CD-4309-A899-C7565182EE6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FC6D4A-FE18-3995-227D-14310657CEC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957969-6CFE-44B4-BDFD-6D11350F3BB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19B8E9E-8DB7-45AF-D3AC-002AB98662F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9D5F33-421B-B07A-A513-5B695EFEA78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79D9EC-195E-BB0C-A137-ADC6FA9D3DA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451DC8-EFC7-3548-C0C7-62D67F31A51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6D94F7E-09F0-50E9-8021-6C24945B6E4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B11FE0-029B-039A-E7BA-EB37D3EF184A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E6962F0-ABAB-93FE-A8A3-894F44BF2EF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EDE961-465D-00EC-CE46-8A5E9A9F7DE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D116A14-DFF2-C935-AAE0-D3E8553C6B8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5358540-1693-66B1-6F11-6DF7E0F550B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7C7FCA-B885-C106-8D7C-5925E3FBF75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A47E2E-5D30-31E6-8693-13EE90803D16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A06E67-F966-F17C-D596-05051CAC201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B8B7405-3DCE-4B3E-E57E-C6D290FD8B6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8D5DF32-FB1A-33F8-FD8B-D16C7E53A7A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FCF2F9F-24B2-3928-F214-283BB4F67F1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949672-8A9E-B8A7-E709-893454ACAA26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6442067-613F-829D-2332-263982895F1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5887A8D-3D03-8E42-1DBB-A5008A459D4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061094-1338-7426-395F-1745B76FD64A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2A32757-67FB-68AD-3912-C54DDDF05B9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2D4D6F1-B417-B12C-54DF-870FED7C07F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7042800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0588098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63394552" name="Дата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9482BD5-F3E1-4ADA-90D2-9D5B37E53E0D}" type="datetime1">
              <a:rPr lang="ru-RU"/>
              <a:t>26.05.2025</a:t>
            </a:fld>
            <a:endParaRPr lang="ru-RU"/>
          </a:p>
        </p:txBody>
      </p:sp>
      <p:sp>
        <p:nvSpPr>
          <p:cNvPr id="1493102908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36498577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8190023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1860906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73525355" name="Дата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5E592AB-4646-4D95-B072-466470448644}" type="datetime1">
              <a:rPr lang="ru-RU"/>
              <a:t>26.05.2025</a:t>
            </a:fld>
            <a:endParaRPr lang="ru-RU"/>
          </a:p>
        </p:txBody>
      </p:sp>
      <p:sp>
        <p:nvSpPr>
          <p:cNvPr id="210339459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03549421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1917641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41219926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1411567515" name="Дата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66F57A-FC30-42C5-A61B-632C4DE05A4D}" type="datetime1">
              <a:rPr lang="ru-RU"/>
              <a:t>26.05.2025</a:t>
            </a:fld>
            <a:endParaRPr lang="ru-RU"/>
          </a:p>
        </p:txBody>
      </p:sp>
      <p:sp>
        <p:nvSpPr>
          <p:cNvPr id="239557467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4185586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6468563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633687813" name="Объект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1115487196" name="Дата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05E88E-FAD8-4E72-86D9-BBA68A386CAD}" type="datetime1">
              <a:rPr lang="ru-RU"/>
              <a:t>26.05.2025</a:t>
            </a:fld>
            <a:endParaRPr lang="ru-RU"/>
          </a:p>
        </p:txBody>
      </p:sp>
      <p:sp>
        <p:nvSpPr>
          <p:cNvPr id="794562540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329551352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7058675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130419198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40860675" name="Дата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3B052F-33B8-4E88-85D4-133B114A105E}" type="datetime1">
              <a:rPr lang="ru-RU"/>
              <a:t>26.05.2025</a:t>
            </a:fld>
            <a:endParaRPr lang="ru-RU"/>
          </a:p>
        </p:txBody>
      </p:sp>
      <p:sp>
        <p:nvSpPr>
          <p:cNvPr id="507656930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3174383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843938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988349756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72187061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1877686083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41EE5E6-F88D-4F67-9E1F-3A5F7067B05C}" type="datetime1">
              <a:rPr lang="ru-RU"/>
              <a:t>26.05.2025</a:t>
            </a:fld>
            <a:endParaRPr lang="ru-RU"/>
          </a:p>
        </p:txBody>
      </p:sp>
      <p:sp>
        <p:nvSpPr>
          <p:cNvPr id="1069887425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98622834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7261885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1529295129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51422898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930159591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2044129557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2057795964" name="Дата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5B3CEA3-D9DC-4384-A3FA-80856F378A5D}" type="datetime1">
              <a:rPr lang="ru-RU"/>
              <a:t>26.05.2025</a:t>
            </a:fld>
            <a:endParaRPr lang="ru-RU"/>
          </a:p>
        </p:txBody>
      </p:sp>
      <p:sp>
        <p:nvSpPr>
          <p:cNvPr id="280086008" name="Нижний колонтитул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4199050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9974881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2078329296" name="Дата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1885F5-9496-4E35-AC50-9FF9C31A668A}" type="datetime1">
              <a:rPr lang="ru-RU"/>
              <a:t>26.05.2025</a:t>
            </a:fld>
            <a:endParaRPr lang="ru-RU"/>
          </a:p>
        </p:txBody>
      </p:sp>
      <p:sp>
        <p:nvSpPr>
          <p:cNvPr id="1168562720" name="Нижний колонтитул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004614274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3022068" name="Дата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35E2FB5-A21D-45AC-965F-42039907591D}" type="datetime1">
              <a:rPr lang="ru-RU"/>
              <a:t>26.05.2025</a:t>
            </a:fld>
            <a:endParaRPr lang="ru-RU"/>
          </a:p>
        </p:txBody>
      </p:sp>
      <p:sp>
        <p:nvSpPr>
          <p:cNvPr id="609127271" name="Нижний колонтитул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92746415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4300715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2064298207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332339532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3886020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C8193B1-4974-4F45-B466-DF9E0FD588D6}" type="datetime1">
              <a:rPr lang="ru-RU"/>
              <a:t>26.05.2025</a:t>
            </a:fld>
            <a:endParaRPr lang="ru-RU"/>
          </a:p>
        </p:txBody>
      </p:sp>
      <p:sp>
        <p:nvSpPr>
          <p:cNvPr id="1587978381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87134591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603965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807966285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1185117379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53896046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6847081-8893-40D4-9DE5-D9C96A1E7C3E}" type="datetime1">
              <a:rPr lang="ru-RU"/>
              <a:t>26.05.2025</a:t>
            </a:fld>
            <a:endParaRPr lang="ru-RU"/>
          </a:p>
        </p:txBody>
      </p:sp>
      <p:sp>
        <p:nvSpPr>
          <p:cNvPr id="1691747815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62020081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3343133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BA13F57-CCB4-4185-83B1-22DC9DE47541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media3.sv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media4.sv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Relationship Id="rId4" Type="http://schemas.openxmlformats.org/officeDocument/2006/relationships/image" Target="../media/media5.sv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Relationship Id="rId4" Type="http://schemas.openxmlformats.org/officeDocument/2006/relationships/image" Target="../media/media6.sv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Relationship Id="rId4" Type="http://schemas.openxmlformats.org/officeDocument/2006/relationships/image" Target="../media/media7.sv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Relationship Id="rId4" Type="http://schemas.openxmlformats.org/officeDocument/2006/relationships/image" Target="../media/media8.sv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Relationship Id="rId4" Type="http://schemas.openxmlformats.org/officeDocument/2006/relationships/image" Target="../media/media9.svg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Relationship Id="rId4" Type="http://schemas.openxmlformats.org/officeDocument/2006/relationships/image" Target="../media/media10.sv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media1.sv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media2.sv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690348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499937" y="484982"/>
            <a:ext cx="9192126" cy="40035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400">
                <a:solidFill>
                  <a:prstClr val="black"/>
                </a:solidFill>
                <a:latin typeface="+mn-lt"/>
              </a:rPr>
              <a:t>МИНИСТЕРСТВО НАУКИ И ВЫСШЕГО ОБРАЗОВАНИЯ РФ</a:t>
            </a:r>
            <a:br>
              <a:rPr lang="ru-RU" sz="2400">
                <a:solidFill>
                  <a:prstClr val="black"/>
                </a:solidFill>
                <a:latin typeface="+mn-lt"/>
              </a:rPr>
            </a:br>
            <a:r>
              <a:rPr lang="ru-RU" sz="2400">
                <a:solidFill>
                  <a:prstClr val="black"/>
                </a:solidFill>
                <a:latin typeface="+mn-lt"/>
              </a:rPr>
              <a:t>Федеральное государственное бюджетное образовательное учреждение</a:t>
            </a:r>
            <a:br>
              <a:rPr lang="ru-RU" sz="2400">
                <a:solidFill>
                  <a:prstClr val="black"/>
                </a:solidFill>
                <a:latin typeface="+mn-lt"/>
              </a:rPr>
            </a:br>
            <a:r>
              <a:rPr lang="ru-RU" sz="2400">
                <a:solidFill>
                  <a:prstClr val="black"/>
                </a:solidFill>
                <a:latin typeface="+mn-lt"/>
              </a:rPr>
              <a:t>высшего образования </a:t>
            </a:r>
            <a:br>
              <a:rPr lang="ru-RU" sz="2400">
                <a:solidFill>
                  <a:prstClr val="black"/>
                </a:solidFill>
                <a:latin typeface="+mn-lt"/>
              </a:rPr>
            </a:br>
            <a:r>
              <a:rPr lang="ru-RU" sz="2400">
                <a:solidFill>
                  <a:prstClr val="black"/>
                </a:solidFill>
                <a:latin typeface="+mn-lt"/>
              </a:rPr>
              <a:t>«ВЯТСКИЙ ГОСУДАРСТВЕННЫЙ УНИВЕРСИТЕТ»</a:t>
            </a:r>
            <a:br>
              <a:rPr lang="ru-RU" sz="2400">
                <a:solidFill>
                  <a:prstClr val="black"/>
                </a:solidFill>
                <a:latin typeface="+mn-lt"/>
              </a:rPr>
            </a:br>
            <a:r>
              <a:rPr lang="ru-RU" sz="2400">
                <a:solidFill>
                  <a:prstClr val="black"/>
                </a:solidFill>
                <a:latin typeface="+mn-lt"/>
              </a:rPr>
              <a:t>ИНСТИТУТ МАТЕМАТИКИ И ИНФОРМАЦИОННЫХ СИСТЕМ</a:t>
            </a:r>
            <a:br>
              <a:rPr lang="ru-RU" sz="2400">
                <a:solidFill>
                  <a:prstClr val="black"/>
                </a:solidFill>
                <a:latin typeface="+mn-lt"/>
              </a:rPr>
            </a:br>
            <a:r>
              <a:rPr lang="ru-RU" sz="2400">
                <a:solidFill>
                  <a:prstClr val="black"/>
                </a:solidFill>
                <a:latin typeface="+mn-lt"/>
              </a:rPr>
              <a:t>ФАКУЛЬТЕТ КОМПЬЮТЕРНЫХ И ФИЗИКО-МАТЕМАТИЧЕСКИХ НАУК</a:t>
            </a:r>
            <a:br>
              <a:rPr lang="ru-RU" sz="2400">
                <a:solidFill>
                  <a:prstClr val="black"/>
                </a:solidFill>
                <a:latin typeface="+mn-lt"/>
              </a:rPr>
            </a:br>
            <a:r>
              <a:rPr lang="ru-RU" sz="2400">
                <a:solidFill>
                  <a:prstClr val="black"/>
                </a:solidFill>
                <a:latin typeface="+mn-lt"/>
              </a:rPr>
              <a:t>КАФЕДРА ПРИКЛАДНОЙ МАТЕМАТИКИ И ИНФОРМАТИКИ</a:t>
            </a:r>
            <a:br>
              <a:rPr lang="ru-RU" sz="2400">
                <a:solidFill>
                  <a:prstClr val="black"/>
                </a:solidFill>
                <a:latin typeface="+mn-lt"/>
              </a:rPr>
            </a:br>
            <a:br>
              <a:rPr lang="ru-RU" sz="2400">
                <a:solidFill>
                  <a:prstClr val="black"/>
                </a:solidFill>
                <a:latin typeface="+mn-lt"/>
              </a:rPr>
            </a:br>
            <a:br>
              <a:rPr lang="ru-RU" sz="2400">
                <a:solidFill>
                  <a:prstClr val="black"/>
                </a:solidFill>
                <a:latin typeface="+mn-lt"/>
              </a:rPr>
            </a:br>
            <a:r>
              <a:rPr lang="ru-RU" sz="2400">
                <a:solidFill>
                  <a:prstClr val="black"/>
                </a:solidFill>
                <a:latin typeface="+mn-lt"/>
              </a:rPr>
              <a:t>Выпускная квалификационная работа</a:t>
            </a:r>
            <a:br>
              <a:rPr lang="ru-RU" sz="2400">
                <a:solidFill>
                  <a:prstClr val="black"/>
                </a:solidFill>
                <a:latin typeface="+mn-lt"/>
              </a:rPr>
            </a:br>
            <a:r>
              <a:rPr lang="ru-RU" sz="2400">
                <a:solidFill>
                  <a:prstClr val="black"/>
                </a:solidFill>
                <a:latin typeface="+mn-lt"/>
              </a:rPr>
              <a:t>Разработка чат-бота в поддержку абитуриента ВятГУ</a:t>
            </a:r>
            <a:endParaRPr lang="ru-RU" sz="2400">
              <a:latin typeface="+mn-lt"/>
            </a:endParaRPr>
          </a:p>
        </p:txBody>
      </p:sp>
      <p:sp>
        <p:nvSpPr>
          <p:cNvPr id="91020491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914400" y="5098256"/>
            <a:ext cx="4572000" cy="1274762"/>
          </a:xfrm>
        </p:spPr>
        <p:txBody>
          <a:bodyPr/>
          <a:lstStyle/>
          <a:p>
            <a:pPr algn="l">
              <a:defRPr/>
            </a:pPr>
            <a:r>
              <a:rPr lang="ru-RU"/>
              <a:t>Научный руководитель доцент кафедры ПМИ </a:t>
            </a:r>
            <a:r>
              <a:rPr lang="ru-RU"/>
              <a:t>Разова</a:t>
            </a:r>
            <a:r>
              <a:rPr lang="ru-RU"/>
              <a:t> Елена Владимировна</a:t>
            </a:r>
            <a:endParaRPr/>
          </a:p>
        </p:txBody>
      </p:sp>
      <p:sp>
        <p:nvSpPr>
          <p:cNvPr id="36071908" name="TextBox 3"/>
          <p:cNvSpPr txBox="1"/>
          <p:nvPr/>
        </p:nvSpPr>
        <p:spPr bwMode="auto">
          <a:xfrm>
            <a:off x="7138737" y="5098256"/>
            <a:ext cx="413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400"/>
              <a:t>Выполнил студент 4 курса Ощепков Дмитрий Олегович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570467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Структура </a:t>
            </a:r>
            <a:r>
              <a:rPr lang="en-US"/>
              <a:t>PostgreSQL</a:t>
            </a:r>
            <a:endParaRPr lang="ru-RU"/>
          </a:p>
        </p:txBody>
      </p:sp>
      <p:pic>
        <p:nvPicPr>
          <p:cNvPr id="794941408" name=""/>
          <p:cNvPicPr>
            <a:picLocks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rot="0" flipH="0" flipV="0">
            <a:off x="838199" y="1451768"/>
            <a:ext cx="10303788" cy="4739480"/>
          </a:xfrm>
          <a:prstGeom prst="rect">
            <a:avLst/>
          </a:prstGeom>
        </p:spPr>
      </p:pic>
      <p:sp>
        <p:nvSpPr>
          <p:cNvPr id="913267480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10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389144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Сценарии взаимодействия</a:t>
            </a:r>
            <a:endParaRPr/>
          </a:p>
        </p:txBody>
      </p:sp>
      <p:pic>
        <p:nvPicPr>
          <p:cNvPr id="1725649627" name=""/>
          <p:cNvPicPr>
            <a:picLocks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rot="0" flipH="0" flipV="0">
            <a:off x="1779839" y="920749"/>
            <a:ext cx="8682614" cy="5618162"/>
          </a:xfrm>
          <a:prstGeom prst="rect">
            <a:avLst/>
          </a:prstGeom>
        </p:spPr>
      </p:pic>
      <p:sp>
        <p:nvSpPr>
          <p:cNvPr id="1690447050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11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765983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Вопрос о поступлении</a:t>
            </a:r>
            <a:endParaRPr/>
          </a:p>
        </p:txBody>
      </p:sp>
      <p:sp>
        <p:nvSpPr>
          <p:cNvPr id="1949879072" name="Объект 5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1144108448" name="Рисунок 6"/>
          <p:cNvPicPr/>
          <p:nvPr/>
        </p:nvPicPr>
        <p:blipFill>
          <a:blip r:embed="rId3"/>
          <a:stretch/>
        </p:blipFill>
        <p:spPr bwMode="auto">
          <a:xfrm>
            <a:off x="8035120" y="365125"/>
            <a:ext cx="2886075" cy="6267450"/>
          </a:xfrm>
          <a:prstGeom prst="rect">
            <a:avLst/>
          </a:prstGeom>
        </p:spPr>
      </p:pic>
      <p:pic>
        <p:nvPicPr>
          <p:cNvPr id="1858880233" name="Рисунок 7"/>
          <p:cNvPicPr/>
          <p:nvPr/>
        </p:nvPicPr>
        <p:blipFill>
          <a:blip r:embed="rId4"/>
          <a:stretch/>
        </p:blipFill>
        <p:spPr bwMode="auto">
          <a:xfrm>
            <a:off x="1270805" y="1671596"/>
            <a:ext cx="3318682" cy="4659395"/>
          </a:xfrm>
          <a:prstGeom prst="rect">
            <a:avLst/>
          </a:prstGeom>
        </p:spPr>
      </p:pic>
      <p:sp>
        <p:nvSpPr>
          <p:cNvPr id="204027460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12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545147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Поиск по категориям</a:t>
            </a:r>
            <a:endParaRPr/>
          </a:p>
        </p:txBody>
      </p:sp>
      <p:pic>
        <p:nvPicPr>
          <p:cNvPr id="1356739057" name="Объект 3"/>
          <p:cNvPicPr>
            <a:picLocks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3368842" y="1561678"/>
            <a:ext cx="5159259" cy="4615285"/>
          </a:xfrm>
          <a:prstGeom prst="rect">
            <a:avLst/>
          </a:prstGeom>
        </p:spPr>
      </p:pic>
      <p:sp>
        <p:nvSpPr>
          <p:cNvPr id="257776738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13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56154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Свободный ввод</a:t>
            </a:r>
            <a:endParaRPr/>
          </a:p>
        </p:txBody>
      </p:sp>
      <p:pic>
        <p:nvPicPr>
          <p:cNvPr id="2133275327" name="Объект 3"/>
          <p:cNvPicPr>
            <a:picLocks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2079667" y="1690688"/>
            <a:ext cx="8032666" cy="3930315"/>
          </a:xfrm>
          <a:prstGeom prst="rect">
            <a:avLst/>
          </a:prstGeom>
        </p:spPr>
      </p:pic>
      <p:sp>
        <p:nvSpPr>
          <p:cNvPr id="128243002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14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317096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Получить рекомендации</a:t>
            </a:r>
            <a:endParaRPr/>
          </a:p>
        </p:txBody>
      </p:sp>
      <p:pic>
        <p:nvPicPr>
          <p:cNvPr id="1888861363" name="Объект 3"/>
          <p:cNvPicPr>
            <a:picLocks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6850160" y="365124"/>
            <a:ext cx="3208239" cy="6129279"/>
          </a:xfrm>
          <a:prstGeom prst="rect">
            <a:avLst/>
          </a:prstGeom>
        </p:spPr>
      </p:pic>
      <p:sp>
        <p:nvSpPr>
          <p:cNvPr id="1662013682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15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858649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Взаимодействие с сервисом исправления опечаток в предметах</a:t>
            </a:r>
            <a:endParaRPr/>
          </a:p>
        </p:txBody>
      </p:sp>
      <p:pic>
        <p:nvPicPr>
          <p:cNvPr id="1111706356" name="Объект 3"/>
          <p:cNvPicPr>
            <a:picLocks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2562225" y="1877219"/>
            <a:ext cx="7067550" cy="4248150"/>
          </a:xfrm>
          <a:prstGeom prst="rect">
            <a:avLst/>
          </a:prstGeom>
        </p:spPr>
      </p:pic>
      <p:sp>
        <p:nvSpPr>
          <p:cNvPr id="1226982302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16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554279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Демонстрация интерфейса</a:t>
            </a:r>
            <a:endParaRPr/>
          </a:p>
        </p:txBody>
      </p:sp>
      <p:sp>
        <p:nvSpPr>
          <p:cNvPr id="63935882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307314288" name="Рисунок 3"/>
          <p:cNvPicPr/>
          <p:nvPr/>
        </p:nvPicPr>
        <p:blipFill>
          <a:blip r:embed="rId3"/>
          <a:stretch/>
        </p:blipFill>
        <p:spPr bwMode="auto">
          <a:xfrm>
            <a:off x="1600661" y="3108180"/>
            <a:ext cx="8990677" cy="1786227"/>
          </a:xfrm>
          <a:prstGeom prst="rect">
            <a:avLst/>
          </a:prstGeom>
        </p:spPr>
      </p:pic>
      <p:sp>
        <p:nvSpPr>
          <p:cNvPr id="158669388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17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662030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Демонстрация интерфейса</a:t>
            </a:r>
            <a:endParaRPr/>
          </a:p>
        </p:txBody>
      </p:sp>
      <p:pic>
        <p:nvPicPr>
          <p:cNvPr id="1468878294" name="Объект 3"/>
          <p:cNvPicPr>
            <a:picLocks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3171417" y="2471604"/>
            <a:ext cx="5849166" cy="1914792"/>
          </a:xfrm>
          <a:prstGeom prst="rect">
            <a:avLst/>
          </a:prstGeom>
        </p:spPr>
      </p:pic>
      <p:sp>
        <p:nvSpPr>
          <p:cNvPr id="310024953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18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453485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Демонстрация интерфейса</a:t>
            </a:r>
            <a:endParaRPr/>
          </a:p>
        </p:txBody>
      </p:sp>
      <p:pic>
        <p:nvPicPr>
          <p:cNvPr id="1115635979" name="Объект 3"/>
          <p:cNvPicPr>
            <a:picLocks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2749301" y="2214473"/>
            <a:ext cx="6693397" cy="2429054"/>
          </a:xfrm>
          <a:prstGeom prst="rect">
            <a:avLst/>
          </a:prstGeom>
        </p:spPr>
      </p:pic>
      <p:sp>
        <p:nvSpPr>
          <p:cNvPr id="1444985986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19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217724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Актуальность</a:t>
            </a:r>
            <a:endParaRPr/>
          </a:p>
        </p:txBody>
      </p:sp>
      <p:sp>
        <p:nvSpPr>
          <p:cNvPr id="2125339697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 b="1"/>
              <a:t>Актуальность темы</a:t>
            </a:r>
            <a:r>
              <a:rPr lang="ru-RU"/>
              <a:t> исследования обусловлена необходимости повышения качества и доступности информационной поддержки абитуриентов ВятГУ.</a:t>
            </a:r>
            <a:endParaRPr/>
          </a:p>
        </p:txBody>
      </p:sp>
      <p:sp>
        <p:nvSpPr>
          <p:cNvPr id="120335618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2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036759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Демонстрация интерфейса</a:t>
            </a:r>
            <a:endParaRPr/>
          </a:p>
        </p:txBody>
      </p:sp>
      <p:pic>
        <p:nvPicPr>
          <p:cNvPr id="1412684846" name="Объект 3"/>
          <p:cNvPicPr>
            <a:picLocks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3166653" y="2057208"/>
            <a:ext cx="5858693" cy="2743583"/>
          </a:xfrm>
          <a:prstGeom prst="rect">
            <a:avLst/>
          </a:prstGeom>
        </p:spPr>
      </p:pic>
      <p:sp>
        <p:nvSpPr>
          <p:cNvPr id="1820653652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20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050118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Демонстрация интерфейса</a:t>
            </a:r>
            <a:endParaRPr/>
          </a:p>
        </p:txBody>
      </p:sp>
      <p:pic>
        <p:nvPicPr>
          <p:cNvPr id="1479170439" name="Объект 3"/>
          <p:cNvPicPr>
            <a:picLocks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3870955" y="1826967"/>
            <a:ext cx="4450090" cy="3204065"/>
          </a:xfrm>
          <a:prstGeom prst="rect">
            <a:avLst/>
          </a:prstGeom>
        </p:spPr>
      </p:pic>
      <p:sp>
        <p:nvSpPr>
          <p:cNvPr id="88220183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21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636578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Перспективы</a:t>
            </a:r>
            <a:endParaRPr/>
          </a:p>
        </p:txBody>
      </p:sp>
      <p:sp>
        <p:nvSpPr>
          <p:cNvPr id="29354128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 будущем планируется реализовать:</a:t>
            </a:r>
            <a:endParaRPr/>
          </a:p>
          <a:p>
            <a:pPr lvl="1">
              <a:defRPr/>
            </a:pPr>
            <a:r>
              <a:rPr lang="ru-RU" sz="2800"/>
              <a:t>механизм подписки на уведомления о важных событиях;</a:t>
            </a:r>
            <a:endParaRPr/>
          </a:p>
          <a:p>
            <a:pPr lvl="1">
              <a:defRPr/>
            </a:pPr>
            <a:r>
              <a:rPr lang="ru-RU" sz="2800"/>
              <a:t>аналитику и </a:t>
            </a:r>
            <a:r>
              <a:rPr lang="ru-RU" sz="2800"/>
              <a:t>учетность</a:t>
            </a:r>
            <a:r>
              <a:rPr lang="ru-RU" sz="2800"/>
              <a:t> для администраторов системы;</a:t>
            </a:r>
            <a:endParaRPr/>
          </a:p>
          <a:p>
            <a:pPr lvl="1">
              <a:defRPr/>
            </a:pPr>
            <a:r>
              <a:rPr lang="ru-RU" sz="2800"/>
              <a:t>автоматическое обновление данных раз в определенное время (на данный момент процесс полуавтоматический);</a:t>
            </a:r>
            <a:endParaRPr/>
          </a:p>
          <a:p>
            <a:pPr lvl="1">
              <a:defRPr/>
            </a:pPr>
            <a:r>
              <a:rPr lang="en-US" sz="2800"/>
              <a:t>w</a:t>
            </a:r>
            <a:r>
              <a:rPr lang="ru-RU" sz="2800"/>
              <a:t>eb</a:t>
            </a:r>
            <a:r>
              <a:rPr lang="ru-RU" sz="2800"/>
              <a:t>-интерфейс на базе ядра приложения, реализованного в рамках чистой архитектуры.</a:t>
            </a:r>
            <a:endParaRPr/>
          </a:p>
          <a:p>
            <a:pPr>
              <a:defRPr/>
            </a:pPr>
            <a:endParaRPr lang="ru-RU"/>
          </a:p>
        </p:txBody>
      </p:sp>
      <p:sp>
        <p:nvSpPr>
          <p:cNvPr id="313303610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22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646515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Заключение</a:t>
            </a:r>
            <a:endParaRPr/>
          </a:p>
        </p:txBody>
      </p:sp>
      <p:sp>
        <p:nvSpPr>
          <p:cNvPr id="124036153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 рамках данной работы был спроектирован и реализован Telegram-бот, предназначенный для информационной поддержки абитуриентов</a:t>
            </a:r>
            <a:endParaRPr/>
          </a:p>
          <a:p>
            <a:pPr>
              <a:defRPr/>
            </a:pPr>
            <a:r>
              <a:rPr lang="ru-RU"/>
              <a:t>Архитектура приложения обеспечивает высокую модульность, тестируемость и гибкость</a:t>
            </a:r>
            <a:endParaRPr/>
          </a:p>
          <a:p>
            <a:pPr>
              <a:defRPr/>
            </a:pPr>
            <a:r>
              <a:rPr lang="ru-RU"/>
              <a:t>Проект полностью </a:t>
            </a:r>
            <a:r>
              <a:rPr lang="ru-RU"/>
              <a:t>контейнеризирован</a:t>
            </a:r>
            <a:r>
              <a:rPr lang="ru-RU"/>
              <a:t> с использованием </a:t>
            </a:r>
            <a:r>
              <a:rPr lang="ru-RU"/>
              <a:t>Docker</a:t>
            </a:r>
            <a:endParaRPr lang="ru-RU"/>
          </a:p>
          <a:p>
            <a:pPr>
              <a:defRPr/>
            </a:pPr>
            <a:r>
              <a:rPr lang="ru-RU"/>
              <a:t>Система поддерживает как ручной, так и интеллектуальный ввод </a:t>
            </a:r>
            <a:endParaRPr/>
          </a:p>
        </p:txBody>
      </p:sp>
      <p:sp>
        <p:nvSpPr>
          <p:cNvPr id="1675723938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23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1686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2766218"/>
            <a:ext cx="10515600" cy="1325563"/>
          </a:xfrm>
        </p:spPr>
        <p:txBody>
          <a:bodyPr/>
          <a:lstStyle/>
          <a:p>
            <a:pPr algn="ctr">
              <a:defRPr/>
            </a:pPr>
            <a:r>
              <a:rPr lang="ru-RU"/>
              <a:t>Спасибо за внимание!</a:t>
            </a:r>
            <a:endParaRPr/>
          </a:p>
        </p:txBody>
      </p:sp>
      <p:sp>
        <p:nvSpPr>
          <p:cNvPr id="1313001616" name="Объект 2"/>
          <p:cNvSpPr>
            <a:spLocks noGrp="1"/>
          </p:cNvSpPr>
          <p:nvPr>
            <p:ph idx="1"/>
          </p:nvPr>
        </p:nvSpPr>
        <p:spPr bwMode="auto">
          <a:xfrm>
            <a:off x="838200" y="4091781"/>
            <a:ext cx="1359568" cy="2085182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61011849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24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925233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Аналоги. </a:t>
            </a:r>
            <a:r>
              <a:rPr lang="en-US"/>
              <a:t>Admissions KFU</a:t>
            </a:r>
            <a:endParaRPr lang="ru-RU"/>
          </a:p>
        </p:txBody>
      </p:sp>
      <p:sp>
        <p:nvSpPr>
          <p:cNvPr id="1056083527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Официальный бот для иностранных абитуриентов Казанского (Приволжского) федерального университета (КФУ).</a:t>
            </a:r>
            <a:endParaRPr/>
          </a:p>
          <a:p>
            <a:pPr>
              <a:defRPr/>
            </a:pPr>
            <a:r>
              <a:rPr lang="ru-RU"/>
              <a:t>П</a:t>
            </a:r>
            <a:r>
              <a:rPr lang="ru-RU" sz="2800"/>
              <a:t>реимущества:</a:t>
            </a:r>
            <a:endParaRPr/>
          </a:p>
          <a:p>
            <a:pPr lvl="1">
              <a:defRPr/>
            </a:pPr>
            <a:r>
              <a:rPr lang="ru-RU" sz="2800"/>
              <a:t>поддержка разных языков;</a:t>
            </a:r>
            <a:endParaRPr/>
          </a:p>
          <a:p>
            <a:pPr lvl="1">
              <a:defRPr/>
            </a:pPr>
            <a:r>
              <a:rPr lang="ru-RU" sz="2800"/>
              <a:t>реализует подписки на события образовательных программ;</a:t>
            </a:r>
            <a:endParaRPr/>
          </a:p>
          <a:p>
            <a:pPr lvl="1">
              <a:defRPr/>
            </a:pPr>
            <a:r>
              <a:rPr lang="ru-RU" sz="2800"/>
              <a:t>содержит часто задаваемые вопросы;</a:t>
            </a:r>
            <a:endParaRPr/>
          </a:p>
          <a:p>
            <a:pPr lvl="1">
              <a:defRPr/>
            </a:pPr>
            <a:r>
              <a:rPr lang="ru-RU" sz="2800"/>
              <a:t>содержит информацию о образовательных программах.</a:t>
            </a:r>
            <a:endParaRPr/>
          </a:p>
          <a:p>
            <a:pPr marL="228600" lvl="1">
              <a:spcBef>
                <a:spcPts val="1000"/>
              </a:spcBef>
              <a:defRPr/>
            </a:pPr>
            <a:r>
              <a:rPr lang="ru-RU" sz="2800"/>
              <a:t>Недостатки:</a:t>
            </a:r>
            <a:endParaRPr/>
          </a:p>
          <a:p>
            <a:pPr marL="685800" lvl="2">
              <a:spcBef>
                <a:spcPts val="1000"/>
              </a:spcBef>
              <a:defRPr/>
            </a:pPr>
            <a:r>
              <a:rPr lang="ru-RU" sz="2800"/>
              <a:t>нет возможности задать вопрос в свободной форме.</a:t>
            </a:r>
            <a:endParaRPr/>
          </a:p>
        </p:txBody>
      </p:sp>
      <p:sp>
        <p:nvSpPr>
          <p:cNvPr id="564824262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25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944952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Аналоги. </a:t>
            </a:r>
            <a:r>
              <a:rPr lang="en-US"/>
              <a:t>Admissions KFU</a:t>
            </a:r>
            <a:endParaRPr lang="ru-RU"/>
          </a:p>
        </p:txBody>
      </p:sp>
      <p:sp>
        <p:nvSpPr>
          <p:cNvPr id="103266967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2082623892" name="Рисунок 3"/>
          <p:cNvPicPr/>
          <p:nvPr/>
        </p:nvPicPr>
        <p:blipFill>
          <a:blip r:embed="rId3"/>
          <a:stretch/>
        </p:blipFill>
        <p:spPr bwMode="auto">
          <a:xfrm>
            <a:off x="838200" y="1857375"/>
            <a:ext cx="4888832" cy="4319588"/>
          </a:xfrm>
          <a:prstGeom prst="rect">
            <a:avLst/>
          </a:prstGeom>
        </p:spPr>
      </p:pic>
      <p:pic>
        <p:nvPicPr>
          <p:cNvPr id="1788058603" name="Рисунок 4"/>
          <p:cNvPicPr/>
          <p:nvPr/>
        </p:nvPicPr>
        <p:blipFill>
          <a:blip r:embed="rId4"/>
          <a:stretch/>
        </p:blipFill>
        <p:spPr bwMode="auto">
          <a:xfrm>
            <a:off x="5871410" y="1857375"/>
            <a:ext cx="5482389" cy="4319588"/>
          </a:xfrm>
          <a:prstGeom prst="rect">
            <a:avLst/>
          </a:prstGeom>
        </p:spPr>
      </p:pic>
      <p:sp>
        <p:nvSpPr>
          <p:cNvPr id="213410251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26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089847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Аналоги. </a:t>
            </a:r>
            <a:r>
              <a:rPr lang="en-US"/>
              <a:t>Admissions KFU</a:t>
            </a:r>
            <a:endParaRPr lang="ru-RU"/>
          </a:p>
        </p:txBody>
      </p:sp>
      <p:pic>
        <p:nvPicPr>
          <p:cNvPr id="1028463847" name="Объект 3"/>
          <p:cNvPicPr>
            <a:picLocks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3087079" y="1879016"/>
            <a:ext cx="6017841" cy="4613859"/>
          </a:xfrm>
          <a:prstGeom prst="rect">
            <a:avLst/>
          </a:prstGeom>
        </p:spPr>
      </p:pic>
      <p:sp>
        <p:nvSpPr>
          <p:cNvPr id="1859274429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27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449229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Аналоги. Московский политех</a:t>
            </a:r>
            <a:endParaRPr/>
          </a:p>
        </p:txBody>
      </p:sp>
      <p:sp>
        <p:nvSpPr>
          <p:cNvPr id="877452151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Бот Московского политехнического университета. Позволяет задавать вопросы в свободной форме. Если не находит ответ в базе направляет на оператора.</a:t>
            </a:r>
            <a:endParaRPr/>
          </a:p>
          <a:p>
            <a:pPr>
              <a:defRPr/>
            </a:pPr>
            <a:r>
              <a:rPr lang="ru-RU"/>
              <a:t>Не ясно, что в целом умеет бот. По всей видимости, он предусматривает только задание вопроса в свободной форме.</a:t>
            </a:r>
            <a:endParaRPr/>
          </a:p>
          <a:p>
            <a:pPr>
              <a:defRPr/>
            </a:pPr>
            <a:endParaRPr lang="ru-RU"/>
          </a:p>
        </p:txBody>
      </p:sp>
      <p:sp>
        <p:nvSpPr>
          <p:cNvPr id="137717091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28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751382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Аналоги. Московский политех</a:t>
            </a:r>
            <a:endParaRPr/>
          </a:p>
        </p:txBody>
      </p:sp>
      <p:pic>
        <p:nvPicPr>
          <p:cNvPr id="1449758006" name="Объект 3"/>
          <p:cNvPicPr>
            <a:picLocks noChangeAspect="1"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3820428" y="1825625"/>
            <a:ext cx="4551144" cy="4351338"/>
          </a:xfrm>
          <a:prstGeom prst="rect">
            <a:avLst/>
          </a:prstGeom>
        </p:spPr>
      </p:pic>
      <p:sp>
        <p:nvSpPr>
          <p:cNvPr id="18017380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29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014367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Цель</a:t>
            </a:r>
            <a:endParaRPr/>
          </a:p>
        </p:txBody>
      </p:sp>
      <p:sp>
        <p:nvSpPr>
          <p:cNvPr id="1962264820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ru-RU" b="1"/>
              <a:t>Цель работы</a:t>
            </a:r>
            <a:r>
              <a:rPr lang="ru-RU"/>
              <a:t> – разработка </a:t>
            </a:r>
            <a:r>
              <a:rPr lang="en-US"/>
              <a:t>Telegram</a:t>
            </a:r>
            <a:r>
              <a:rPr lang="ru-RU"/>
              <a:t>-бота для предоставления справочной информации и рекомендаций абитуриентам ВятГУ на основе данных, размещенных на официальных источниках ВятГУ.</a:t>
            </a:r>
            <a:endParaRPr/>
          </a:p>
          <a:p>
            <a:pPr>
              <a:defRPr/>
            </a:pPr>
            <a:endParaRPr lang="ru-RU"/>
          </a:p>
        </p:txBody>
      </p:sp>
      <p:sp>
        <p:nvSpPr>
          <p:cNvPr id="42527435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3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681935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Аналоги. Хочу в Политех </a:t>
            </a:r>
            <a:endParaRPr/>
          </a:p>
        </p:txBody>
      </p:sp>
      <p:sp>
        <p:nvSpPr>
          <p:cNvPr id="2024428677" name="Объект 2"/>
          <p:cNvSpPr>
            <a:spLocks noGrp="1"/>
          </p:cNvSpPr>
          <p:nvPr>
            <p:ph idx="1"/>
          </p:nvPr>
        </p:nvSpPr>
        <p:spPr bwMode="auto"/>
        <p:txBody>
          <a:bodyPr>
            <a:normAutofit lnSpcReduction="10000"/>
          </a:bodyPr>
          <a:lstStyle/>
          <a:p>
            <a:pPr>
              <a:defRPr/>
            </a:pPr>
            <a:r>
              <a:rPr lang="ru-RU"/>
              <a:t>Бот университета </a:t>
            </a:r>
            <a:r>
              <a:rPr lang="ru-RU"/>
              <a:t>СПбГМТУ</a:t>
            </a:r>
            <a:r>
              <a:rPr lang="ru-RU"/>
              <a:t> (Санкт-Петербургский государственный морской технический университет) </a:t>
            </a:r>
            <a:endParaRPr/>
          </a:p>
          <a:p>
            <a:pPr>
              <a:defRPr/>
            </a:pPr>
            <a:r>
              <a:rPr lang="ru-RU"/>
              <a:t>Преимущества:</a:t>
            </a:r>
            <a:endParaRPr/>
          </a:p>
          <a:p>
            <a:pPr lvl="1">
              <a:defRPr/>
            </a:pPr>
            <a:r>
              <a:rPr lang="ru-RU"/>
              <a:t>позволяет открывать нормативные документы не выходя из телеграмма;</a:t>
            </a:r>
            <a:endParaRPr/>
          </a:p>
          <a:p>
            <a:pPr lvl="1">
              <a:defRPr/>
            </a:pPr>
            <a:r>
              <a:rPr lang="en-US"/>
              <a:t>c</a:t>
            </a:r>
            <a:r>
              <a:rPr lang="ru-RU"/>
              <a:t>одержит информацию для иностранных студентов;</a:t>
            </a:r>
            <a:endParaRPr/>
          </a:p>
          <a:p>
            <a:pPr lvl="1">
              <a:defRPr/>
            </a:pPr>
            <a:r>
              <a:rPr lang="ru-RU"/>
              <a:t>предоставляет сведения о приёмной кампании;</a:t>
            </a:r>
            <a:endParaRPr/>
          </a:p>
          <a:p>
            <a:pPr lvl="1">
              <a:defRPr/>
            </a:pPr>
            <a:r>
              <a:rPr lang="ru-RU"/>
              <a:t>возможность связаться с оператором;</a:t>
            </a:r>
            <a:endParaRPr/>
          </a:p>
          <a:p>
            <a:pPr lvl="1">
              <a:defRPr/>
            </a:pPr>
            <a:r>
              <a:rPr lang="ru-RU"/>
              <a:t>к большинству ответом приложена ссылка на актуальный источник.</a:t>
            </a:r>
            <a:endParaRPr/>
          </a:p>
          <a:p>
            <a:pPr marL="228600" lvl="1">
              <a:spcBef>
                <a:spcPts val="1000"/>
              </a:spcBef>
              <a:defRPr/>
            </a:pPr>
            <a:r>
              <a:rPr lang="ru-RU" sz="2800"/>
              <a:t>Минусы:</a:t>
            </a:r>
            <a:endParaRPr/>
          </a:p>
          <a:p>
            <a:pPr lvl="1">
              <a:defRPr/>
            </a:pPr>
            <a:r>
              <a:rPr lang="ru-RU"/>
              <a:t>сочетание </a:t>
            </a:r>
            <a:r>
              <a:rPr lang="en-US"/>
              <a:t>Inline </a:t>
            </a:r>
            <a:r>
              <a:rPr lang="ru-RU"/>
              <a:t>и обычной клавиатуры не очень удачно;</a:t>
            </a:r>
            <a:endParaRPr/>
          </a:p>
          <a:p>
            <a:pPr lvl="1">
              <a:defRPr/>
            </a:pPr>
            <a:r>
              <a:rPr lang="ru-RU"/>
              <a:t>отсутствует раздел с рекомендациями направлений.</a:t>
            </a:r>
            <a:endParaRPr/>
          </a:p>
        </p:txBody>
      </p:sp>
      <p:sp>
        <p:nvSpPr>
          <p:cNvPr id="1298909157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30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691787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Аналоги. Хочу в Политех </a:t>
            </a:r>
            <a:endParaRPr/>
          </a:p>
        </p:txBody>
      </p:sp>
      <p:pic>
        <p:nvPicPr>
          <p:cNvPr id="1555530234" name="Объект 3"/>
          <p:cNvPicPr>
            <a:picLocks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3820428" y="1825625"/>
            <a:ext cx="4551144" cy="4351338"/>
          </a:xfrm>
          <a:prstGeom prst="rect">
            <a:avLst/>
          </a:prstGeom>
        </p:spPr>
      </p:pic>
      <p:sp>
        <p:nvSpPr>
          <p:cNvPr id="144340532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31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767514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База данных</a:t>
            </a:r>
            <a:endParaRPr/>
          </a:p>
        </p:txBody>
      </p:sp>
      <p:pic>
        <p:nvPicPr>
          <p:cNvPr id="128406131" name=""/>
          <p:cNvPicPr>
            <a:picLocks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rot="0" flipH="0" flipV="0">
            <a:off x="1177697" y="1569697"/>
            <a:ext cx="9722001" cy="4471873"/>
          </a:xfrm>
          <a:prstGeom prst="rect">
            <a:avLst/>
          </a:prstGeom>
        </p:spPr>
      </p:pic>
      <p:sp>
        <p:nvSpPr>
          <p:cNvPr id="101484180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32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541093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База данных</a:t>
            </a:r>
            <a:endParaRPr/>
          </a:p>
        </p:txBody>
      </p:sp>
      <p:pic>
        <p:nvPicPr>
          <p:cNvPr id="1323233911" name=""/>
          <p:cNvPicPr>
            <a:picLocks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rot="0" flipH="0" flipV="0">
            <a:off x="2022539" y="1027906"/>
            <a:ext cx="7517460" cy="5429928"/>
          </a:xfrm>
          <a:prstGeom prst="rect">
            <a:avLst/>
          </a:prstGeom>
        </p:spPr>
      </p:pic>
      <p:sp>
        <p:nvSpPr>
          <p:cNvPr id="52117322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33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358787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База данных</a:t>
            </a:r>
            <a:endParaRPr/>
          </a:p>
        </p:txBody>
      </p:sp>
      <p:pic>
        <p:nvPicPr>
          <p:cNvPr id="893594601" name=""/>
          <p:cNvPicPr>
            <a:picLocks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rot="0" flipH="0" flipV="0">
            <a:off x="1371567" y="1184348"/>
            <a:ext cx="9448864" cy="5139498"/>
          </a:xfrm>
          <a:prstGeom prst="rect">
            <a:avLst/>
          </a:prstGeom>
        </p:spPr>
      </p:pic>
      <p:sp>
        <p:nvSpPr>
          <p:cNvPr id="94961103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34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19987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База данных</a:t>
            </a:r>
            <a:endParaRPr/>
          </a:p>
        </p:txBody>
      </p:sp>
      <p:pic>
        <p:nvPicPr>
          <p:cNvPr id="817469137" name=""/>
          <p:cNvPicPr>
            <a:picLocks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rot="0" flipH="0" flipV="0">
            <a:off x="833875" y="1546673"/>
            <a:ext cx="10524247" cy="3447147"/>
          </a:xfrm>
          <a:prstGeom prst="rect">
            <a:avLst/>
          </a:prstGeom>
        </p:spPr>
      </p:pic>
      <p:sp>
        <p:nvSpPr>
          <p:cNvPr id="1803066130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35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766848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База данных</a:t>
            </a:r>
            <a:endParaRPr/>
          </a:p>
        </p:txBody>
      </p:sp>
      <p:pic>
        <p:nvPicPr>
          <p:cNvPr id="880951390" name=""/>
          <p:cNvPicPr>
            <a:picLocks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rot="0" flipH="0" flipV="0">
            <a:off x="2563990" y="407053"/>
            <a:ext cx="6309259" cy="5773337"/>
          </a:xfrm>
          <a:prstGeom prst="rect">
            <a:avLst/>
          </a:prstGeom>
        </p:spPr>
      </p:pic>
      <p:sp>
        <p:nvSpPr>
          <p:cNvPr id="20285107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36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9948867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9" y="365124"/>
            <a:ext cx="10515600" cy="13255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База данных</a:t>
            </a:r>
            <a:endParaRPr/>
          </a:p>
        </p:txBody>
      </p:sp>
      <p:pic>
        <p:nvPicPr>
          <p:cNvPr id="1198044408" name=""/>
          <p:cNvPicPr>
            <a:picLocks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rot="0" flipH="0" flipV="0">
            <a:off x="935085" y="966106"/>
            <a:ext cx="10321827" cy="5452041"/>
          </a:xfrm>
          <a:prstGeom prst="rect">
            <a:avLst/>
          </a:prstGeom>
        </p:spPr>
      </p:pic>
      <p:sp>
        <p:nvSpPr>
          <p:cNvPr id="1724125313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D2BCE9D-0DC8-5443-0243-D7D706186A93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5159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Языки</a:t>
            </a:r>
            <a:endParaRPr/>
          </a:p>
        </p:txBody>
      </p:sp>
      <p:graphicFrame>
        <p:nvGraphicFramePr>
          <p:cNvPr id="718284204" name="Объект 3"/>
          <p:cNvGraphicFramePr>
            <a:graphicFrameLocks xmlns:a="http://schemas.openxmlformats.org/drawingml/2006/main" noGrp="1"/>
          </p:cNvGraphicFramePr>
          <p:nvPr>
            <p:ph idx="1"/>
          </p:nvPr>
        </p:nvGraphicFramePr>
        <p:xfrm>
          <a:off x="1041399" y="1721517"/>
          <a:ext cx="9948333" cy="4510568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2415490"/>
                <a:gridCol w="2548562"/>
                <a:gridCol w="2452751"/>
                <a:gridCol w="2531530"/>
              </a:tblGrid>
              <a:tr h="18101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Критерий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Python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C#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Java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060" marR="44060" marT="0" marB="0" anchor="ctr"/>
                </a:tc>
              </a:tr>
              <a:tr h="592246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Популярность (TIOBE, май 2025)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1 место (25,35%)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5 место (4,22%)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4 место (9,31%)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060" marR="44060" marT="0" marB="0" anchor="ctr"/>
                </a:tc>
              </a:tr>
              <a:tr h="592246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Популярность (GitHub Octoverse)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1 место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400"/>
                        <a:t>5 </a:t>
                      </a:r>
                      <a:r>
                        <a:rPr lang="ru-RU" sz="1400"/>
                        <a:t>место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4 место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060" marR="44060" marT="0" marB="0" anchor="ctr"/>
                </a:tc>
              </a:tr>
              <a:tr h="592246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Асинхронность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Полная поддержка async/await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Полная поддержка async/await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Поддержка через CompletableFuture и аналоги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060" marR="44060" marT="0" marB="0" anchor="ctr"/>
                </a:tc>
              </a:tr>
              <a:tr h="592246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Библиотеки для Telegram-ботов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400"/>
                        <a:t>aiogram, python-telegram-bot, pyTelegramBotApi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400"/>
                        <a:t>Telegram.Bot, Telegram.BotAPI </a:t>
                      </a:r>
                      <a:r>
                        <a:rPr lang="ru-RU" sz="1400"/>
                        <a:t>и др</a:t>
                      </a:r>
                      <a:r>
                        <a:rPr lang="en-US" sz="1400"/>
                        <a:t>.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400"/>
                        <a:t>TelegramBots, java-telegram-bot-api </a:t>
                      </a:r>
                      <a:r>
                        <a:rPr lang="ru-RU" sz="1400"/>
                        <a:t>и др</a:t>
                      </a:r>
                      <a:r>
                        <a:rPr lang="en-US" sz="1400"/>
                        <a:t>.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060" marR="44060" marT="0" marB="0" anchor="ctr"/>
                </a:tc>
              </a:tr>
              <a:tr h="1003477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Экосистема пакетов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Более 614,000 пакетов на PyPI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Более 100,000 пакетов на NuGet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Огромное количество, более 16,5 млн. пакетов на </a:t>
                      </a:r>
                      <a:r>
                        <a:rPr lang="en-US" sz="1400"/>
                        <a:t>maven central repository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060" marR="44060" marT="0" marB="0" anchor="ctr"/>
                </a:tc>
              </a:tr>
              <a:tr h="797861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Машинное обучение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400"/>
                        <a:t>TensorFlow, PyTorch, scikit-learn, transformers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Transformers (портирован), ML.NET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Ограниченная поддержка, сторонние адаптации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060" marR="44060" marT="0" marB="0" anchor="ctr"/>
                </a:tc>
              </a:tr>
            </a:tbl>
          </a:graphicData>
        </a:graphic>
      </p:graphicFrame>
      <p:sp>
        <p:nvSpPr>
          <p:cNvPr id="84531570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37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634674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Фреймворки</a:t>
            </a:r>
            <a:endParaRPr/>
          </a:p>
        </p:txBody>
      </p:sp>
      <p:graphicFrame>
        <p:nvGraphicFramePr>
          <p:cNvPr id="1678315577" name="Объект 3"/>
          <p:cNvGraphicFramePr>
            <a:graphicFrameLocks xmlns:a="http://schemas.openxmlformats.org/drawingml/2006/main" noGrp="1"/>
          </p:cNvGraphicFramePr>
          <p:nvPr>
            <p:ph idx="1"/>
          </p:nvPr>
        </p:nvGraphicFramePr>
        <p:xfrm>
          <a:off x="838200" y="1792289"/>
          <a:ext cx="10456333" cy="4716147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2667000"/>
                <a:gridCol w="2474679"/>
                <a:gridCol w="2647654"/>
                <a:gridCol w="2667000"/>
              </a:tblGrid>
              <a:tr h="415673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Критерий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python-telegram-bot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aiogram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pyrogram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70" marR="47370" marT="0" marB="0" anchor="ctr"/>
                </a:tc>
              </a:tr>
              <a:tr h="415673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Количество звёзд на GitHub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27,6 тыс.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5,1 тыс.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4,5 тыс. (архивирован)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70" marR="47370" marT="0" marB="0" anchor="ctr"/>
                </a:tc>
              </a:tr>
              <a:tr h="194612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Асинхронность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Да 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Да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Да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70" marR="47370" marT="0" marB="0" anchor="ctr"/>
                </a:tc>
              </a:tr>
              <a:tr h="194612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Поддержка FSM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Да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Да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Нет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70" marR="47370" marT="0" marB="0" anchor="ctr"/>
                </a:tc>
              </a:tr>
              <a:tr h="415673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Поддержка webhook / polling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Да / Да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Да / Да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Да / Да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70" marR="47370" marT="0" marB="0" anchor="ctr"/>
                </a:tc>
              </a:tr>
              <a:tr h="194612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Middleware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Нет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Да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Нет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70" marR="47370" marT="0" marB="0" anchor="ctr"/>
                </a:tc>
              </a:tr>
              <a:tr h="857793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Интеграция с фреймворком компонент </a:t>
                      </a:r>
                      <a:r>
                        <a:rPr lang="en-US" sz="1400"/>
                        <a:t>aiogram</a:t>
                      </a:r>
                      <a:r>
                        <a:rPr lang="ru-RU" sz="1400"/>
                        <a:t>_</a:t>
                      </a:r>
                      <a:r>
                        <a:rPr lang="en-US" sz="1400"/>
                        <a:t>dialog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Нет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Да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Нет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70" marR="47370" marT="0" marB="0" anchor="ctr"/>
                </a:tc>
              </a:tr>
              <a:tr h="194612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Обновления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Регулярные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Регулярные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Прекращены 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70" marR="47370" marT="0" marB="0" anchor="ctr"/>
                </a:tc>
              </a:tr>
              <a:tr h="636733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Популярность / сообщество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Очень большое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Среднее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Было активное, сейчас </a:t>
                      </a:r>
                      <a:r>
                        <a:rPr lang="en-US" sz="1400"/>
                        <a:t>– </a:t>
                      </a:r>
                      <a:r>
                        <a:rPr lang="ru-RU" sz="1400"/>
                        <a:t>стагнация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70" marR="47370" marT="0" marB="0" anchor="ctr"/>
                </a:tc>
              </a:tr>
              <a:tr h="415673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Поддержка MTProto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Нет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Нет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Да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70" marR="47370" marT="0" marB="0" anchor="ctr"/>
                </a:tc>
              </a:tr>
              <a:tr h="415673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Подходит для обычных ботов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Да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Да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/>
                        <a:t>Да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70" marR="47370" marT="0" marB="0" anchor="ctr"/>
                </a:tc>
              </a:tr>
            </a:tbl>
          </a:graphicData>
        </a:graphic>
      </p:graphicFrame>
      <p:sp>
        <p:nvSpPr>
          <p:cNvPr id="1461780454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38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878653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Задачи</a:t>
            </a:r>
            <a:endParaRPr/>
          </a:p>
        </p:txBody>
      </p:sp>
      <p:sp>
        <p:nvSpPr>
          <p:cNvPr id="488803660" name="Rectangle 1"/>
          <p:cNvSpPr>
            <a:spLocks noChangeArrowheads="1" noGrp="1"/>
          </p:cNvSpPr>
          <p:nvPr>
            <p:ph idx="1"/>
          </p:nvPr>
        </p:nvSpPr>
        <p:spPr bwMode="auto">
          <a:xfrm>
            <a:off x="838200" y="1418946"/>
            <a:ext cx="10696074" cy="41549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/>
            <a:spAutoFit/>
          </a:bodyPr>
          <a:lstStyle/>
          <a:p>
            <a:pPr marL="0" marR="0" lvl="0" indent="0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4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  <a:ea typeface="Times New Roman"/>
              </a:rPr>
              <a:t>Для реализации поставленной цели необходимо решить следующие </a:t>
            </a:r>
            <a:r>
              <a:rPr lang="ru-RU" sz="2400" b="1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  <a:ea typeface="Times New Roman"/>
              </a:rPr>
              <a:t>задачи</a:t>
            </a:r>
            <a:r>
              <a:rPr lang="ru-RU" sz="24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  <a:ea typeface="Times New Roman"/>
              </a:rPr>
              <a:t>:</a:t>
            </a:r>
            <a:endParaRPr lang="ru-RU" sz="2400" b="0" i="0" u="none" strike="noStrike" cap="none">
              <a:ln>
                <a:noFill/>
              </a:ln>
              <a:solidFill>
                <a:schemeClr val="tx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  <a:ea typeface="Times New Roman"/>
              </a:rPr>
              <a:t>собрать информацию с сайта для абитуриентов ВятГУ;</a:t>
            </a:r>
            <a:endParaRPr lang="ru-RU" sz="2400" b="0" i="0" u="none" strike="noStrike" cap="none">
              <a:ln>
                <a:noFill/>
              </a:ln>
              <a:solidFill>
                <a:schemeClr val="tx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  <a:ea typeface="Times New Roman"/>
              </a:rPr>
              <a:t>систематизировать полученную информацию для эффективного доступа к ней;</a:t>
            </a:r>
            <a:endParaRPr lang="ru-RU" sz="2400" b="0" i="0" u="none" strike="noStrike" cap="none">
              <a:ln>
                <a:noFill/>
              </a:ln>
              <a:solidFill>
                <a:schemeClr val="tx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  <a:ea typeface="Times New Roman"/>
              </a:rPr>
              <a:t>разработать архитектуру Telegram-бота с удобным пользовательским интерфейсом;</a:t>
            </a:r>
            <a:endParaRPr lang="ru-RU" sz="2400" b="0" i="0" u="none" strike="noStrike" cap="none">
              <a:ln>
                <a:noFill/>
              </a:ln>
              <a:solidFill>
                <a:schemeClr val="tx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  <a:ea typeface="Times New Roman"/>
              </a:rPr>
              <a:t>реализовать рекомендательную систему на основе описания направлений;</a:t>
            </a:r>
            <a:endParaRPr lang="ru-RU" sz="2400" b="0" i="0" u="none" strike="noStrike" cap="none">
              <a:ln>
                <a:noFill/>
              </a:ln>
              <a:solidFill>
                <a:schemeClr val="tx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  <a:ea typeface="Times New Roman"/>
              </a:rPr>
              <a:t>провести тестирование работоспособности и удобства использования чат-бота.</a:t>
            </a:r>
            <a:endParaRPr lang="ru-RU" sz="2400" b="0" i="0" u="none" strike="noStrike" cap="none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204147424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4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065801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СУБД</a:t>
            </a:r>
            <a:endParaRPr/>
          </a:p>
        </p:txBody>
      </p:sp>
      <p:graphicFrame>
        <p:nvGraphicFramePr>
          <p:cNvPr id="1133652987" name="Объект 3"/>
          <p:cNvGraphicFramePr>
            <a:graphicFrameLocks xmlns:a="http://schemas.openxmlformats.org/drawingml/2006/main" noGrp="1"/>
          </p:cNvGraphicFramePr>
          <p:nvPr>
            <p:ph idx="1"/>
          </p:nvPr>
        </p:nvGraphicFramePr>
        <p:xfrm>
          <a:off x="1007533" y="1825624"/>
          <a:ext cx="10143067" cy="4700861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2159826"/>
                <a:gridCol w="2103237"/>
                <a:gridCol w="3607000"/>
                <a:gridCol w="2273004"/>
              </a:tblGrid>
              <a:tr h="21091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Критерий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PostgreSQL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SQLite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MySQL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338" marR="51338" marT="0" marB="0" anchor="ctr"/>
                </a:tc>
              </a:tr>
              <a:tr h="690071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Тип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Объектно-реляционная СУБД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Встроенная реляционная СУБД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Реляционная СУБД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338" marR="51338" marT="0" marB="0" anchor="ctr"/>
                </a:tc>
              </a:tr>
              <a:tr h="21091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Рейтинг DB-Engines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4 место 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10 место 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2 место 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338" marR="51338" marT="0" marB="0" anchor="ctr"/>
                </a:tc>
              </a:tr>
              <a:tr h="21091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Звёзды на GitHub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17,6 тыс. 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7,8 тыс. 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11,4 тыс. 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338" marR="51338" marT="0" marB="0" anchor="ctr"/>
                </a:tc>
              </a:tr>
              <a:tr h="929649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Популярность среди разработчиков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49% (</a:t>
                      </a:r>
                      <a:r>
                        <a:rPr lang="ru-RU" sz="1600"/>
                        <a:t>StackOverflow</a:t>
                      </a:r>
                      <a:r>
                        <a:rPr lang="ru-RU" sz="1600"/>
                        <a:t> </a:t>
                      </a:r>
                      <a:r>
                        <a:rPr lang="ru-RU" sz="1600"/>
                        <a:t>Survey</a:t>
                      </a:r>
                      <a:r>
                        <a:rPr lang="ru-RU" sz="1600"/>
                        <a:t> 2024)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Очень популярна в мобильной разработке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Широко используется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338" marR="51338" marT="0" marB="0" anchor="ctr"/>
                </a:tc>
              </a:tr>
              <a:tr h="1169227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Производительность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Высокая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Высокая при чтении, особенно на малом объёме данных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Высокая, но как правило чуть меньше, чем у </a:t>
                      </a:r>
                      <a:r>
                        <a:rPr lang="ru-RU" sz="1600"/>
                        <a:t>PostgreSQL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338" marR="51338" marT="0" marB="0" anchor="ctr"/>
                </a:tc>
              </a:tr>
              <a:tr h="929649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Параллелизм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Поддерживается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Ограниченный (блокировка на уровне файла)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Поддерживается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338" marR="51338" marT="0" marB="0" anchor="ctr"/>
                </a:tc>
              </a:tr>
            </a:tbl>
          </a:graphicData>
        </a:graphic>
      </p:graphicFrame>
      <p:sp>
        <p:nvSpPr>
          <p:cNvPr id="1414893530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39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402290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Векторные базы данных</a:t>
            </a:r>
            <a:endParaRPr/>
          </a:p>
        </p:txBody>
      </p:sp>
      <p:graphicFrame>
        <p:nvGraphicFramePr>
          <p:cNvPr id="1579178010" name="Объект 7"/>
          <p:cNvGraphicFramePr>
            <a:graphicFrameLocks xmlns:a="http://schemas.openxmlformats.org/drawingml/2006/main" noGrp="1"/>
          </p:cNvGraphicFramePr>
          <p:nvPr>
            <p:ph idx="1"/>
          </p:nvPr>
        </p:nvGraphicFramePr>
        <p:xfrm>
          <a:off x="838200" y="1400176"/>
          <a:ext cx="10464800" cy="4586365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1515533"/>
                <a:gridCol w="1363133"/>
                <a:gridCol w="2593167"/>
                <a:gridCol w="3164166"/>
                <a:gridCol w="1828800"/>
              </a:tblGrid>
              <a:tr h="562487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Название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Лицензия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Фильтрация по метаданным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Особенности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Звезды GitHub (24.05.2025)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846" marR="41846" marT="0" marB="0" anchor="ctr"/>
                </a:tc>
              </a:tr>
              <a:tr h="75777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Qdrant</a:t>
                      </a:r>
                      <a:r>
                        <a:rPr lang="en-US" sz="1600"/>
                        <a:t> [29]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Apache</a:t>
                      </a:r>
                      <a:r>
                        <a:rPr lang="ru-RU" sz="1600"/>
                        <a:t> 2.0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Полноценная поддержка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600"/>
                        <a:t>gRPC/REST, Fast embeddings search, </a:t>
                      </a:r>
                      <a:r>
                        <a:rPr lang="ru-RU" sz="1600"/>
                        <a:t>кластеризация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23,7 т. звезд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846" marR="41846" marT="0" marB="0" anchor="ctr"/>
                </a:tc>
              </a:tr>
              <a:tr h="75777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Pinecone</a:t>
                      </a:r>
                      <a:r>
                        <a:rPr lang="en-US" sz="1600"/>
                        <a:t> [22]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Коммерческая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Частично (через API)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SaaS</a:t>
                      </a:r>
                      <a:r>
                        <a:rPr lang="ru-RU" sz="1600"/>
                        <a:t>, легко масштабируется, без локального запуска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–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846" marR="41846" marT="0" marB="0" anchor="ctr"/>
                </a:tc>
              </a:tr>
              <a:tr h="953054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Weaviate</a:t>
                      </a:r>
                      <a:r>
                        <a:rPr lang="en-US" sz="1600"/>
                        <a:t> [47]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Apache 2.0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Через </a:t>
                      </a:r>
                      <a:r>
                        <a:rPr lang="ru-RU" sz="1600"/>
                        <a:t>GraphQL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модули для </a:t>
                      </a:r>
                      <a:r>
                        <a:rPr lang="ru-RU" sz="1600"/>
                        <a:t>трансформерных</a:t>
                      </a:r>
                      <a:r>
                        <a:rPr lang="ru-RU" sz="1600"/>
                        <a:t> моделей, встроенные модели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13,4 т. звезд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846" marR="41846" marT="0" marB="0" anchor="ctr"/>
                </a:tc>
              </a:tr>
              <a:tr h="953054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FAISS</a:t>
                      </a:r>
                      <a:r>
                        <a:rPr lang="en-US" sz="1600"/>
                        <a:t> [11]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MIT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Нет встроенной поддержки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Библиотека от </a:t>
                      </a:r>
                      <a:r>
                        <a:rPr lang="en-US" sz="1600"/>
                        <a:t>Meta</a:t>
                      </a:r>
                      <a:r>
                        <a:rPr lang="ru-RU" sz="1600"/>
                        <a:t>, хороша для оффлайн-поиска, но не полноценная БД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35,1 т. звезд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846" marR="41846" marT="0" marB="0" anchor="ctr"/>
                </a:tc>
              </a:tr>
              <a:tr h="367203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Milvus</a:t>
                      </a:r>
                      <a:r>
                        <a:rPr lang="en-US" sz="1600"/>
                        <a:t> [17]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Apache 2.0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Через JSON-фильтры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Поддержка кластеров, 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34,9 т. звезд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1846" marR="41846" marT="0" marB="0" anchor="ctr"/>
                </a:tc>
              </a:tr>
            </a:tbl>
          </a:graphicData>
        </a:graphic>
      </p:graphicFrame>
      <p:sp>
        <p:nvSpPr>
          <p:cNvPr id="603548009" name="Rectangle 4"/>
          <p:cNvSpPr>
            <a:spLocks noChangeArrowheads="1"/>
          </p:cNvSpPr>
          <p:nvPr/>
        </p:nvSpPr>
        <p:spPr bwMode="auto">
          <a:xfrm>
            <a:off x="4286250" y="1400175"/>
            <a:ext cx="12192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/>
            <a:spAutoFit/>
          </a:bodyPr>
          <a:lstStyle/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lang="ru-RU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rPr>
            </a:br>
            <a:endParaRPr lang="ru-RU" sz="1800" b="0" i="0" u="none" strike="noStrike" cap="none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536940510" name="Rectangle 5"/>
          <p:cNvSpPr>
            <a:spLocks noChangeArrowheads="1"/>
          </p:cNvSpPr>
          <p:nvPr/>
        </p:nvSpPr>
        <p:spPr bwMode="auto">
          <a:xfrm>
            <a:off x="4286250" y="1400175"/>
            <a:ext cx="4022725" cy="635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/>
            <a:sp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1074808456" name="Номер слайда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40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624240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Хранилища в оперативной памяти</a:t>
            </a:r>
            <a:endParaRPr/>
          </a:p>
        </p:txBody>
      </p:sp>
      <p:graphicFrame>
        <p:nvGraphicFramePr>
          <p:cNvPr id="306541775" name="Объект 3"/>
          <p:cNvGraphicFramePr>
            <a:graphicFrameLocks xmlns:a="http://schemas.openxmlformats.org/drawingml/2006/main" noGrp="1"/>
          </p:cNvGraphicFramePr>
          <p:nvPr>
            <p:ph idx="1"/>
          </p:nvPr>
        </p:nvGraphicFramePr>
        <p:xfrm>
          <a:off x="770468" y="1690688"/>
          <a:ext cx="10583332" cy="4693259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1811866"/>
                <a:gridCol w="2861734"/>
                <a:gridCol w="2929466"/>
                <a:gridCol w="2980266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200"/>
                        <a:t>Характеристика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200"/>
                        <a:t>Redis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200"/>
                        <a:t>Memcached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200"/>
                        <a:t>Dragonfly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001" marR="43001" marT="0" marB="0" anchor="ctr"/>
                </a:tc>
              </a:tr>
              <a:tr h="176662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200"/>
                        <a:t>GitHub звёзды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200"/>
                        <a:t>69,3 тыс.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200"/>
                        <a:t>13,8 тыс.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200"/>
                        <a:t>27 тыс.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001" marR="43001" marT="0" marB="0" anchor="ctr"/>
                </a:tc>
              </a:tr>
              <a:tr h="377333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200"/>
                        <a:t>Место в DB-</a:t>
                      </a:r>
                      <a:r>
                        <a:rPr lang="ru-RU" sz="1200"/>
                        <a:t>Engines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200"/>
                        <a:t>1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200"/>
                        <a:t>4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200"/>
                        <a:t>35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001" marR="43001" marT="0" marB="0" anchor="ctr"/>
                </a:tc>
              </a:tr>
              <a:tr h="77867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200"/>
                        <a:t>Поддержка структур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200"/>
                        <a:t>Строки, списки, множества, хэши и др.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200"/>
                        <a:t>Только строки (ключ-значение)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200"/>
                        <a:t>Строки, списки, множества, хэши и др.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001" marR="43001" marT="0" marB="0" anchor="ctr"/>
                </a:tc>
              </a:tr>
              <a:tr h="377333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200"/>
                        <a:t>TTL (время жизни ключа)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200"/>
                        <a:t>Да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200"/>
                        <a:t>Д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200"/>
                        <a:t>Да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001" marR="43001" marT="0" marB="0" anchor="ctr"/>
                </a:tc>
              </a:tr>
              <a:tr h="176662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200"/>
                        <a:t>Pub/Sub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200"/>
                        <a:t>Да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200"/>
                        <a:t>Нет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200"/>
                        <a:t>Да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001" marR="43001" marT="0" marB="0" anchor="ctr"/>
                </a:tc>
              </a:tr>
              <a:tr h="176662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200"/>
                        <a:t>Персистентность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200"/>
                        <a:t>Да (RDB, AOF)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200"/>
                        <a:t>Нет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200"/>
                        <a:t>Да (улучшена)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001" marR="43001" marT="0" marB="0" anchor="ctr"/>
                </a:tc>
              </a:tr>
              <a:tr h="77867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200"/>
                        <a:t>Масштабируемость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200"/>
                        <a:t>Кластеры, репликация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200"/>
                        <a:t>Простая горизонтальная (</a:t>
                      </a:r>
                      <a:r>
                        <a:rPr lang="ru-RU" sz="1200"/>
                        <a:t>шардирование</a:t>
                      </a:r>
                      <a:r>
                        <a:rPr lang="ru-RU" sz="1200"/>
                        <a:t> вручную)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200"/>
                        <a:t>Многопоточность, shared-nothing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001" marR="43001" marT="0" marB="0" anchor="ctr"/>
                </a:tc>
              </a:tr>
              <a:tr h="578004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200"/>
                        <a:t>Совместимость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200"/>
                        <a:t>–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200"/>
                        <a:t>–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200"/>
                        <a:t>Совместим с </a:t>
                      </a:r>
                      <a:r>
                        <a:rPr lang="ru-RU" sz="1200"/>
                        <a:t>Redis</a:t>
                      </a:r>
                      <a:r>
                        <a:rPr lang="ru-RU" sz="1200"/>
                        <a:t> и </a:t>
                      </a:r>
                      <a:r>
                        <a:rPr lang="ru-RU" sz="1200"/>
                        <a:t>Memcached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001" marR="43001" marT="0" marB="0" anchor="ctr"/>
                </a:tc>
              </a:tr>
              <a:tr h="176662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200"/>
                        <a:t>Зрелость проекта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200"/>
                        <a:t>С 2009 года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200"/>
                        <a:t>С 2003 года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200"/>
                        <a:t>С 2022 года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001" marR="43001" marT="0" marB="0" anchor="ctr"/>
                </a:tc>
              </a:tr>
              <a:tr h="578004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200"/>
                        <a:t>Поддержка Python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200"/>
                        <a:t>Официальная библиотека redis-py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200"/>
                        <a:t>Официальная библиотека pymemcache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200"/>
                        <a:t>Через совместимость с </a:t>
                      </a:r>
                      <a:r>
                        <a:rPr lang="ru-RU" sz="1200"/>
                        <a:t>Redis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3001" marR="43001" marT="0" marB="0" anchor="ctr"/>
                </a:tc>
              </a:tr>
            </a:tbl>
          </a:graphicData>
        </a:graphic>
      </p:graphicFrame>
      <p:sp>
        <p:nvSpPr>
          <p:cNvPr id="212521577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41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67458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Модели</a:t>
            </a:r>
            <a:endParaRPr/>
          </a:p>
        </p:txBody>
      </p:sp>
      <p:graphicFrame>
        <p:nvGraphicFramePr>
          <p:cNvPr id="1492391116" name="Объект 3"/>
          <p:cNvGraphicFramePr>
            <a:graphicFrameLocks xmlns:a="http://schemas.openxmlformats.org/drawingml/2006/main" noGrp="1"/>
          </p:cNvGraphicFramePr>
          <p:nvPr>
            <p:ph idx="1"/>
          </p:nvPr>
        </p:nvGraphicFramePr>
        <p:xfrm>
          <a:off x="838198" y="1824766"/>
          <a:ext cx="10515600" cy="4385573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2904309"/>
                <a:gridCol w="1921953"/>
                <a:gridCol w="1907325"/>
                <a:gridCol w="2000719"/>
                <a:gridCol w="1781294"/>
              </a:tblGrid>
              <a:tr h="1115173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Модель (ссылка)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964" marR="48964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Параметры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964" marR="48964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Языки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964" marR="48964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Spearman (Encodechka STS)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964" marR="48964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Время инференса на CPU (среднее, с)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964" marR="48964" marT="0" marB="0" anchor="ctr"/>
                </a:tc>
              </a:tr>
              <a:tr h="429666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sergeyzh/LaBSE-ru-turbo</a:t>
                      </a:r>
                      <a:r>
                        <a:rPr lang="en-US" sz="1600"/>
                        <a:t> [32]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964" marR="48964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128M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964" marR="48964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Русский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964" marR="48964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0</a:t>
                      </a:r>
                      <a:r>
                        <a:rPr lang="en-US" sz="1600"/>
                        <a:t>,</a:t>
                      </a:r>
                      <a:r>
                        <a:rPr lang="ru-RU" sz="1600"/>
                        <a:t>864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964" marR="48964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120</a:t>
                      </a:r>
                      <a:r>
                        <a:rPr lang="en-US" sz="1600"/>
                        <a:t>,</a:t>
                      </a:r>
                      <a:r>
                        <a:rPr lang="ru-RU" sz="1600"/>
                        <a:t>40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964" marR="48964" marT="0" marB="0" anchor="ctr"/>
                </a:tc>
              </a:tr>
              <a:tr h="429666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sergeyzh/LaBSE-ru-sts</a:t>
                      </a:r>
                      <a:r>
                        <a:rPr lang="en-US" sz="1600"/>
                        <a:t> [31]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964" marR="48964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129M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964" marR="48964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Русский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964" marR="48964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0</a:t>
                      </a:r>
                      <a:r>
                        <a:rPr lang="en-US" sz="1600"/>
                        <a:t>,</a:t>
                      </a:r>
                      <a:r>
                        <a:rPr lang="ru-RU" sz="1600"/>
                        <a:t>845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964" marR="48964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42</a:t>
                      </a:r>
                      <a:r>
                        <a:rPr lang="en-US" sz="1600"/>
                        <a:t>,</a:t>
                      </a:r>
                      <a:r>
                        <a:rPr lang="ru-RU" sz="1600"/>
                        <a:t>84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964" marR="48964" marT="0" marB="0" anchor="ctr"/>
                </a:tc>
              </a:tr>
              <a:tr h="429666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sergeyzh/rubert-mini-sts</a:t>
                      </a:r>
                      <a:r>
                        <a:rPr lang="en-US" sz="1600"/>
                        <a:t> [33]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964" marR="48964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32,4M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964" marR="48964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Русский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964" marR="48964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0</a:t>
                      </a:r>
                      <a:r>
                        <a:rPr lang="en-US" sz="1600"/>
                        <a:t>,</a:t>
                      </a:r>
                      <a:r>
                        <a:rPr lang="ru-RU" sz="1600"/>
                        <a:t>815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964" marR="48964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6</a:t>
                      </a:r>
                      <a:r>
                        <a:rPr lang="en-US" sz="1600"/>
                        <a:t>,</a:t>
                      </a:r>
                      <a:r>
                        <a:rPr lang="ru-RU" sz="1600"/>
                        <a:t>42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964" marR="48964" marT="0" marB="0" anchor="ctr"/>
                </a:tc>
              </a:tr>
              <a:tr h="429666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sergeyzh/rubert-tiny-sts</a:t>
                      </a:r>
                      <a:r>
                        <a:rPr lang="en-US" sz="1600"/>
                        <a:t> [34]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964" marR="48964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29,4M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964" marR="48964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Русский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964" marR="48964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0</a:t>
                      </a:r>
                      <a:r>
                        <a:rPr lang="en-US" sz="1600"/>
                        <a:t>,</a:t>
                      </a:r>
                      <a:r>
                        <a:rPr lang="ru-RU" sz="1600"/>
                        <a:t>797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964" marR="48964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3</a:t>
                      </a:r>
                      <a:r>
                        <a:rPr lang="en-US" sz="1600"/>
                        <a:t>,</a:t>
                      </a:r>
                      <a:r>
                        <a:rPr lang="ru-RU" sz="1600"/>
                        <a:t>21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964" marR="48964" marT="0" marB="0" anchor="ctr"/>
                </a:tc>
              </a:tr>
              <a:tr h="429666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cointegrated/LaBSE-en-ru</a:t>
                      </a:r>
                      <a:r>
                        <a:rPr lang="en-US" sz="1600"/>
                        <a:t> [4]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964" marR="48964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129M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964" marR="48964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Русский, Английский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964" marR="48964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0</a:t>
                      </a:r>
                      <a:r>
                        <a:rPr lang="en-US" sz="1600"/>
                        <a:t>,</a:t>
                      </a:r>
                      <a:r>
                        <a:rPr lang="ru-RU" sz="1600"/>
                        <a:t>794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964" marR="48964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42</a:t>
                      </a:r>
                      <a:r>
                        <a:rPr lang="en-US" sz="1600"/>
                        <a:t>,</a:t>
                      </a:r>
                      <a:r>
                        <a:rPr lang="ru-RU" sz="1600"/>
                        <a:t>87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964" marR="48964" marT="0" marB="0" anchor="ctr"/>
                </a:tc>
              </a:tr>
              <a:tr h="658168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600"/>
                        <a:t>Tochka-AI/ruRoPEBert-e5-base-512 [46]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964" marR="48964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139M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964" marR="48964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Русский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964" marR="48964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0</a:t>
                      </a:r>
                      <a:r>
                        <a:rPr lang="en-US" sz="1600"/>
                        <a:t>,</a:t>
                      </a:r>
                      <a:r>
                        <a:rPr lang="ru-RU" sz="1600"/>
                        <a:t>793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964" marR="48964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43</a:t>
                      </a:r>
                      <a:r>
                        <a:rPr lang="en-US" sz="1600"/>
                        <a:t>,</a:t>
                      </a:r>
                      <a:r>
                        <a:rPr lang="ru-RU" sz="1600"/>
                        <a:t>31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964" marR="48964" marT="0" marB="0" anchor="ctr"/>
                </a:tc>
              </a:tr>
              <a:tr h="429666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cointegrated/rubert-tiny2</a:t>
                      </a:r>
                      <a:r>
                        <a:rPr lang="en-US" sz="1600"/>
                        <a:t> [5]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964" marR="48964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29,4M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964" marR="48964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Русский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964" marR="48964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0</a:t>
                      </a:r>
                      <a:r>
                        <a:rPr lang="en-US" sz="1600"/>
                        <a:t>,</a:t>
                      </a:r>
                      <a:r>
                        <a:rPr lang="ru-RU" sz="1600"/>
                        <a:t>750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964" marR="48964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3</a:t>
                      </a:r>
                      <a:r>
                        <a:rPr lang="en-US" sz="1600"/>
                        <a:t>,</a:t>
                      </a:r>
                      <a:r>
                        <a:rPr lang="ru-RU" sz="1600"/>
                        <a:t>21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8964" marR="48964" marT="0" marB="0" anchor="ctr"/>
                </a:tc>
              </a:tr>
            </a:tbl>
          </a:graphicData>
        </a:graphic>
      </p:graphicFrame>
      <p:sp>
        <p:nvSpPr>
          <p:cNvPr id="1691208793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42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145295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Сильные и слабые стороны существующих аналогов</a:t>
            </a:r>
            <a:endParaRPr/>
          </a:p>
        </p:txBody>
      </p:sp>
      <p:sp>
        <p:nvSpPr>
          <p:cNvPr id="816801817" name="Объект 2"/>
          <p:cNvSpPr>
            <a:spLocks noGrp="1"/>
          </p:cNvSpPr>
          <p:nvPr>
            <p:ph idx="1"/>
          </p:nvPr>
        </p:nvSpPr>
        <p:spPr bwMode="auto">
          <a:xfrm>
            <a:off x="838198" y="1825625"/>
            <a:ext cx="5033213" cy="4351338"/>
          </a:xfrm>
        </p:spPr>
        <p:txBody>
          <a:bodyPr/>
          <a:lstStyle/>
          <a:p>
            <a:pPr>
              <a:defRPr/>
            </a:pPr>
            <a:r>
              <a:rPr lang="ru-RU" b="1"/>
              <a:t>Сильные стороны:</a:t>
            </a:r>
            <a:endParaRPr lang="ru-RU"/>
          </a:p>
          <a:p>
            <a:pPr lvl="1">
              <a:defRPr/>
            </a:pPr>
            <a:r>
              <a:rPr lang="ru-RU"/>
              <a:t>Возможность подписки на обновления</a:t>
            </a:r>
            <a:endParaRPr/>
          </a:p>
          <a:p>
            <a:pPr lvl="1">
              <a:defRPr/>
            </a:pPr>
            <a:r>
              <a:rPr lang="ru-RU"/>
              <a:t>Поддержка нескольких языков</a:t>
            </a:r>
            <a:endParaRPr/>
          </a:p>
          <a:p>
            <a:pPr lvl="1">
              <a:defRPr/>
            </a:pPr>
            <a:r>
              <a:rPr lang="ru-RU"/>
              <a:t>Доступ к официальным источникам</a:t>
            </a:r>
            <a:endParaRPr/>
          </a:p>
          <a:p>
            <a:pPr lvl="1">
              <a:defRPr/>
            </a:pPr>
            <a:r>
              <a:rPr lang="ru-RU"/>
              <a:t>Свободный ввод и подключение оператора</a:t>
            </a:r>
            <a:endParaRPr/>
          </a:p>
          <a:p>
            <a:pPr lvl="1">
              <a:defRPr/>
            </a:pPr>
            <a:r>
              <a:rPr lang="ru-RU"/>
              <a:t>Структурированная информация</a:t>
            </a:r>
            <a:endParaRPr/>
          </a:p>
          <a:p>
            <a:pPr>
              <a:defRPr/>
            </a:pPr>
            <a:endParaRPr lang="ru-RU"/>
          </a:p>
        </p:txBody>
      </p:sp>
      <p:sp>
        <p:nvSpPr>
          <p:cNvPr id="1189620445" name="TextBox 3"/>
          <p:cNvSpPr txBox="1"/>
          <p:nvPr/>
        </p:nvSpPr>
        <p:spPr bwMode="auto">
          <a:xfrm>
            <a:off x="6096000" y="1825625"/>
            <a:ext cx="564682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ru-RU" sz="2800" b="1"/>
              <a:t>Слабые стороны:</a:t>
            </a:r>
            <a:endParaRPr/>
          </a:p>
          <a:p>
            <a:pPr marL="742950" lvl="1" indent="-285750">
              <a:buFont typeface="Arial"/>
              <a:buChar char="•"/>
              <a:defRPr/>
            </a:pPr>
            <a:r>
              <a:rPr lang="ru-RU" sz="2400"/>
              <a:t>Отсутствие рекомендаций по программам</a:t>
            </a:r>
            <a:endParaRPr/>
          </a:p>
          <a:p>
            <a:pPr marL="742950" lvl="1" indent="-285750">
              <a:buFont typeface="Arial"/>
              <a:buChar char="•"/>
              <a:defRPr/>
            </a:pPr>
            <a:r>
              <a:rPr lang="ru-RU" sz="2400"/>
              <a:t>Переключение между клавиатурами</a:t>
            </a:r>
            <a:endParaRPr/>
          </a:p>
          <a:p>
            <a:pPr marL="742950" lvl="1" indent="-285750">
              <a:buFont typeface="Arial"/>
              <a:buChar char="•"/>
              <a:defRPr/>
            </a:pPr>
            <a:r>
              <a:rPr lang="ru-RU" sz="2400"/>
              <a:t>Избыточные визуальные элементы</a:t>
            </a:r>
            <a:endParaRPr/>
          </a:p>
          <a:p>
            <a:pPr>
              <a:defRPr/>
            </a:pPr>
            <a:endParaRPr lang="ru-RU"/>
          </a:p>
        </p:txBody>
      </p:sp>
      <p:sp>
        <p:nvSpPr>
          <p:cNvPr id="78166893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5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890247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Компоненты и архитектура</a:t>
            </a:r>
            <a:endParaRPr/>
          </a:p>
        </p:txBody>
      </p:sp>
      <p:pic>
        <p:nvPicPr>
          <p:cNvPr id="943102763" name=""/>
          <p:cNvPicPr>
            <a:picLocks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rot="0" flipH="0" flipV="0">
            <a:off x="1291412" y="1206499"/>
            <a:ext cx="9609174" cy="5030108"/>
          </a:xfrm>
          <a:prstGeom prst="rect">
            <a:avLst/>
          </a:prstGeom>
        </p:spPr>
      </p:pic>
      <p:sp>
        <p:nvSpPr>
          <p:cNvPr id="51869165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6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513857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Процесс развертывания</a:t>
            </a:r>
            <a:endParaRPr/>
          </a:p>
        </p:txBody>
      </p:sp>
      <p:sp>
        <p:nvSpPr>
          <p:cNvPr id="381670180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Вначале разворачиваются независимые контейнеры: </a:t>
            </a:r>
            <a:r>
              <a:rPr lang="ru-RU"/>
              <a:t>Data</a:t>
            </a:r>
            <a:r>
              <a:rPr lang="ru-RU"/>
              <a:t> </a:t>
            </a:r>
            <a:r>
              <a:rPr lang="ru-RU"/>
              <a:t>Base</a:t>
            </a:r>
            <a:r>
              <a:rPr lang="ru-RU"/>
              <a:t>, </a:t>
            </a:r>
            <a:r>
              <a:rPr lang="ru-RU"/>
              <a:t>Qdarant</a:t>
            </a:r>
            <a:r>
              <a:rPr lang="ru-RU"/>
              <a:t>, </a:t>
            </a:r>
            <a:r>
              <a:rPr lang="ru-RU"/>
              <a:t>Redis</a:t>
            </a:r>
            <a:r>
              <a:rPr lang="ru-RU"/>
              <a:t>, </a:t>
            </a:r>
            <a:r>
              <a:rPr lang="ru-RU"/>
              <a:t>Test</a:t>
            </a:r>
            <a:r>
              <a:rPr lang="ru-RU"/>
              <a:t> </a:t>
            </a:r>
            <a:r>
              <a:rPr lang="ru-RU"/>
              <a:t>Data</a:t>
            </a:r>
            <a:r>
              <a:rPr lang="ru-RU"/>
              <a:t> </a:t>
            </a:r>
            <a:r>
              <a:rPr lang="ru-RU"/>
              <a:t>Base</a:t>
            </a:r>
            <a:r>
              <a:rPr lang="ru-RU"/>
              <a:t>;</a:t>
            </a:r>
            <a:endParaRPr/>
          </a:p>
          <a:p>
            <a:pPr>
              <a:defRPr/>
            </a:pPr>
            <a:r>
              <a:rPr lang="ru-RU"/>
              <a:t>после развертывании контейнер </a:t>
            </a:r>
            <a:r>
              <a:rPr lang="ru-RU"/>
              <a:t>Migration</a:t>
            </a:r>
            <a:r>
              <a:rPr lang="ru-RU"/>
              <a:t> запускает миграционные скрипты и выполняет их над </a:t>
            </a:r>
            <a:r>
              <a:rPr lang="ru-RU"/>
              <a:t>Data</a:t>
            </a:r>
            <a:r>
              <a:rPr lang="ru-RU"/>
              <a:t> </a:t>
            </a:r>
            <a:r>
              <a:rPr lang="ru-RU"/>
              <a:t>Base</a:t>
            </a:r>
            <a:r>
              <a:rPr lang="ru-RU"/>
              <a:t>;</a:t>
            </a:r>
            <a:endParaRPr/>
          </a:p>
          <a:p>
            <a:pPr>
              <a:defRPr/>
            </a:pPr>
            <a:r>
              <a:rPr lang="ru-RU"/>
              <a:t>одновременно с этим </a:t>
            </a:r>
            <a:r>
              <a:rPr lang="ru-RU"/>
              <a:t>Test</a:t>
            </a:r>
            <a:r>
              <a:rPr lang="ru-RU"/>
              <a:t> </a:t>
            </a:r>
            <a:r>
              <a:rPr lang="ru-RU"/>
              <a:t>Runner</a:t>
            </a:r>
            <a:r>
              <a:rPr lang="ru-RU"/>
              <a:t> запускает тесты;</a:t>
            </a:r>
            <a:endParaRPr/>
          </a:p>
          <a:p>
            <a:pPr>
              <a:defRPr/>
            </a:pPr>
            <a:r>
              <a:rPr lang="ru-RU"/>
              <a:t>запускается </a:t>
            </a:r>
            <a:r>
              <a:rPr lang="en-US"/>
              <a:t>Vector DB Service </a:t>
            </a:r>
            <a:r>
              <a:rPr lang="ru-RU"/>
              <a:t>и сразу же обращается к базе данных для обновления </a:t>
            </a:r>
            <a:r>
              <a:rPr lang="en-US"/>
              <a:t>Qdaran</a:t>
            </a:r>
            <a:r>
              <a:rPr lang="ru-RU"/>
              <a:t>;</a:t>
            </a:r>
            <a:endParaRPr/>
          </a:p>
          <a:p>
            <a:pPr>
              <a:defRPr/>
            </a:pPr>
            <a:r>
              <a:rPr lang="ru-RU"/>
              <a:t>в конце запускается </a:t>
            </a:r>
            <a:r>
              <a:rPr lang="en-US"/>
              <a:t>Bot</a:t>
            </a:r>
            <a:r>
              <a:rPr lang="ru-RU"/>
              <a:t>, который так или иначе используется все компоненты в </a:t>
            </a:r>
            <a:r>
              <a:rPr lang="en-US"/>
              <a:t>Proda</a:t>
            </a:r>
            <a:r>
              <a:rPr lang="ru-RU"/>
              <a:t>с</a:t>
            </a:r>
            <a:r>
              <a:rPr lang="en-US"/>
              <a:t>tion</a:t>
            </a:r>
            <a:r>
              <a:rPr lang="ru-RU"/>
              <a:t> окружении.</a:t>
            </a:r>
            <a:endParaRPr/>
          </a:p>
          <a:p>
            <a:pPr>
              <a:defRPr/>
            </a:pPr>
            <a:endParaRPr lang="ru-RU"/>
          </a:p>
        </p:txBody>
      </p:sp>
      <p:sp>
        <p:nvSpPr>
          <p:cNvPr id="1774196655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7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925826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GitHub Actions</a:t>
            </a:r>
            <a:endParaRPr lang="ru-RU"/>
          </a:p>
        </p:txBody>
      </p:sp>
      <p:pic>
        <p:nvPicPr>
          <p:cNvPr id="1969805365" name=""/>
          <p:cNvPicPr>
            <a:picLocks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rot="0" flipH="0" flipV="0">
            <a:off x="1497328" y="1038224"/>
            <a:ext cx="9103433" cy="5318124"/>
          </a:xfrm>
          <a:prstGeom prst="rect">
            <a:avLst/>
          </a:prstGeom>
        </p:spPr>
      </p:pic>
      <p:sp>
        <p:nvSpPr>
          <p:cNvPr id="95997904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8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393241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Архитектура основного сервиса – бота</a:t>
            </a:r>
            <a:endParaRPr/>
          </a:p>
        </p:txBody>
      </p:sp>
      <p:pic>
        <p:nvPicPr>
          <p:cNvPr id="1397678869" name="Объект 3" descr="https://miro.medium.com/v2/resize:fit:700/1*0R0r00uF1RyRFxkxo3HVDg.png"/>
          <p:cNvPicPr>
            <a:picLocks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5427970" y="1690688"/>
            <a:ext cx="6043525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829476" name="TextBox 4"/>
          <p:cNvSpPr txBox="1"/>
          <p:nvPr/>
        </p:nvSpPr>
        <p:spPr bwMode="auto">
          <a:xfrm>
            <a:off x="838200" y="1690688"/>
            <a:ext cx="5367867" cy="5078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ru-RU"/>
              <a:t>Домен (на рисунке </a:t>
            </a:r>
            <a:r>
              <a:rPr lang="en-US"/>
              <a:t>Enterpice</a:t>
            </a:r>
            <a:r>
              <a:rPr lang="en-US"/>
              <a:t> </a:t>
            </a:r>
            <a:r>
              <a:rPr lang="en-US"/>
              <a:t>Busisness</a:t>
            </a:r>
            <a:r>
              <a:rPr lang="en-US"/>
              <a:t> Rules</a:t>
            </a:r>
            <a:r>
              <a:rPr lang="ru-RU"/>
              <a:t>). Он содержит бизнес-объекты и логику, которая не зависит от внешних систем и должна меняться.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ru-RU"/>
              <a:t>Слой приложения (на рисунке </a:t>
            </a:r>
            <a:r>
              <a:rPr lang="en-US"/>
              <a:t>Application Business Rules</a:t>
            </a:r>
            <a:r>
              <a:rPr lang="ru-RU"/>
              <a:t>). В нем описываются бизнес-правила и сценарии использования. Он использует интерфейсы, а не конкретные реализации.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ru-RU"/>
              <a:t>Слой представления (на рисунке </a:t>
            </a:r>
            <a:r>
              <a:rPr lang="en-US"/>
              <a:t>Interface Adapters</a:t>
            </a:r>
            <a:r>
              <a:rPr lang="ru-RU"/>
              <a:t>). Отвечает за взаимодействие с пользователем через интерфейс </a:t>
            </a:r>
            <a:r>
              <a:rPr lang="en-US"/>
              <a:t>Telegram</a:t>
            </a:r>
            <a:r>
              <a:rPr lang="ru-RU"/>
              <a:t>. В нем расположены интерфейсы репозиториев для взаимодействия с базой данных и интерфейсы других сервисов.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ru-RU"/>
              <a:t>Инфраструктурный слой (на рисунке </a:t>
            </a:r>
            <a:r>
              <a:rPr lang="en-US"/>
              <a:t>Frameworks</a:t>
            </a:r>
            <a:r>
              <a:rPr lang="ru-RU"/>
              <a:t> &amp; </a:t>
            </a:r>
            <a:r>
              <a:rPr lang="en-US"/>
              <a:t>Drivers</a:t>
            </a:r>
            <a:r>
              <a:rPr lang="ru-RU"/>
              <a:t>). Здесь расположены конкретные реализации для связи с внешними сервисами.</a:t>
            </a:r>
            <a:endParaRPr/>
          </a:p>
          <a:p>
            <a:pPr>
              <a:defRPr/>
            </a:pPr>
            <a:endParaRPr lang="ru-RU"/>
          </a:p>
        </p:txBody>
      </p:sp>
      <p:sp>
        <p:nvSpPr>
          <p:cNvPr id="1583200584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A13F57-CCB4-4185-83B1-22DC9DE47541}" type="slidenum">
              <a:rPr lang="ru-RU"/>
              <a:t>9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ONLYOFFICE/9.0.0.172</Application>
  <PresentationFormat>On-screen Show (4:3)</PresentationFormat>
  <Paragraphs>0</Paragraphs>
  <Slides>43</Slides>
  <Notes>43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чат-бота в поддержку абитуриента ВятГУ</dc:title>
  <dc:creator>Дима Ощепков</dc:creator>
  <cp:lastModifiedBy/>
  <cp:revision>18</cp:revision>
  <dcterms:created xsi:type="dcterms:W3CDTF">2025-05-26T15:34:47Z</dcterms:created>
  <dcterms:modified xsi:type="dcterms:W3CDTF">2025-07-05T15:43:56Z</dcterms:modified>
</cp:coreProperties>
</file>