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79" r:id="rId6"/>
    <p:sldId id="267" r:id="rId7"/>
    <p:sldId id="28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81" r:id="rId19"/>
    <p:sldId id="280" r:id="rId20"/>
    <p:sldId id="282" r:id="rId21"/>
    <p:sldId id="283" r:id="rId22"/>
    <p:sldId id="277" r:id="rId23"/>
    <p:sldId id="291" r:id="rId24"/>
    <p:sldId id="284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D0DD95F-2546-450F-B24F-F43B8B1398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FF898F-1BD5-4DB5-AFD1-DB482FC7C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C481E-E7AF-437D-ABAB-31C199F377C6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25C81F-00D2-4154-BBEE-3F285C4621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16130-E15D-4C4F-A2E4-245C22FD37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33008-97B5-400C-A7DE-16FB0F5F8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46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B88F4-904A-4437-9530-8D556C42201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7853-D612-4681-9C1D-188A4A542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75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A007-1FA4-4D54-AF97-2394D5A2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F3C8AF-A18D-40ED-AD1A-EFE0CA38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1AA3A-1E73-46FF-A392-EB1ED741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482BD5-F3E1-4ADA-90D2-9D5B37E53E0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A348B-FE5C-4C61-9104-D88B178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F1BB8B-BE73-4CA2-8547-264CB1F0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AF184-88AC-4D1A-80DB-17F1CFDD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40BEBA-1A31-4CCB-8087-F45A9EF5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6F30D-0D4A-4DE6-AB3A-2E60E50C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592AB-4646-4D95-B072-46647044864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184B3-58B5-4AFA-8424-7732852F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8C702-C929-46F8-A3A1-3860C79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68194F-4585-485F-B633-A22CE501E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B185A-29A3-42FB-979C-5C2F42B1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DAA9E-F0B3-4E30-9FD0-B51971FA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6F57A-FC30-42C5-A61B-632C4DE05A4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F7310-A6FA-4CA2-B001-74870E5C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3C8FC-1EF0-4644-AE64-1A62D228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E9EDD-4F07-439C-A210-0C79A3C2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78C59-0BCA-48F0-AEC4-12A888FB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4E261-2C41-4DD4-B76C-6DE5C2F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05E88E-FAD8-4E72-86D9-BBA68A386CA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A79BC-3938-4522-9B34-9D5C159F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B8CE48-F18B-45BB-A403-CC251C9A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6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A2C01-32F9-4837-9BBD-031112FA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3D810-55D2-4A10-8277-A8401A1FB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6C619-8A65-402A-8332-3272DDE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3B052F-33B8-4E88-85D4-133B114A105E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9441E-C72D-43A8-AFEF-5360626D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C1367-D25A-49F4-9606-148D41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FE91D-3AFA-4997-B438-F19C8BB9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FA6F-2B2D-45E2-895F-A3DBE958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6BEBD0-3398-4D45-A8D9-9F290F93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F2AFDB-5BD3-4006-A63E-4089B943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EE5E6-F88D-4F67-9E1F-3A5F7067B05C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BBF5C-5008-4DEC-B05B-1487A918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79639-D0BF-4A07-A67C-458C4668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D38A6-D9D0-4B72-B3F3-35CF9EAE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B2C373-0A85-4629-B70C-8F77034A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6C8FF6-5C5E-4650-AF2F-FD85B04B9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31C61E-BBBF-4801-B368-04FE7103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BCBDC5-96C7-40EF-937D-AB85EA615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48EA1D-418A-4633-8602-750D4E85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3CEA3-D9DC-4384-A3FA-80856F378A5D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439C2A-C398-47A7-9129-C7D90B3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9D0C9E-B87C-4FAA-9707-8813449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9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EC123-F6E0-4C13-81C9-EAABD195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48A1A8-F608-478A-B6C4-DBBB9292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1885F5-9496-4E35-AC50-9FF9C31A668A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D28E28-AFAD-4778-9FC3-4690705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FCDFA0-F93D-4DE1-9475-873D70AC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A0E1E2-A32C-4148-8BD6-1697B3E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E2FB5-A21D-45AC-965F-42039907591D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6B10CA-C41E-460E-B0DF-CFBFF088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92866-D220-43FD-8AC8-2148B33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9EA09-D5EC-48E0-A693-DC667E87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62BE8-5834-4396-9842-083C073F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390A51-14EB-4565-9352-BD003D4C2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4BB8F-9C61-4553-9EA8-4E6DDE24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193B1-4974-4F45-B466-DF9E0FD588D6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B5EDED-5D6A-41EC-9FA1-A6AF2C02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F5E15-9761-45A4-9EBD-7DB56FD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48007-F7E1-4710-9BF2-C0CCAB2F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4117A8-1A2B-4B3A-97F5-8DF32820C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61216-E7D9-4DED-AB1F-083DF25B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08D430-307F-4121-AB7D-95C27E1A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47081-8893-40D4-9DE5-D9C96A1E7C3E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4B72A-BA00-4C38-9842-C760CCFD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DC8AC-1797-4F3F-B8C4-1B236681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6FD8D-16ED-4DBE-9DDA-A69F97B9E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3F57-CCB4-4185-83B1-22DC9DE475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9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75B0-E787-41BE-91B3-19960F6B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937" y="484982"/>
            <a:ext cx="9192126" cy="400355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</a:rPr>
              <a:t>МИНИСТЕРСТВО НАУКИ И ВЫСШЕГО ОБРАЗОВАНИЯ РФ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Федеральное государственное бюджетное образовательное учреждение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высшего образования 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«ВЯТСКИЙ ГОСУДАРСТВЕННЫЙ УНИВЕРСИТЕТ»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ИНСТИТУТ МАТЕМАТИКИ И ИНФОРМАЦИОННЫХ СИСТЕМ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ФАКУЛЬТЕТ КОМПЬЮТЕРНЫХ И ФИЗИКО-МАТЕМАТИЧЕСКИХ НАУК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КАФЕДРА ПРИКЛАДНОЙ МАТЕМАТИКИ И ИНФОРМАТИКИ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Выпускная квалификационная работа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Разработка чат-бота в поддержку абитуриента ВятГУ</a:t>
            </a:r>
            <a:endParaRPr lang="ru-RU" sz="2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AB2726-EB81-48CD-858F-52589D4BA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098256"/>
            <a:ext cx="4572000" cy="1274762"/>
          </a:xfrm>
        </p:spPr>
        <p:txBody>
          <a:bodyPr/>
          <a:lstStyle/>
          <a:p>
            <a:pPr algn="l"/>
            <a:r>
              <a:rPr lang="ru-RU" dirty="0"/>
              <a:t>Научный руководитель доцент кафедры ПМИ </a:t>
            </a:r>
            <a:r>
              <a:rPr lang="ru-RU" dirty="0" err="1"/>
              <a:t>Разова</a:t>
            </a:r>
            <a:r>
              <a:rPr lang="ru-RU" dirty="0"/>
              <a:t> Елена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F813-46FB-4635-BA87-B62C991A052A}"/>
              </a:ext>
            </a:extLst>
          </p:cNvPr>
          <p:cNvSpPr txBox="1"/>
          <p:nvPr/>
        </p:nvSpPr>
        <p:spPr>
          <a:xfrm>
            <a:off x="7138737" y="5098256"/>
            <a:ext cx="413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 студент 4 курса Ощепков Дмитрий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4891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ECEFD-DE1F-442B-B847-26A25F8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PostgreSQL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193B7D-EC97-4365-8ABC-249F71CF89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52" y="1690688"/>
            <a:ext cx="7869895" cy="4366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1096E2-5CE2-495A-B332-EE5EE9D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6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0978-596D-40BF-9009-55B78ACF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взаимодействия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77EE6F-D315-43D2-8C6A-2413699849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677" y="1825625"/>
            <a:ext cx="7736645" cy="43513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97F6B0-E6DD-4989-8F91-7F0ACAD4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7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70A5-F6D2-4E9F-8D74-1377C83D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о поступлении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B4F5A2-B3D9-4944-BA66-0B920768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5874BA-ACBA-4FD5-918B-BBEF62477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5120" y="365125"/>
            <a:ext cx="2886075" cy="6267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14189-D01B-4C50-AAF0-FD0BFF28D3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0805" y="1671596"/>
            <a:ext cx="3318682" cy="4659396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264E9-1C81-4176-BC4F-70DAE5E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9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561FC-9A02-4488-ACE9-F0840661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 категориям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181C2C5-A71F-467E-B225-07B80F4F99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2" y="1561678"/>
            <a:ext cx="5159259" cy="461528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792AB8-8BFC-40BF-9951-30EA8861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17669-AFCC-4708-BD87-92B77516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Свободный ввод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6790B3-F113-456C-928D-07305A1234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67" y="1690688"/>
            <a:ext cx="8032666" cy="393031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6B268-1BCB-43C3-8AB0-AF926A0A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3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DA74-184B-43AB-AF93-8A073A7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Получить рекомендации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615425-8A76-4D08-AAD0-D61F16D3C4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160" y="365124"/>
            <a:ext cx="3208239" cy="612927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E74E4-1522-4A9C-AD2D-454C3D80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1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EA91-9948-4628-B148-B69DDF96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сервисом исправления опечаток в предметах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564C0A-F461-40D0-8EC7-08D631F417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1877219"/>
            <a:ext cx="7067550" cy="4248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CE2F97-25F4-403B-A5F1-CDFE294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6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A3B3-5390-4AB2-A132-F193982E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865B3-BC88-4839-B4EE-B09FA5A3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7470FD-6B24-4E9D-8914-EC7637593C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661" y="3108180"/>
            <a:ext cx="8990677" cy="178622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886B5-90A0-42A6-AB12-9325B11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8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5C8D1-3CC5-43DD-ADA1-B4FF04B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75FC4EF-84A4-4AAB-8733-75A89B6FF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17" y="2471604"/>
            <a:ext cx="5849166" cy="191479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9C52FA-5D25-4A6D-BEDA-F76972DC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92B02-AF99-439D-B4E2-D01BF9A5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003653-9044-4915-A710-467D61189A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301" y="2214473"/>
            <a:ext cx="6693397" cy="242905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232604-3759-460D-A9B6-40F60846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17212-F05B-4DC7-BE54-11123AB1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F780F-908B-4C97-ABDC-9283C041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Актуальность темы</a:t>
            </a:r>
            <a:r>
              <a:rPr lang="ru-RU" dirty="0"/>
              <a:t> исследования обусловлена необходимости повышения качества и доступности информационной поддержки абитуриентов ВятГУ.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853AFB-3D39-4F8A-AE93-08AB34B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633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F2C10-2B1D-44AB-86B3-D547E5F1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43CBE4-0E78-47CA-BAA6-4585D119FF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653" y="2057208"/>
            <a:ext cx="5858693" cy="274358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924F8B-34B1-41B6-9F28-CE56D86C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1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78327-BF1D-451A-8BA7-7B68C51C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1FEC0F-16F0-4F78-9DEE-9F7C0E2129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955" y="1826967"/>
            <a:ext cx="4450090" cy="320406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CBF3B-69A8-4D12-93BB-3819B9E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3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74887-EE7B-4E7E-9D76-BA7F1E78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199E0-E7B8-49BE-8F5B-0847E52D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будущем планируется реализовать:</a:t>
            </a:r>
          </a:p>
          <a:p>
            <a:pPr lvl="1"/>
            <a:r>
              <a:rPr lang="ru-RU" sz="2800" dirty="0"/>
              <a:t>механизм подписки на уведомления о важных событиях;</a:t>
            </a:r>
          </a:p>
          <a:p>
            <a:pPr lvl="1"/>
            <a:r>
              <a:rPr lang="ru-RU" sz="2800" dirty="0"/>
              <a:t>аналитику и </a:t>
            </a:r>
            <a:r>
              <a:rPr lang="ru-RU" sz="2800" dirty="0" err="1"/>
              <a:t>учетность</a:t>
            </a:r>
            <a:r>
              <a:rPr lang="ru-RU" sz="2800" dirty="0"/>
              <a:t> для администраторов системы;</a:t>
            </a:r>
          </a:p>
          <a:p>
            <a:pPr lvl="1"/>
            <a:r>
              <a:rPr lang="ru-RU" sz="2800" dirty="0"/>
              <a:t>автоматическое обновление данных раз в определенное время (на данный момент процесс полуавтоматический);</a:t>
            </a:r>
          </a:p>
          <a:p>
            <a:pPr lvl="1"/>
            <a:r>
              <a:rPr lang="en-US" sz="2800" dirty="0"/>
              <a:t>w</a:t>
            </a:r>
            <a:r>
              <a:rPr lang="ru-RU" sz="2800" dirty="0" err="1"/>
              <a:t>eb</a:t>
            </a:r>
            <a:r>
              <a:rPr lang="ru-RU" sz="2800" dirty="0"/>
              <a:t>-интерфейс на базе ядра приложения, реализованного в рамках чистой архитектуры.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D52F9-7C50-4525-A98A-48B64FE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E874-8A2C-4D34-9066-BC8ECFAB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40325-474A-41DB-90F4-64262F1B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данной работы был спроектирован и реализован Telegram-бот, предназначенный для информационной поддержки абитуриентов</a:t>
            </a:r>
          </a:p>
          <a:p>
            <a:r>
              <a:rPr lang="ru-RU" dirty="0"/>
              <a:t>Архитектура приложения обеспечивает высокую модульность, тестируемость и гибкость</a:t>
            </a:r>
          </a:p>
          <a:p>
            <a:r>
              <a:rPr lang="ru-RU" dirty="0"/>
              <a:t>Проект полностью </a:t>
            </a:r>
            <a:r>
              <a:rPr lang="ru-RU" dirty="0" err="1"/>
              <a:t>контейнеризирован</a:t>
            </a:r>
            <a:r>
              <a:rPr lang="ru-RU" dirty="0"/>
              <a:t> с использованием </a:t>
            </a:r>
            <a:r>
              <a:rPr lang="ru-RU" dirty="0" err="1"/>
              <a:t>Docker</a:t>
            </a:r>
            <a:endParaRPr lang="ru-RU" dirty="0"/>
          </a:p>
          <a:p>
            <a:r>
              <a:rPr lang="ru-RU" dirty="0"/>
              <a:t>Система поддерживает как ручной, так и интеллектуальный ввод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301328-1035-4A3C-A57B-954980AD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854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45900-5900-4312-A8AE-9C874287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4924-CEA8-4CF0-8965-4F3FD891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781"/>
            <a:ext cx="1359568" cy="20851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642FF6-F66D-40FC-9FAA-02106074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9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B1A8-BEAF-4B2A-97C2-6EF5C037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</a:t>
            </a:r>
            <a:r>
              <a:rPr lang="en-US" dirty="0"/>
              <a:t>Admissions KFU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31C9C-E9CB-48EE-AB5E-23432657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Официальный бот для иностранных абитуриентов Казанского (Приволжского) федерального университета (КФУ).</a:t>
            </a:r>
          </a:p>
          <a:p>
            <a:r>
              <a:rPr lang="ru-RU" dirty="0"/>
              <a:t>П</a:t>
            </a:r>
            <a:r>
              <a:rPr lang="ru-RU" sz="2800" dirty="0"/>
              <a:t>реимущества:</a:t>
            </a:r>
          </a:p>
          <a:p>
            <a:pPr lvl="1"/>
            <a:r>
              <a:rPr lang="ru-RU" sz="2800" dirty="0"/>
              <a:t>поддержка разных языков;</a:t>
            </a:r>
          </a:p>
          <a:p>
            <a:pPr lvl="1"/>
            <a:r>
              <a:rPr lang="ru-RU" sz="2800" dirty="0"/>
              <a:t>реализует подписки на события образовательных программ;</a:t>
            </a:r>
          </a:p>
          <a:p>
            <a:pPr lvl="1"/>
            <a:r>
              <a:rPr lang="ru-RU" sz="2800" dirty="0"/>
              <a:t>содержит часто задаваемые вопросы;</a:t>
            </a:r>
          </a:p>
          <a:p>
            <a:pPr lvl="1"/>
            <a:r>
              <a:rPr lang="ru-RU" sz="2800" dirty="0"/>
              <a:t>содержит информацию о образовательных программах.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Недостатки:</a:t>
            </a:r>
          </a:p>
          <a:p>
            <a:pPr marL="685800" lvl="2">
              <a:spcBef>
                <a:spcPts val="1000"/>
              </a:spcBef>
            </a:pPr>
            <a:r>
              <a:rPr lang="ru-RU" sz="2800" dirty="0"/>
              <a:t>нет возможности задать вопрос в свободной форме.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DCBD4C-1475-47EF-AAE8-1711B77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3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B6A9D-C7A1-4490-8962-6E389BEB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</a:t>
            </a:r>
            <a:r>
              <a:rPr lang="en-US" dirty="0"/>
              <a:t>Admissions KFU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6CF56-7ED8-4D39-9633-B8B74F77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CD6BC-391C-45A9-9A50-43244E83E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57375"/>
            <a:ext cx="4888832" cy="43195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0C09C1-E0BC-4420-867B-E6AF30F9CC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1410" y="1857375"/>
            <a:ext cx="5482389" cy="431958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79E5E-BD87-4839-BF4E-9AFE2835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51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4CACD-7167-4206-8BD7-D99A5F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</a:t>
            </a:r>
            <a:r>
              <a:rPr lang="en-US" dirty="0"/>
              <a:t>Admissions KFU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9A0031-90F4-435F-9DCF-B71306A1E3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079" y="1879016"/>
            <a:ext cx="6017841" cy="46138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D8A47A-1241-42A1-903E-2EA5B31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1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EEC5C-B9E2-422B-9B7F-74AD553B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Московский политех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58DFF-6463-4A3A-8E26-728F5A64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Московского политехнического университета. Позволяет задавать вопросы в свободной форме. Если не находит ответ в базе направляет на оператора.</a:t>
            </a:r>
          </a:p>
          <a:p>
            <a:r>
              <a:rPr lang="ru-RU" dirty="0"/>
              <a:t>Не ясно, что в целом умеет бот. По всей видимости, он предусматривает только задание вопроса в свободной форме.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261FF-A93C-42DF-9192-A99C28E3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0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B517D-F209-450A-A0F3-B563417E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Московский политех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4C8858D-90EC-4D53-A6B3-25636FAF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28" y="1825625"/>
            <a:ext cx="4551144" cy="43513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A15C4B-F7BF-4006-9EA4-D47F6A4B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6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3270E-B30E-4C48-8F45-CF810204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0536A-9E36-46D5-8278-E80CE4B4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/>
              <a:t>Цель работы</a:t>
            </a:r>
            <a:r>
              <a:rPr lang="ru-RU" dirty="0"/>
              <a:t> – разработка </a:t>
            </a:r>
            <a:r>
              <a:rPr lang="en-US" dirty="0"/>
              <a:t>Telegram</a:t>
            </a:r>
            <a:r>
              <a:rPr lang="ru-RU" dirty="0"/>
              <a:t>-бота для предоставления справочной информации и рекомендаций абитуриентам ВятГУ на основе данных, размещенных на официальных источниках ВятГУ.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EE663-574F-45FA-BA68-9D164F29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63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34EA-3EFE-4F35-A941-375601F9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Хочу в Политех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00755-24FD-45FA-9C36-73A3EB29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Бот университета </a:t>
            </a:r>
            <a:r>
              <a:rPr lang="ru-RU" dirty="0" err="1"/>
              <a:t>СПбГМТУ</a:t>
            </a:r>
            <a:r>
              <a:rPr lang="ru-RU" dirty="0"/>
              <a:t> (Санкт-Петербургский государственный морской технический университет) </a:t>
            </a:r>
          </a:p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позволяет открывать нормативные документы не выходя из телеграмма;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одержит информацию для иностранных студентов;</a:t>
            </a:r>
          </a:p>
          <a:p>
            <a:pPr lvl="1"/>
            <a:r>
              <a:rPr lang="ru-RU" dirty="0"/>
              <a:t>предоставляет сведения о приёмной кампании;</a:t>
            </a:r>
          </a:p>
          <a:p>
            <a:pPr lvl="1"/>
            <a:r>
              <a:rPr lang="ru-RU" dirty="0"/>
              <a:t>возможность связаться с оператором;</a:t>
            </a:r>
          </a:p>
          <a:p>
            <a:pPr lvl="1"/>
            <a:r>
              <a:rPr lang="ru-RU" dirty="0"/>
              <a:t>к большинству ответом приложена ссылка на актуальный источник.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Минусы:</a:t>
            </a:r>
          </a:p>
          <a:p>
            <a:pPr lvl="1"/>
            <a:r>
              <a:rPr lang="ru-RU" dirty="0"/>
              <a:t>сочетание </a:t>
            </a:r>
            <a:r>
              <a:rPr lang="en-US" dirty="0"/>
              <a:t>Inline </a:t>
            </a:r>
            <a:r>
              <a:rPr lang="ru-RU" dirty="0"/>
              <a:t>и обычной клавиатуры не очень удачно;</a:t>
            </a:r>
          </a:p>
          <a:p>
            <a:pPr lvl="1"/>
            <a:r>
              <a:rPr lang="ru-RU" dirty="0"/>
              <a:t>отсутствует раздел с рекомендациями направлений.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FBCCAD-6FCB-4E98-B807-3F2E8535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6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1D4F2-40B2-4662-8502-10450737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Хочу в Политех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5A4ABC-E4F5-4118-B6C1-6987D50D2C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28" y="1825625"/>
            <a:ext cx="4551144" cy="43513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C0A64A-0B0A-42D5-B228-1FEE59A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9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E2926-6DA4-4E55-8952-539B5296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E9614-38CA-4675-8B65-683279A6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BF4A5A-7C2D-4FFE-BC2C-D5F79B9EAB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65" y="1690688"/>
            <a:ext cx="7292869" cy="40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C85CD1-E4C6-42C9-B607-7EA60C92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7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C5BF2-499E-442D-B576-29806BC7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CEF932-52FB-4617-AD80-566E5630F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39119"/>
            <a:ext cx="80962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ED462D-5AB0-413B-A531-E6A6FCA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4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E8E6-F468-45E9-A1F8-EDFDD715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7D9435-6316-42B1-9F30-9DEC83E8FC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615406"/>
            <a:ext cx="80391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C374DD-0102-4B02-A752-31A1BADD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7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0B926-F1FA-4579-9E56-B04EF5E9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C4691-94F7-4544-BBCF-C4B261ED4F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215481"/>
            <a:ext cx="45529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BD507D-4EFB-4F37-9EAE-DCEBE19A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4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2B1E7-D824-4BFB-9C6D-A8AF4A3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57F3B-4DDB-425E-8FD1-78064BDC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FCFE4-D89A-48D3-9417-65CBE09EBC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85" y="1825625"/>
            <a:ext cx="5624830" cy="4338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9EDBC0-208C-4198-93FD-B9385B7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81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DCD54-B461-41FA-90D6-27F34CC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215E8B7-EB8B-4C30-B962-FBB1E864B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55711"/>
              </p:ext>
            </p:extLst>
          </p:nvPr>
        </p:nvGraphicFramePr>
        <p:xfrm>
          <a:off x="1041399" y="1721517"/>
          <a:ext cx="9948333" cy="451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490">
                  <a:extLst>
                    <a:ext uri="{9D8B030D-6E8A-4147-A177-3AD203B41FA5}">
                      <a16:colId xmlns:a16="http://schemas.microsoft.com/office/drawing/2014/main" val="1255217113"/>
                    </a:ext>
                  </a:extLst>
                </a:gridCol>
                <a:gridCol w="2548562">
                  <a:extLst>
                    <a:ext uri="{9D8B030D-6E8A-4147-A177-3AD203B41FA5}">
                      <a16:colId xmlns:a16="http://schemas.microsoft.com/office/drawing/2014/main" val="1144163787"/>
                    </a:ext>
                  </a:extLst>
                </a:gridCol>
                <a:gridCol w="2452751">
                  <a:extLst>
                    <a:ext uri="{9D8B030D-6E8A-4147-A177-3AD203B41FA5}">
                      <a16:colId xmlns:a16="http://schemas.microsoft.com/office/drawing/2014/main" val="1243846253"/>
                    </a:ext>
                  </a:extLst>
                </a:gridCol>
                <a:gridCol w="2531530">
                  <a:extLst>
                    <a:ext uri="{9D8B030D-6E8A-4147-A177-3AD203B41FA5}">
                      <a16:colId xmlns:a16="http://schemas.microsoft.com/office/drawing/2014/main" val="1272002613"/>
                    </a:ext>
                  </a:extLst>
                </a:gridCol>
              </a:tblGrid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Python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C#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Java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3074459499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Популярность (TIOBE, май 2025)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 место (25,35%)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 место (4,22%)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 место (9,31%)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4163088835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Популярность (GitHub Octoverse)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 место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</a:t>
                      </a:r>
                      <a:r>
                        <a:rPr lang="ru-RU" sz="1400">
                          <a:effectLst/>
                        </a:rPr>
                        <a:t>место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 место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1336428675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Асинхронность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Полная поддержка async/await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Полная поддержка async/await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через CompletableFuture и аналоги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2327489154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Библиотеки для Telegram-ботов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aiogram, python-telegram-bot, pyTelegramBotApi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Telegram.Bot, Telegram.BotAPI </a:t>
                      </a:r>
                      <a:r>
                        <a:rPr lang="ru-RU" sz="1400" dirty="0">
                          <a:effectLst/>
                        </a:rPr>
                        <a:t>и др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TelegramBots, java-telegram-bot-api </a:t>
                      </a:r>
                      <a:r>
                        <a:rPr lang="ru-RU" sz="1400">
                          <a:effectLst/>
                        </a:rPr>
                        <a:t>и др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3390654627"/>
                  </a:ext>
                </a:extLst>
              </a:tr>
              <a:tr h="1003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Экосистема пакетов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Более 614,000 пакетов на PyPI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Более 100,000 пакетов на NuGet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Огромное количество, более 16,5 млн. пакетов на </a:t>
                      </a:r>
                      <a:r>
                        <a:rPr lang="en-US" sz="1400" dirty="0">
                          <a:effectLst/>
                        </a:rPr>
                        <a:t>maven central repository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4229968429"/>
                  </a:ext>
                </a:extLst>
              </a:tr>
              <a:tr h="797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Машинное обучение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TensorFlow, PyTorch, scikit-learn, transformers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Transformers (портирован), ML.NET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Ограниченная поддержка, сторонние адаптации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352080204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D5448-38F4-40DD-A960-ABF61FC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28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B9E3E-CDC8-4325-8C78-48898B9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0BEDDB4-7FA2-4F40-978A-AA790BCA5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925298"/>
              </p:ext>
            </p:extLst>
          </p:nvPr>
        </p:nvGraphicFramePr>
        <p:xfrm>
          <a:off x="838200" y="1792289"/>
          <a:ext cx="10456333" cy="4716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83964100"/>
                    </a:ext>
                  </a:extLst>
                </a:gridCol>
                <a:gridCol w="2474679">
                  <a:extLst>
                    <a:ext uri="{9D8B030D-6E8A-4147-A177-3AD203B41FA5}">
                      <a16:colId xmlns:a16="http://schemas.microsoft.com/office/drawing/2014/main" val="664062418"/>
                    </a:ext>
                  </a:extLst>
                </a:gridCol>
                <a:gridCol w="2647654">
                  <a:extLst>
                    <a:ext uri="{9D8B030D-6E8A-4147-A177-3AD203B41FA5}">
                      <a16:colId xmlns:a16="http://schemas.microsoft.com/office/drawing/2014/main" val="263138368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21267791"/>
                    </a:ext>
                  </a:extLst>
                </a:gridCol>
              </a:tblGrid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python-telegram-bot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aiogram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pyrogram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285918827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звёзд на GitHub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27,6 тыс.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5,1 тыс.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4,5 тыс. (архивирован)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850949021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Асинхронность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132303382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FSM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2662949701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webhook / polling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 / 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 / 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 / 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577407458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Middleware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350106683"/>
                  </a:ext>
                </a:extLst>
              </a:tr>
              <a:tr h="857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Интеграция с фреймворком компонент </a:t>
                      </a:r>
                      <a:r>
                        <a:rPr lang="en-US" sz="1400">
                          <a:effectLst/>
                        </a:rPr>
                        <a:t>aiogram</a:t>
                      </a:r>
                      <a:r>
                        <a:rPr lang="ru-RU" sz="1400">
                          <a:effectLst/>
                        </a:rPr>
                        <a:t>_</a:t>
                      </a:r>
                      <a:r>
                        <a:rPr lang="en-US" sz="1400">
                          <a:effectLst/>
                        </a:rPr>
                        <a:t>dialog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063076047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Обновления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Регулярные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Регулярные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Прекращены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066926638"/>
                  </a:ext>
                </a:extLst>
              </a:tr>
              <a:tr h="636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Популярность / сообщество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Очень большое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Было активное, сейчас </a:t>
                      </a:r>
                      <a:r>
                        <a:rPr lang="en-US" sz="1400" dirty="0">
                          <a:effectLst/>
                        </a:rPr>
                        <a:t>– </a:t>
                      </a:r>
                      <a:r>
                        <a:rPr lang="ru-RU" sz="1400" dirty="0">
                          <a:effectLst/>
                        </a:rPr>
                        <a:t>стагнация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184704706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MTProto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842389133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Подходит для обычных ботов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12499765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2E4E9A-197F-4501-B0AF-576191C6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6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431B5-CF55-45BD-8C7A-50D4E3EE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A5C30C-E2B8-4CFC-A06A-940C502BF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744089"/>
              </p:ext>
            </p:extLst>
          </p:nvPr>
        </p:nvGraphicFramePr>
        <p:xfrm>
          <a:off x="1007533" y="1825624"/>
          <a:ext cx="10143067" cy="4700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826">
                  <a:extLst>
                    <a:ext uri="{9D8B030D-6E8A-4147-A177-3AD203B41FA5}">
                      <a16:colId xmlns:a16="http://schemas.microsoft.com/office/drawing/2014/main" val="387511455"/>
                    </a:ext>
                  </a:extLst>
                </a:gridCol>
                <a:gridCol w="2103237">
                  <a:extLst>
                    <a:ext uri="{9D8B030D-6E8A-4147-A177-3AD203B41FA5}">
                      <a16:colId xmlns:a16="http://schemas.microsoft.com/office/drawing/2014/main" val="2752447650"/>
                    </a:ext>
                  </a:extLst>
                </a:gridCol>
                <a:gridCol w="3607000">
                  <a:extLst>
                    <a:ext uri="{9D8B030D-6E8A-4147-A177-3AD203B41FA5}">
                      <a16:colId xmlns:a16="http://schemas.microsoft.com/office/drawing/2014/main" val="1731540800"/>
                    </a:ext>
                  </a:extLst>
                </a:gridCol>
                <a:gridCol w="2273004">
                  <a:extLst>
                    <a:ext uri="{9D8B030D-6E8A-4147-A177-3AD203B41FA5}">
                      <a16:colId xmlns:a16="http://schemas.microsoft.com/office/drawing/2014/main" val="3375750370"/>
                    </a:ext>
                  </a:extLst>
                </a:gridCol>
              </a:tblGrid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Критерий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PostgreSQL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SQLite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MySQL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809497553"/>
                  </a:ext>
                </a:extLst>
              </a:tr>
              <a:tr h="690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Объектно-реляционная СУБД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Встроенная реляционная СУБД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Реляционная СУБД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1908817199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Рейтинг DB-Engines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 место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 место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место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1075087338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Звёзды на GitHub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17,6 тыс.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7,8 тыс.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11,4 тыс.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3796548554"/>
                  </a:ext>
                </a:extLst>
              </a:tr>
              <a:tr h="929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Популярность среди разработчиков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49% (</a:t>
                      </a:r>
                      <a:r>
                        <a:rPr lang="ru-RU" sz="1600" dirty="0" err="1">
                          <a:effectLst/>
                        </a:rPr>
                        <a:t>StackOverflow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Survey</a:t>
                      </a:r>
                      <a:r>
                        <a:rPr lang="ru-RU" sz="1600" dirty="0">
                          <a:effectLst/>
                        </a:rPr>
                        <a:t> 2024)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Очень популярна в мобильной разработке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Широко используется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817753362"/>
                  </a:ext>
                </a:extLst>
              </a:tr>
              <a:tr h="11692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Производительность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Высокая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при чтении, особенно на малом объёме данных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Высокая, но как правило чуть меньше, чем у </a:t>
                      </a:r>
                      <a:r>
                        <a:rPr lang="ru-RU" sz="1600" dirty="0" err="1">
                          <a:effectLst/>
                        </a:rPr>
                        <a:t>PostgreSQL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879609436"/>
                  </a:ext>
                </a:extLst>
              </a:tr>
              <a:tr h="929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Параллелизм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Поддерживается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Ограниченный (блокировка на уровне файла)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Поддерживается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216601639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7030B8-F0CB-4DEF-A834-42C35FFD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270CB-DFCF-4955-9D9A-4854BD43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FBA97-FA18-431C-A291-72C2EECA9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8946"/>
            <a:ext cx="1069607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реализации поставленной цели необходимо решить следующие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задачи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собрать информацию с сайта для абитуриентов ВятГУ;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систематизировать полученную информацию для эффективного доступа к ней;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разработать архитектуру Telegram-бота с удобным пользовательским интерфейсом;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реализовать рекомендательную систему на основе описания направлений;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провести тестирование работоспособности и удобства использования чат-бота.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9E2887-5E29-48DD-95F0-FD83CDA7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87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41D29-1CFE-4226-9B21-ADFB80D2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Векторные базы данных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9F80D4D-3924-4ED5-ADD1-BCC947E84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12422"/>
              </p:ext>
            </p:extLst>
          </p:nvPr>
        </p:nvGraphicFramePr>
        <p:xfrm>
          <a:off x="838200" y="1400176"/>
          <a:ext cx="10464800" cy="4586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1039866465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1347065031"/>
                    </a:ext>
                  </a:extLst>
                </a:gridCol>
                <a:gridCol w="2593167">
                  <a:extLst>
                    <a:ext uri="{9D8B030D-6E8A-4147-A177-3AD203B41FA5}">
                      <a16:colId xmlns:a16="http://schemas.microsoft.com/office/drawing/2014/main" val="1444138655"/>
                    </a:ext>
                  </a:extLst>
                </a:gridCol>
                <a:gridCol w="3164166">
                  <a:extLst>
                    <a:ext uri="{9D8B030D-6E8A-4147-A177-3AD203B41FA5}">
                      <a16:colId xmlns:a16="http://schemas.microsoft.com/office/drawing/2014/main" val="19708430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98543905"/>
                    </a:ext>
                  </a:extLst>
                </a:gridCol>
              </a:tblGrid>
              <a:tr h="562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Лицензия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Фильтрация по метаданным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Особенности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Звезды GitHub (24.05.2025)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41622787"/>
                  </a:ext>
                </a:extLst>
              </a:tr>
              <a:tr h="75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Qdrant</a:t>
                      </a:r>
                      <a:r>
                        <a:rPr lang="en-US" sz="1600" dirty="0">
                          <a:effectLst/>
                        </a:rPr>
                        <a:t> [29]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Apache</a:t>
                      </a:r>
                      <a:r>
                        <a:rPr lang="ru-RU" sz="1600" dirty="0">
                          <a:effectLst/>
                        </a:rPr>
                        <a:t> 2.0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Полноценная поддержка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gRPC/REST, Fast embeddings search, </a:t>
                      </a:r>
                      <a:r>
                        <a:rPr lang="ru-RU" sz="1600">
                          <a:effectLst/>
                        </a:rPr>
                        <a:t>кластеризация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23,7 т. звезд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167377849"/>
                  </a:ext>
                </a:extLst>
              </a:tr>
              <a:tr h="75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Pinecone</a:t>
                      </a:r>
                      <a:r>
                        <a:rPr lang="en-US" sz="1600">
                          <a:effectLst/>
                        </a:rPr>
                        <a:t> [22]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Коммерческая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Частично (через API)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SaaS</a:t>
                      </a:r>
                      <a:r>
                        <a:rPr lang="ru-RU" sz="1600" dirty="0">
                          <a:effectLst/>
                        </a:rPr>
                        <a:t>, легко масштабируется, без локального запуска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3691801625"/>
                  </a:ext>
                </a:extLst>
              </a:tr>
              <a:tr h="953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Weaviate</a:t>
                      </a:r>
                      <a:r>
                        <a:rPr lang="en-US" sz="1600">
                          <a:effectLst/>
                        </a:rPr>
                        <a:t> [47]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Apache 2.0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Через </a:t>
                      </a:r>
                      <a:r>
                        <a:rPr lang="ru-RU" sz="1600" dirty="0" err="1">
                          <a:effectLst/>
                        </a:rPr>
                        <a:t>GraphQL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модули для </a:t>
                      </a:r>
                      <a:r>
                        <a:rPr lang="ru-RU" sz="1600" dirty="0" err="1">
                          <a:effectLst/>
                        </a:rPr>
                        <a:t>трансформерных</a:t>
                      </a:r>
                      <a:r>
                        <a:rPr lang="ru-RU" sz="1600" dirty="0">
                          <a:effectLst/>
                        </a:rPr>
                        <a:t> моделей, встроенные модели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13,4 т. звезд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412353682"/>
                  </a:ext>
                </a:extLst>
              </a:tr>
              <a:tr h="953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FAISS</a:t>
                      </a:r>
                      <a:r>
                        <a:rPr lang="en-US" sz="1600">
                          <a:effectLst/>
                        </a:rPr>
                        <a:t> [11]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MIT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Нет встроенной поддержки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Библиотека от </a:t>
                      </a:r>
                      <a:r>
                        <a:rPr lang="en-US" sz="1600" dirty="0">
                          <a:effectLst/>
                        </a:rPr>
                        <a:t>Meta</a:t>
                      </a:r>
                      <a:r>
                        <a:rPr lang="ru-RU" sz="1600" dirty="0">
                          <a:effectLst/>
                        </a:rPr>
                        <a:t>, хороша для оффлайн-поиска, но не полноценная БД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35,1 т. звезд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3216743724"/>
                  </a:ext>
                </a:extLst>
              </a:tr>
              <a:tr h="367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Milvus</a:t>
                      </a:r>
                      <a:r>
                        <a:rPr lang="en-US" sz="1600">
                          <a:effectLst/>
                        </a:rPr>
                        <a:t> [17]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Apache 2.0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Через JSON-фильтры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Поддержка кластеров,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34,9 т. звезд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299831410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5AFE5B9F-5642-4A40-B8CA-3A00E08D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F161AD6-6CB1-477A-931D-60309E52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00175"/>
            <a:ext cx="4022725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C7AA4C3-EBCA-46CF-BE92-74D03124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45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492A2-ECCA-4508-AB9D-6396AE2C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Хранилища в оперативной памяти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655FBF-F26D-474C-BC2D-F847B694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105555"/>
              </p:ext>
            </p:extLst>
          </p:nvPr>
        </p:nvGraphicFramePr>
        <p:xfrm>
          <a:off x="770468" y="1690688"/>
          <a:ext cx="10583332" cy="4693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866">
                  <a:extLst>
                    <a:ext uri="{9D8B030D-6E8A-4147-A177-3AD203B41FA5}">
                      <a16:colId xmlns:a16="http://schemas.microsoft.com/office/drawing/2014/main" val="2994086091"/>
                    </a:ext>
                  </a:extLst>
                </a:gridCol>
                <a:gridCol w="2861734">
                  <a:extLst>
                    <a:ext uri="{9D8B030D-6E8A-4147-A177-3AD203B41FA5}">
                      <a16:colId xmlns:a16="http://schemas.microsoft.com/office/drawing/2014/main" val="937517614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1971339425"/>
                    </a:ext>
                  </a:extLst>
                </a:gridCol>
                <a:gridCol w="2980266">
                  <a:extLst>
                    <a:ext uri="{9D8B030D-6E8A-4147-A177-3AD203B41FA5}">
                      <a16:colId xmlns:a16="http://schemas.microsoft.com/office/drawing/2014/main" val="878620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Характеристика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Redis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Memcached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Dragonfly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1650721293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GitHub звёзды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69,3 тыс.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13,8 тыс.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27 тыс.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3685593215"/>
                  </a:ext>
                </a:extLst>
              </a:tr>
              <a:tr h="3773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Место в DB-</a:t>
                      </a:r>
                      <a:r>
                        <a:rPr lang="ru-RU" sz="1200" dirty="0" err="1">
                          <a:effectLst/>
                        </a:rPr>
                        <a:t>Engines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845132327"/>
                  </a:ext>
                </a:extLst>
              </a:tr>
              <a:tr h="778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структур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Строки, списки, множества, хэши и др.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Только строки (ключ-значение)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Строки, списки, множества, хэши и др.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029185454"/>
                  </a:ext>
                </a:extLst>
              </a:tr>
              <a:tr h="3773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TTL (время жизни ключа)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37110591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Pub/Sub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1788238807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Персистентность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 (RDB, AOF)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 (улучшена)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540726206"/>
                  </a:ext>
                </a:extLst>
              </a:tr>
              <a:tr h="778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Масштабируемость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Кластеры, репликация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Простая горизонтальная (</a:t>
                      </a:r>
                      <a:r>
                        <a:rPr lang="ru-RU" sz="1200" dirty="0" err="1">
                          <a:effectLst/>
                        </a:rPr>
                        <a:t>шардирование</a:t>
                      </a:r>
                      <a:r>
                        <a:rPr lang="ru-RU" sz="1200" dirty="0">
                          <a:effectLst/>
                        </a:rPr>
                        <a:t> вручную)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Многопоточность, shared-nothing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1556138571"/>
                  </a:ext>
                </a:extLst>
              </a:tr>
              <a:tr h="578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Совместимость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–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 с </a:t>
                      </a:r>
                      <a:r>
                        <a:rPr lang="ru-RU" sz="1200" dirty="0" err="1">
                          <a:effectLst/>
                        </a:rPr>
                        <a:t>Redis</a:t>
                      </a:r>
                      <a:r>
                        <a:rPr lang="ru-RU" sz="1200" dirty="0">
                          <a:effectLst/>
                        </a:rPr>
                        <a:t> и </a:t>
                      </a:r>
                      <a:r>
                        <a:rPr lang="ru-RU" sz="1200" dirty="0" err="1">
                          <a:effectLst/>
                        </a:rPr>
                        <a:t>Memcached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974217923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Зрелость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 2009 года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 2003 года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 2022 года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489571499"/>
                  </a:ext>
                </a:extLst>
              </a:tr>
              <a:tr h="578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Python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Официальная библиотека redis-py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Официальная библиотека pymemcache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Через совместимость с </a:t>
                      </a:r>
                      <a:r>
                        <a:rPr lang="ru-RU" sz="1200" dirty="0" err="1">
                          <a:effectLst/>
                        </a:rPr>
                        <a:t>Redis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3458033264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FB6A74-7AB1-474B-A854-43FA4A93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630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76871-EFAB-4D91-8F59-BD48647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71750B-F000-45D0-9DE7-B928B31C5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73901"/>
              </p:ext>
            </p:extLst>
          </p:nvPr>
        </p:nvGraphicFramePr>
        <p:xfrm>
          <a:off x="838198" y="1824766"/>
          <a:ext cx="10515600" cy="4385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309">
                  <a:extLst>
                    <a:ext uri="{9D8B030D-6E8A-4147-A177-3AD203B41FA5}">
                      <a16:colId xmlns:a16="http://schemas.microsoft.com/office/drawing/2014/main" val="2477504041"/>
                    </a:ext>
                  </a:extLst>
                </a:gridCol>
                <a:gridCol w="1921953">
                  <a:extLst>
                    <a:ext uri="{9D8B030D-6E8A-4147-A177-3AD203B41FA5}">
                      <a16:colId xmlns:a16="http://schemas.microsoft.com/office/drawing/2014/main" val="1522309725"/>
                    </a:ext>
                  </a:extLst>
                </a:gridCol>
                <a:gridCol w="1907325">
                  <a:extLst>
                    <a:ext uri="{9D8B030D-6E8A-4147-A177-3AD203B41FA5}">
                      <a16:colId xmlns:a16="http://schemas.microsoft.com/office/drawing/2014/main" val="379888148"/>
                    </a:ext>
                  </a:extLst>
                </a:gridCol>
                <a:gridCol w="2000719">
                  <a:extLst>
                    <a:ext uri="{9D8B030D-6E8A-4147-A177-3AD203B41FA5}">
                      <a16:colId xmlns:a16="http://schemas.microsoft.com/office/drawing/2014/main" val="1129237181"/>
                    </a:ext>
                  </a:extLst>
                </a:gridCol>
                <a:gridCol w="1781294">
                  <a:extLst>
                    <a:ext uri="{9D8B030D-6E8A-4147-A177-3AD203B41FA5}">
                      <a16:colId xmlns:a16="http://schemas.microsoft.com/office/drawing/2014/main" val="2941432595"/>
                    </a:ext>
                  </a:extLst>
                </a:gridCol>
              </a:tblGrid>
              <a:tr h="1115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Модель (ссылка)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Параметры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Языки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Spearman (Encodechka STS)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Время инференса на CPU (среднее, с)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20161794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sergeyzh/LaBSE-ru-turbo</a:t>
                      </a:r>
                      <a:r>
                        <a:rPr lang="en-US" sz="1600">
                          <a:effectLst/>
                        </a:rPr>
                        <a:t> [32]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128M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40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355800601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sergeyzh/LaBSE-ru-sts</a:t>
                      </a:r>
                      <a:r>
                        <a:rPr lang="en-US" sz="1600">
                          <a:effectLst/>
                        </a:rPr>
                        <a:t> [31]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129M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845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42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1443576602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sergeyzh/rubert-mini-sts</a:t>
                      </a:r>
                      <a:r>
                        <a:rPr lang="en-US" sz="1600">
                          <a:effectLst/>
                        </a:rPr>
                        <a:t> [33]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32,4M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815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2472459612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sergeyzh/rubert-tiny-sts</a:t>
                      </a:r>
                      <a:r>
                        <a:rPr lang="en-US" sz="1600">
                          <a:effectLst/>
                        </a:rPr>
                        <a:t> [34]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29,4M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797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21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241086000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cointegrated/LaBSE-en-ru</a:t>
                      </a:r>
                      <a:r>
                        <a:rPr lang="en-US" sz="1600">
                          <a:effectLst/>
                        </a:rPr>
                        <a:t> [4]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129M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Русский, Английский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794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42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3517648129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Tochka-AI/ruRoPEBert-e5-base-512 [46]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139M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310477176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cointegrated/rubert-tiny2</a:t>
                      </a:r>
                      <a:r>
                        <a:rPr lang="en-US" sz="1600">
                          <a:effectLst/>
                        </a:rPr>
                        <a:t> [5]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29,4M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750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ru-RU" sz="1600" dirty="0">
                          <a:effectLst/>
                        </a:rPr>
                        <a:t>21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40776795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C6CEAE-3080-4645-92B3-4A59FABD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ED354-F445-4CD7-AF1F-90D0C5AA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Сильные и слабые стороны существующих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D7336-454D-4FCB-A178-1E98ED18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3213" cy="4351338"/>
          </a:xfrm>
        </p:spPr>
        <p:txBody>
          <a:bodyPr/>
          <a:lstStyle/>
          <a:p>
            <a:r>
              <a:rPr lang="ru-RU" b="1" dirty="0"/>
              <a:t>Сильные стороны:</a:t>
            </a:r>
            <a:endParaRPr lang="ru-RU" dirty="0"/>
          </a:p>
          <a:p>
            <a:pPr lvl="1"/>
            <a:r>
              <a:rPr lang="ru-RU" dirty="0"/>
              <a:t>Возможность подписки на обновления</a:t>
            </a:r>
          </a:p>
          <a:p>
            <a:pPr lvl="1"/>
            <a:r>
              <a:rPr lang="ru-RU" dirty="0"/>
              <a:t>Поддержка нескольких языков</a:t>
            </a:r>
          </a:p>
          <a:p>
            <a:pPr lvl="1"/>
            <a:r>
              <a:rPr lang="ru-RU" dirty="0"/>
              <a:t>Доступ к официальным источникам</a:t>
            </a:r>
          </a:p>
          <a:p>
            <a:pPr lvl="1"/>
            <a:r>
              <a:rPr lang="ru-RU" dirty="0"/>
              <a:t>Свободный ввод и подключение оператора</a:t>
            </a:r>
          </a:p>
          <a:p>
            <a:pPr lvl="1"/>
            <a:r>
              <a:rPr lang="ru-RU" dirty="0"/>
              <a:t>Структурированная информация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C653A-6625-48F5-B167-C51C7FDF9C94}"/>
              </a:ext>
            </a:extLst>
          </p:cNvPr>
          <p:cNvSpPr txBox="1"/>
          <p:nvPr/>
        </p:nvSpPr>
        <p:spPr>
          <a:xfrm>
            <a:off x="6096000" y="1825625"/>
            <a:ext cx="56468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/>
              <a:t>Слабые стороны: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рекомендаций по программам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Переключение между клавиатурами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Избыточные визуальные элементы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C69BE0-736F-4FEE-8A96-A7AF9671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E0389-CEA2-4F2C-9C39-ECEBE454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и архитектура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13B720-F7C9-452A-8A48-FB972F7D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F2967B-BBEB-45A7-A2B8-BBAF82AD3D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6530" y="1546013"/>
            <a:ext cx="8298939" cy="445685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7F5B3A-BBC9-47FB-8E1A-FD7156D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2BD2F-B91D-4FD7-A5CF-E014D85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48716-1F15-4F35-9139-D1EB8C77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Вначале разворачиваются независимые контейнеры: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, </a:t>
            </a:r>
            <a:r>
              <a:rPr lang="ru-RU" dirty="0" err="1"/>
              <a:t>Qdarant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;</a:t>
            </a:r>
          </a:p>
          <a:p>
            <a:r>
              <a:rPr lang="ru-RU" dirty="0"/>
              <a:t>после развертывании контейнер </a:t>
            </a:r>
            <a:r>
              <a:rPr lang="ru-RU" dirty="0" err="1"/>
              <a:t>Migration</a:t>
            </a:r>
            <a:r>
              <a:rPr lang="ru-RU" dirty="0"/>
              <a:t> запускает миграционные скрипты и выполняет их над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;</a:t>
            </a:r>
          </a:p>
          <a:p>
            <a:r>
              <a:rPr lang="ru-RU" dirty="0"/>
              <a:t>одновременно с этим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Runner</a:t>
            </a:r>
            <a:r>
              <a:rPr lang="ru-RU" dirty="0"/>
              <a:t> запускает тесты;</a:t>
            </a:r>
          </a:p>
          <a:p>
            <a:r>
              <a:rPr lang="ru-RU" dirty="0"/>
              <a:t>запускается </a:t>
            </a:r>
            <a:r>
              <a:rPr lang="en-US" dirty="0"/>
              <a:t>Vector DB Service </a:t>
            </a:r>
            <a:r>
              <a:rPr lang="ru-RU" dirty="0"/>
              <a:t>и сразу же обращается к базе данных для обновления </a:t>
            </a:r>
            <a:r>
              <a:rPr lang="en-US" dirty="0" err="1"/>
              <a:t>Qdaran</a:t>
            </a:r>
            <a:r>
              <a:rPr lang="ru-RU" dirty="0"/>
              <a:t>;</a:t>
            </a:r>
          </a:p>
          <a:p>
            <a:r>
              <a:rPr lang="ru-RU" dirty="0"/>
              <a:t>в конце запускается </a:t>
            </a:r>
            <a:r>
              <a:rPr lang="en-US" dirty="0"/>
              <a:t>Bot</a:t>
            </a:r>
            <a:r>
              <a:rPr lang="ru-RU" dirty="0"/>
              <a:t>, который так или иначе используется все компоненты в </a:t>
            </a:r>
            <a:r>
              <a:rPr lang="en-US" dirty="0" err="1"/>
              <a:t>Proda</a:t>
            </a:r>
            <a:r>
              <a:rPr lang="ru-RU" dirty="0"/>
              <a:t>с</a:t>
            </a:r>
            <a:r>
              <a:rPr lang="en-US" dirty="0" err="1"/>
              <a:t>tion</a:t>
            </a:r>
            <a:r>
              <a:rPr lang="ru-RU" dirty="0"/>
              <a:t> окружении.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FD9D86-4F18-43F3-B360-FD6EF92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0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07CE-6D0D-492F-9F02-3E5FF018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88D8B-BD67-4F64-8903-35B90FFB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DC6C5C-7815-4CEC-BDAA-D56E0BA51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2986" y="681037"/>
            <a:ext cx="5940425" cy="550799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02E8C1-8533-479C-9361-2B8F82FD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2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22D07-E080-4CA4-A467-8F50046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основного сервиса – бота</a:t>
            </a:r>
          </a:p>
        </p:txBody>
      </p:sp>
      <p:pic>
        <p:nvPicPr>
          <p:cNvPr id="4" name="Объект 3" descr="https://miro.medium.com/v2/resize:fit:700/1*0R0r00uF1RyRFxkxo3HVDg.png">
            <a:extLst>
              <a:ext uri="{FF2B5EF4-FFF2-40B4-BE49-F238E27FC236}">
                <a16:creationId xmlns:a16="http://schemas.microsoft.com/office/drawing/2014/main" id="{22816D60-587A-4886-8C97-D40771549B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70" y="1690688"/>
            <a:ext cx="604352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09FD6-E6E9-4750-8A84-0FDBEA2245FD}"/>
              </a:ext>
            </a:extLst>
          </p:cNvPr>
          <p:cNvSpPr txBox="1"/>
          <p:nvPr/>
        </p:nvSpPr>
        <p:spPr>
          <a:xfrm>
            <a:off x="838200" y="1690688"/>
            <a:ext cx="5367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Домен (на рисунке </a:t>
            </a:r>
            <a:r>
              <a:rPr lang="en-US" dirty="0" err="1"/>
              <a:t>Enterpice</a:t>
            </a:r>
            <a:r>
              <a:rPr lang="en-US" dirty="0"/>
              <a:t> </a:t>
            </a:r>
            <a:r>
              <a:rPr lang="en-US" dirty="0" err="1"/>
              <a:t>Busisness</a:t>
            </a:r>
            <a:r>
              <a:rPr lang="en-US" dirty="0"/>
              <a:t> Rules</a:t>
            </a:r>
            <a:r>
              <a:rPr lang="ru-RU" dirty="0"/>
              <a:t>). Он содержит бизнес-объекты и логику, которая не зависит от внешних систем и должна меняться.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Слой приложения (на рисунке </a:t>
            </a:r>
            <a:r>
              <a:rPr lang="en-US" dirty="0"/>
              <a:t>Application Business Rules</a:t>
            </a:r>
            <a:r>
              <a:rPr lang="ru-RU" dirty="0"/>
              <a:t>). В нем описываются бизнес-правила и сценарии использования. Он использует интерфейсы, а не конкретные реализации.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Слой представления (на рисунке </a:t>
            </a:r>
            <a:r>
              <a:rPr lang="en-US" dirty="0"/>
              <a:t>Interface Adapters</a:t>
            </a:r>
            <a:r>
              <a:rPr lang="ru-RU" dirty="0"/>
              <a:t>). Отвечает за взаимодействие с пользователем через интерфейс </a:t>
            </a:r>
            <a:r>
              <a:rPr lang="en-US" dirty="0"/>
              <a:t>Telegram</a:t>
            </a:r>
            <a:r>
              <a:rPr lang="ru-RU" dirty="0"/>
              <a:t>. В нем расположены интерфейсы репозиториев для взаимодействия с базой данных и интерфейсы других сервисов.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Инфраструктурный слой (на рисунке </a:t>
            </a:r>
            <a:r>
              <a:rPr lang="en-US" dirty="0"/>
              <a:t>Frameworks</a:t>
            </a:r>
            <a:r>
              <a:rPr lang="ru-RU" dirty="0"/>
              <a:t> &amp; </a:t>
            </a:r>
            <a:r>
              <a:rPr lang="en-US" dirty="0"/>
              <a:t>Drivers</a:t>
            </a:r>
            <a:r>
              <a:rPr lang="ru-RU" dirty="0"/>
              <a:t>). Здесь расположены конкретные реализации для связи с внешними сервисами.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7A2FC-A612-45D5-A0D6-379C7050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80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1341</Words>
  <Application>Microsoft Office PowerPoint</Application>
  <PresentationFormat>Широкоэкранный</PresentationFormat>
  <Paragraphs>356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РФ Федеральное государственное бюджетное образовательное учреждение высшего образования  «ВЯТСКИЙ ГОСУДАРСТВЕННЫЙ УНИВЕРСИТЕТ» ИНСТИТУТ МАТЕМАТИКИ И ИНФОРМАЦИОННЫХ СИСТЕМ ФАКУЛЬТЕТ КОМПЬЮТЕРНЫХ И ФИЗИКО-МАТЕМАТИЧЕСКИХ НАУК КАФЕДРА ПРИКЛАДНОЙ МАТЕМАТИКИ И ИНФОРМАТИКИ   Выпускная квалификационная работа Разработка чат-бота в поддержку абитуриента ВятГУ</vt:lpstr>
      <vt:lpstr>Актуальность</vt:lpstr>
      <vt:lpstr>Цель</vt:lpstr>
      <vt:lpstr>Задачи</vt:lpstr>
      <vt:lpstr>Сильные и слабые стороны существующих аналогов</vt:lpstr>
      <vt:lpstr>Компоненты и архитектура</vt:lpstr>
      <vt:lpstr>Процесс развертывания</vt:lpstr>
      <vt:lpstr>GitHub Actions</vt:lpstr>
      <vt:lpstr>Архитектура основного сервиса – бота</vt:lpstr>
      <vt:lpstr>Структура PostgreSQL</vt:lpstr>
      <vt:lpstr>Сценарии взаимодействия</vt:lpstr>
      <vt:lpstr>Вопрос о поступлении</vt:lpstr>
      <vt:lpstr>Поиск по категориям</vt:lpstr>
      <vt:lpstr>Свободный ввод</vt:lpstr>
      <vt:lpstr>Получить рекомендации</vt:lpstr>
      <vt:lpstr>Взаимодействие с сервисом исправления опечаток в предметах</vt:lpstr>
      <vt:lpstr>Демонстрация интерфейса</vt:lpstr>
      <vt:lpstr>Демонстрация интерфейса</vt:lpstr>
      <vt:lpstr>Демонстрация интерфейса</vt:lpstr>
      <vt:lpstr>Демонстрация интерфейса</vt:lpstr>
      <vt:lpstr>Демонстрация интерфейса</vt:lpstr>
      <vt:lpstr>Перспективы</vt:lpstr>
      <vt:lpstr>Заключение</vt:lpstr>
      <vt:lpstr>Спасибо за внимание!</vt:lpstr>
      <vt:lpstr>Аналоги. Admissions KFU</vt:lpstr>
      <vt:lpstr>Аналоги. Admissions KFU</vt:lpstr>
      <vt:lpstr>Аналоги. Admissions KFU</vt:lpstr>
      <vt:lpstr>Аналоги. Московский политех</vt:lpstr>
      <vt:lpstr>Аналоги. Московский политех</vt:lpstr>
      <vt:lpstr>Аналоги. Хочу в Политех </vt:lpstr>
      <vt:lpstr>Аналоги. Хочу в Политех </vt:lpstr>
      <vt:lpstr>База данных</vt:lpstr>
      <vt:lpstr>База данных</vt:lpstr>
      <vt:lpstr>База данных</vt:lpstr>
      <vt:lpstr>База данных</vt:lpstr>
      <vt:lpstr>База данных</vt:lpstr>
      <vt:lpstr>Языки</vt:lpstr>
      <vt:lpstr>Фреймворки</vt:lpstr>
      <vt:lpstr>СУБД</vt:lpstr>
      <vt:lpstr>Векторные базы данных</vt:lpstr>
      <vt:lpstr>Хранилища в оперативной памяти</vt:lpstr>
      <vt:lpstr>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в поддержку абитуриента ВятГУ</dc:title>
  <dc:creator>Дима Ощепков</dc:creator>
  <cp:lastModifiedBy>Дима Ощепков</cp:lastModifiedBy>
  <cp:revision>17</cp:revision>
  <dcterms:created xsi:type="dcterms:W3CDTF">2025-05-26T15:34:47Z</dcterms:created>
  <dcterms:modified xsi:type="dcterms:W3CDTF">2025-05-26T21:02:08Z</dcterms:modified>
</cp:coreProperties>
</file>