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79" r:id="rId6"/>
    <p:sldId id="267" r:id="rId7"/>
    <p:sldId id="285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  <p:sldId id="281" r:id="rId19"/>
    <p:sldId id="280" r:id="rId20"/>
    <p:sldId id="282" r:id="rId21"/>
    <p:sldId id="283" r:id="rId22"/>
    <p:sldId id="277" r:id="rId23"/>
    <p:sldId id="291" r:id="rId24"/>
    <p:sldId id="284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86" r:id="rId33"/>
    <p:sldId id="287" r:id="rId34"/>
    <p:sldId id="288" r:id="rId35"/>
    <p:sldId id="289" r:id="rId36"/>
    <p:sldId id="290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D0DD95F-2546-450F-B24F-F43B8B1398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CFF898F-1BD5-4DB5-AFD1-DB482FC7C6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C481E-E7AF-437D-ABAB-31C199F377C6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D25C81F-00D2-4154-BBEE-3F285C4621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6316130-E15D-4C4F-A2E4-245C22FD37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33008-97B5-400C-A7DE-16FB0F5F85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2460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B88F4-904A-4437-9530-8D556C422013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E7853-D612-4681-9C1D-188A4A542B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775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0A007-1FA4-4D54-AF97-2394D5A25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F3C8AF-A18D-40ED-AD1A-EFE0CA38A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41AA3A-1E73-46FF-A392-EB1ED74191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482BD5-F3E1-4ADA-90D2-9D5B37E53E0D}" type="datetime1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0A348B-FE5C-4C61-9104-D88B1781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F1BB8B-BE73-4CA2-8547-264CB1F0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36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AF184-88AC-4D1A-80DB-17F1CFDD1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440BEBA-1A31-4CCB-8087-F45A9EF53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66F30D-0D4A-4DE6-AB3A-2E60E50C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E592AB-4646-4D95-B072-466470448644}" type="datetime1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9184B3-58B5-4AFA-8424-7732852F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88C702-C929-46F8-A3A1-3860C799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7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168194F-4585-485F-B633-A22CE501E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7B185A-29A3-42FB-979C-5C2F42B10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ADAA9E-F0B3-4E30-9FD0-B51971FA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66F57A-FC30-42C5-A61B-632C4DE05A4D}" type="datetime1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8F7310-A6FA-4CA2-B001-74870E5C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83C8FC-1EF0-4644-AE64-1A62D228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7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CE9EDD-4F07-439C-A210-0C79A3C24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F78C59-0BCA-48F0-AEC4-12A888FBB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64E261-2C41-4DD4-B76C-6DE5C2F949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05E88E-FAD8-4E72-86D9-BBA68A386CAD}" type="datetime1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1A79BC-3938-4522-9B34-9D5C159F2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B8CE48-F18B-45BB-A403-CC251C9A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36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2A2C01-32F9-4837-9BBD-031112FA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23D810-55D2-4A10-8277-A8401A1FB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B6C619-8A65-402A-8332-3272DDE50A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3B052F-33B8-4E88-85D4-133B114A105E}" type="datetime1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59441E-C72D-43A8-AFEF-5360626DD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9C1367-D25A-49F4-9606-148D411B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59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9FE91D-3AFA-4997-B438-F19C8BB93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4BFA6F-2B2D-45E2-895F-A3DBE9580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6BEBD0-3398-4D45-A8D9-9F290F93B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F2AFDB-5BD3-4006-A63E-4089B9438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1EE5E6-F88D-4F67-9E1F-3A5F7067B05C}" type="datetime1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3BBF5C-5008-4DEC-B05B-1487A918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D79639-D0BF-4A07-A67C-458C4668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24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ED38A6-D9D0-4B72-B3F3-35CF9EAE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B2C373-0A85-4629-B70C-8F77034A5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6C8FF6-5C5E-4650-AF2F-FD85B04B9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231C61E-BBBF-4801-B368-04FE71038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FBCBDC5-96C7-40EF-937D-AB85EA615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348EA1D-418A-4633-8602-750D4E85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B3CEA3-D9DC-4384-A3FA-80856F378A5D}" type="datetime1">
              <a:rPr lang="ru-RU" smtClean="0"/>
              <a:t>26.05.2025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4439C2A-C398-47A7-9129-C7D90B34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59D0C9E-B87C-4FAA-9707-8813449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98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8EC123-F6E0-4C13-81C9-EAABD1954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148A1A8-F608-478A-B6C4-DBBB9292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1885F5-9496-4E35-AC50-9FF9C31A668A}" type="datetime1">
              <a:rPr lang="ru-RU" smtClean="0"/>
              <a:t>26.05.2025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2D28E28-AFAD-4778-9FC3-46907051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7FCDFA0-F93D-4DE1-9475-873D70ACC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76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8A0E1E2-A32C-4148-8BD6-1697B3EC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5E2FB5-A21D-45AC-965F-42039907591D}" type="datetime1">
              <a:rPr lang="ru-RU" smtClean="0"/>
              <a:t>26.05.2025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C6B10CA-C41E-460E-B0DF-CFBFF088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792866-D220-43FD-8AC8-2148B337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59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9EA09-D5EC-48E0-A693-DC667E87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C62BE8-5834-4396-9842-083C073F5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390A51-14EB-4565-9352-BD003D4C2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24BB8F-9C61-4553-9EA8-4E6DDE24B7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8193B1-4974-4F45-B466-DF9E0FD588D6}" type="datetime1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B5EDED-5D6A-41EC-9FA1-A6AF2C02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DF5E15-9761-45A4-9EBD-7DB56FDB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82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48007-F7E1-4710-9BF2-C0CCAB2F9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54117A8-1A2B-4B3A-97F5-8DF32820C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B61216-E7D9-4DED-AB1F-083DF25B9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08D430-307F-4121-AB7D-95C27E1A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847081-8893-40D4-9DE5-D9C96A1E7C3E}" type="datetime1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E4B72A-BA00-4C38-9842-C760CCFD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EDC8AC-1797-4F3F-B8C4-1B236681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42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D6FD8D-16ED-4DBE-9DDA-A69F97B9E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13F57-CCB4-4185-83B1-22DC9DE47541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99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B875B0-E787-41BE-91B3-19960F6BF8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чат-бота в поддержку абитуриента ВятГУ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AB2726-EB81-48CD-858F-52589D4BA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2185"/>
            <a:ext cx="4572000" cy="1274762"/>
          </a:xfrm>
        </p:spPr>
        <p:txBody>
          <a:bodyPr/>
          <a:lstStyle/>
          <a:p>
            <a:pPr algn="l"/>
            <a:r>
              <a:rPr lang="ru-RU" dirty="0"/>
              <a:t>Научный руководитель доцент кафедры ПМИ </a:t>
            </a:r>
            <a:r>
              <a:rPr lang="ru-RU" dirty="0" err="1"/>
              <a:t>Разова</a:t>
            </a:r>
            <a:r>
              <a:rPr lang="ru-RU" dirty="0"/>
              <a:t> Елена Владимировна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19F813-46FB-4635-BA87-B62C991A052A}"/>
              </a:ext>
            </a:extLst>
          </p:cNvPr>
          <p:cNvSpPr txBox="1"/>
          <p:nvPr/>
        </p:nvSpPr>
        <p:spPr>
          <a:xfrm>
            <a:off x="6914147" y="4042185"/>
            <a:ext cx="413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Выполнил студент 4 курса Ощепков Дмитрий Олегович</a:t>
            </a:r>
          </a:p>
        </p:txBody>
      </p:sp>
    </p:spTree>
    <p:extLst>
      <p:ext uri="{BB962C8B-B14F-4D97-AF65-F5344CB8AC3E}">
        <p14:creationId xmlns:p14="http://schemas.microsoft.com/office/powerpoint/2010/main" val="489107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ECEFD-DE1F-442B-B847-26A25F84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PostgreSQL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4193B7D-EC97-4365-8ABC-249F71CF897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052" y="1690688"/>
            <a:ext cx="7869895" cy="43668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1096E2-5CE2-495A-B332-EE5EE9DE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963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90978-596D-40BF-9009-55B78ACF1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Сценарии взаимодействия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E77EE6F-D315-43D2-8C6A-24136998497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677" y="1825625"/>
            <a:ext cx="7736645" cy="4351338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97F6B0-E6DD-4989-8F91-7F0ACAD4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077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F270A5-F6D2-4E9F-8D74-1377C83D9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о поступлении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4B4F5A2-B3D9-4944-BA66-0B9207683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15874BA-ACBA-4FD5-918B-BBEF624778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35120" y="365125"/>
            <a:ext cx="2886075" cy="62674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9014189-D01B-4C50-AAF0-FD0BFF28D31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70805" y="1671596"/>
            <a:ext cx="3318682" cy="4659396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2F264E9-1C81-4176-BC4F-70DAE5E5A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490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561FC-9A02-4488-ACE9-F0840661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по категориям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181C2C5-A71F-467E-B225-07B80F4F990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8842" y="1561678"/>
            <a:ext cx="5159259" cy="4615285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2792AB8-8BFC-40BF-9951-30EA8861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21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C17669-AFCC-4708-BD87-92B77516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Свободный ввод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06790B3-F113-456C-928D-07305A12341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667" y="1690688"/>
            <a:ext cx="8032666" cy="3930316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5C6B268-1BCB-43C3-8AB0-AF926A0A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537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ADA74-184B-43AB-AF93-8A073A727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Получить рекомендации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C615425-8A76-4D08-AAD0-D61F16D3C47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0160" y="365124"/>
            <a:ext cx="3208239" cy="6129279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AE74E4-1522-4A9C-AD2D-454C3D80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217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5EA91-9948-4628-B148-B69DDF969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с сервисом исправления опечаток в предметах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B564C0A-F461-40D0-8EC7-08D631F417D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2225" y="1877219"/>
            <a:ext cx="7067550" cy="424815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CE2F97-25F4-403B-A5F1-CDFE294C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867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F0A3B3-5390-4AB2-A132-F193982E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интерфейса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B865B3-BC88-4839-B4EE-B09FA5A3D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7470FD-6B24-4E9D-8914-EC7637593C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00661" y="3108180"/>
            <a:ext cx="8990677" cy="1786227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886B5-90A0-42A6-AB12-9325B117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682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D5C8D1-3CC5-43DD-ADA1-B4FF04BE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интерфейса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75FC4EF-84A4-4AAB-8733-75A89B6FF2C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1417" y="2471604"/>
            <a:ext cx="5849166" cy="1914792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C9C52FA-5D25-4A6D-BEDA-F76972DC6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57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392B02-AF99-439D-B4E2-D01BF9A5A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интерфейса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D003653-9044-4915-A710-467D61189AD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9301" y="2214473"/>
            <a:ext cx="6693397" cy="2429054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232604-3759-460D-A9B6-40F60846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52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217212-F05B-4DC7-BE54-11123AB1B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CF780F-908B-4C97-ABDC-9283C0412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Актуальность темы</a:t>
            </a:r>
            <a:r>
              <a:rPr lang="ru-RU" dirty="0"/>
              <a:t> исследования обусловлена необходимости повышения качества и доступности информационной поддержки абитуриентов ВятГУ.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853AFB-3D39-4F8A-AE93-08AB34B8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1633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F2C10-2B1D-44AB-86B3-D547E5F1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интерфейса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E43CBE4-0E78-47CA-BAA6-4585D119FFE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6653" y="2057208"/>
            <a:ext cx="5858693" cy="2743583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924F8B-34B1-41B6-9F28-CE56D86C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915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D78327-BF1D-451A-8BA7-7B68C51C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интерфейса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61FEC0F-16F0-4F78-9DEE-9F7C0E2129F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0955" y="1826967"/>
            <a:ext cx="4450090" cy="3204065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B7CBF3B-69A8-4D12-93BB-3819B9E7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938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374887-EE7B-4E7E-9D76-BA7F1E782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3199E0-E7B8-49BE-8F5B-0847E52D5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будущем планируется реализовать:</a:t>
            </a:r>
          </a:p>
          <a:p>
            <a:pPr lvl="1"/>
            <a:r>
              <a:rPr lang="ru-RU" sz="2800" dirty="0"/>
              <a:t>механизм подписки на уведомления о важных событиях;</a:t>
            </a:r>
          </a:p>
          <a:p>
            <a:pPr lvl="1"/>
            <a:r>
              <a:rPr lang="ru-RU" sz="2800" dirty="0"/>
              <a:t>аналитику и </a:t>
            </a:r>
            <a:r>
              <a:rPr lang="ru-RU" sz="2800" dirty="0" err="1"/>
              <a:t>учетность</a:t>
            </a:r>
            <a:r>
              <a:rPr lang="ru-RU" sz="2800" dirty="0"/>
              <a:t> для администраторов системы;</a:t>
            </a:r>
          </a:p>
          <a:p>
            <a:pPr lvl="1"/>
            <a:r>
              <a:rPr lang="ru-RU" sz="2800" dirty="0"/>
              <a:t>автоматическое обновление данных раз в определенное время (на данный момент процесс полуавтоматический);</a:t>
            </a:r>
          </a:p>
          <a:p>
            <a:pPr lvl="1"/>
            <a:r>
              <a:rPr lang="en-US" sz="2800" dirty="0"/>
              <a:t>w</a:t>
            </a:r>
            <a:r>
              <a:rPr lang="ru-RU" sz="2800" dirty="0" err="1"/>
              <a:t>eb</a:t>
            </a:r>
            <a:r>
              <a:rPr lang="ru-RU" sz="2800" dirty="0"/>
              <a:t>-интерфейс на базе ядра приложения, реализованного в рамках чистой архитектуры.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AD52F9-7C50-4525-A98A-48B64FE0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90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8E874-8A2C-4D34-9066-BC8ECFAB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F40325-474A-41DB-90F4-64262F1B2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рамках данной работы был спроектирован и реализован Telegram-бот, предназначенный для информационной поддержки абитуриентов</a:t>
            </a:r>
          </a:p>
          <a:p>
            <a:r>
              <a:rPr lang="ru-RU" dirty="0"/>
              <a:t>Архитектура приложения обеспечивает высокую модульность, тестируемость и гибкость</a:t>
            </a:r>
          </a:p>
          <a:p>
            <a:r>
              <a:rPr lang="ru-RU" dirty="0"/>
              <a:t>Проект полностью </a:t>
            </a:r>
            <a:r>
              <a:rPr lang="ru-RU" dirty="0" err="1"/>
              <a:t>контейнеризирован</a:t>
            </a:r>
            <a:r>
              <a:rPr lang="ru-RU" dirty="0"/>
              <a:t> с использованием </a:t>
            </a:r>
            <a:r>
              <a:rPr lang="ru-RU" dirty="0" err="1"/>
              <a:t>Docker</a:t>
            </a:r>
            <a:endParaRPr lang="ru-RU" dirty="0"/>
          </a:p>
          <a:p>
            <a:r>
              <a:rPr lang="ru-RU" dirty="0"/>
              <a:t>Система поддерживает как ручной, так и интеллектуальный ввод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301328-1035-4A3C-A57B-954980AD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854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C45900-5900-4312-A8AE-9C8742871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1B4924-CEA8-4CF0-8965-4F3FD891C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1781"/>
            <a:ext cx="1359568" cy="208518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642FF6-F66D-40FC-9FAA-02106074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690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DB1A8-BEAF-4B2A-97C2-6EF5C0379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Аналоги. </a:t>
            </a:r>
            <a:r>
              <a:rPr lang="en-US" dirty="0"/>
              <a:t>Admissions KFU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231C9C-E9CB-48EE-AB5E-234326574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Официальный бот для иностранных абитуриентов Казанского (Приволжского) федерального университета (КФУ).</a:t>
            </a:r>
          </a:p>
          <a:p>
            <a:r>
              <a:rPr lang="ru-RU" dirty="0"/>
              <a:t>П</a:t>
            </a:r>
            <a:r>
              <a:rPr lang="ru-RU" sz="2800" dirty="0"/>
              <a:t>реимущества:</a:t>
            </a:r>
          </a:p>
          <a:p>
            <a:pPr lvl="1"/>
            <a:r>
              <a:rPr lang="ru-RU" sz="2800" dirty="0"/>
              <a:t>поддержка разных языков;</a:t>
            </a:r>
          </a:p>
          <a:p>
            <a:pPr lvl="1"/>
            <a:r>
              <a:rPr lang="ru-RU" sz="2800" dirty="0"/>
              <a:t>реализует подписки на события образовательных программ;</a:t>
            </a:r>
          </a:p>
          <a:p>
            <a:pPr lvl="1"/>
            <a:r>
              <a:rPr lang="ru-RU" sz="2800" dirty="0"/>
              <a:t>содержит часто задаваемые вопросы;</a:t>
            </a:r>
          </a:p>
          <a:p>
            <a:pPr lvl="1"/>
            <a:r>
              <a:rPr lang="ru-RU" sz="2800" dirty="0"/>
              <a:t>содержит информацию о образовательных программах.</a:t>
            </a:r>
          </a:p>
          <a:p>
            <a:pPr marL="228600" lvl="1">
              <a:spcBef>
                <a:spcPts val="1000"/>
              </a:spcBef>
            </a:pPr>
            <a:r>
              <a:rPr lang="ru-RU" sz="2800" dirty="0"/>
              <a:t>Недостатки:</a:t>
            </a:r>
          </a:p>
          <a:p>
            <a:pPr marL="685800" lvl="2">
              <a:spcBef>
                <a:spcPts val="1000"/>
              </a:spcBef>
            </a:pPr>
            <a:r>
              <a:rPr lang="ru-RU" sz="2800" dirty="0"/>
              <a:t>нет возможности задать вопрос в свободной форме.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CDCBD4C-1475-47EF-AAE8-1711B77E6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431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BB6A9D-C7A1-4490-8962-6E389BEB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Аналоги. </a:t>
            </a:r>
            <a:r>
              <a:rPr lang="en-US" dirty="0"/>
              <a:t>Admissions KFU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26CF56-7ED8-4D39-9633-B8B74F773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3CD6BC-391C-45A9-9A50-43244E83EF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857375"/>
            <a:ext cx="4888832" cy="431958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0C09C1-E0BC-4420-867B-E6AF30F9CC8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71410" y="1857375"/>
            <a:ext cx="5482389" cy="4319588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379E5E-BD87-4839-BF4E-9AFE2835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516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4CACD-7167-4206-8BD7-D99A5F59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Аналоги. </a:t>
            </a:r>
            <a:r>
              <a:rPr lang="en-US" dirty="0"/>
              <a:t>Admissions KFU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E9A0031-90F4-435F-9DCF-B71306A1E39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7079" y="1879016"/>
            <a:ext cx="6017841" cy="4613859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ED8A47A-1241-42A1-903E-2EA5B31FA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19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7EEC5C-B9E2-422B-9B7F-74AD553B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Аналоги. Московский политех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658DFF-6463-4A3A-8E26-728F5A648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Бот Московского политехнического университета. Позволяет задавать вопросы в свободной форме. Если не находит ответ в базе направляет на оператора.</a:t>
            </a:r>
          </a:p>
          <a:p>
            <a:r>
              <a:rPr lang="ru-RU" dirty="0"/>
              <a:t>Не ясно, что в целом умеет бот. По всей видимости, он предусматривает только задание вопроса в свободной форме.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11261FF-A93C-42DF-9192-A99C28E32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408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B517D-F209-450A-A0F3-B563417E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Аналоги. Московский политех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4C8858D-90EC-4D53-A6B3-25636FAFA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0428" y="1825625"/>
            <a:ext cx="4551144" cy="4351338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A15C4B-F7BF-4006-9EA4-D47F6A4B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76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3270E-B30E-4C48-8F45-CF810204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60536A-9E36-46D5-8278-E80CE4B45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b="1" dirty="0"/>
              <a:t>Цель работы</a:t>
            </a:r>
            <a:r>
              <a:rPr lang="ru-RU" dirty="0"/>
              <a:t> – разработка </a:t>
            </a:r>
            <a:r>
              <a:rPr lang="en-US" dirty="0"/>
              <a:t>Telegram</a:t>
            </a:r>
            <a:r>
              <a:rPr lang="ru-RU" dirty="0"/>
              <a:t>-бота для предоставления справочной информации и рекомендаций абитуриентам ВятГУ на основе данных, размещенных на официальных источниках ВятГУ.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1EE663-574F-45FA-BA68-9D164F29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763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F34EA-3EFE-4F35-A941-375601F9B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Аналоги. Хочу в Политех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000755-24FD-45FA-9C36-73A3EB294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Бот университета </a:t>
            </a:r>
            <a:r>
              <a:rPr lang="ru-RU" dirty="0" err="1"/>
              <a:t>СПбГМТУ</a:t>
            </a:r>
            <a:r>
              <a:rPr lang="ru-RU" dirty="0"/>
              <a:t> (Санкт-Петербургский государственный морской технический университет) </a:t>
            </a:r>
          </a:p>
          <a:p>
            <a:r>
              <a:rPr lang="ru-RU" dirty="0"/>
              <a:t>Преимущества:</a:t>
            </a:r>
          </a:p>
          <a:p>
            <a:pPr lvl="1"/>
            <a:r>
              <a:rPr lang="ru-RU" dirty="0"/>
              <a:t>позволяет открывать нормативные документы не выходя из телеграмма;</a:t>
            </a:r>
          </a:p>
          <a:p>
            <a:pPr lvl="1"/>
            <a:r>
              <a:rPr lang="en-US" dirty="0"/>
              <a:t>c</a:t>
            </a:r>
            <a:r>
              <a:rPr lang="ru-RU" dirty="0"/>
              <a:t>одержит информацию для иностранных студентов;</a:t>
            </a:r>
          </a:p>
          <a:p>
            <a:pPr lvl="1"/>
            <a:r>
              <a:rPr lang="ru-RU" dirty="0"/>
              <a:t>предоставляет сведения о приёмной кампании;</a:t>
            </a:r>
          </a:p>
          <a:p>
            <a:pPr lvl="1"/>
            <a:r>
              <a:rPr lang="ru-RU" dirty="0"/>
              <a:t>возможность связаться с оператором;</a:t>
            </a:r>
          </a:p>
          <a:p>
            <a:pPr lvl="1"/>
            <a:r>
              <a:rPr lang="ru-RU" dirty="0"/>
              <a:t>к большинству ответом приложена ссылка на актуальный источник.</a:t>
            </a:r>
          </a:p>
          <a:p>
            <a:pPr marL="228600" lvl="1">
              <a:spcBef>
                <a:spcPts val="1000"/>
              </a:spcBef>
            </a:pPr>
            <a:r>
              <a:rPr lang="ru-RU" sz="2800" dirty="0"/>
              <a:t>Минусы:</a:t>
            </a:r>
          </a:p>
          <a:p>
            <a:pPr lvl="1"/>
            <a:r>
              <a:rPr lang="ru-RU" dirty="0"/>
              <a:t>сочетание </a:t>
            </a:r>
            <a:r>
              <a:rPr lang="en-US" dirty="0"/>
              <a:t>Inline </a:t>
            </a:r>
            <a:r>
              <a:rPr lang="ru-RU" dirty="0"/>
              <a:t>и обычной клавиатуры не очень удачно;</a:t>
            </a:r>
          </a:p>
          <a:p>
            <a:pPr lvl="1"/>
            <a:r>
              <a:rPr lang="ru-RU" dirty="0"/>
              <a:t>отсутствует раздел с рекомендациями направлений.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FBCCAD-6FCB-4E98-B807-3F2E8535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460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1D4F2-40B2-4662-8502-10450737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Аналоги. Хочу в Политех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05A4ABC-E4F5-4118-B6C1-6987D50D2C1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0428" y="1825625"/>
            <a:ext cx="4551144" cy="4351338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BC0A64A-0B0A-42D5-B228-1FEE59A60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699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0E2926-6DA4-4E55-8952-539B5296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AE9614-38CA-4675-8B65-683279A6F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4BF4A5A-7C2D-4FFE-BC2C-D5F79B9EAB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565" y="1690688"/>
            <a:ext cx="7292869" cy="405194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2C85CD1-E4C6-42C9-B607-7EA60C92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972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1C5BF2-499E-442D-B576-29806BC7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CCEF932-52FB-4617-AD80-566E5630F99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839119"/>
            <a:ext cx="8096250" cy="4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ED462D-5AB0-413B-A531-E6A6FCA66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249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16E8E6-F468-45E9-A1F8-EDFDD715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87D9435-6316-42B1-9F30-9DEC83E8FC9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2615406"/>
            <a:ext cx="8039100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C374DD-0102-4B02-A752-31A1BADDC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376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0B926-F1FA-4579-9E56-B04EF5E9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10C4691-94F7-4544-BBCF-C4B261ED4F1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3215481"/>
            <a:ext cx="4552950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BD507D-4EFB-4F37-9EAE-DCEBE19A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1461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2B1E7-D824-4BFB-9C6D-A8AF4A3A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657F3B-4DDB-425E-8FD1-78064BDCE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1FCFE4-D89A-48D3-9417-65CBE09EBCF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585" y="1825625"/>
            <a:ext cx="5624830" cy="43383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9EDBC0-208C-4198-93FD-B9385B7D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8117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DCD54-B461-41FA-90D6-27F34CC8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215E8B7-EB8B-4C30-B962-FBB1E864B7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655711"/>
              </p:ext>
            </p:extLst>
          </p:nvPr>
        </p:nvGraphicFramePr>
        <p:xfrm>
          <a:off x="1041399" y="1721517"/>
          <a:ext cx="9948333" cy="4510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5490">
                  <a:extLst>
                    <a:ext uri="{9D8B030D-6E8A-4147-A177-3AD203B41FA5}">
                      <a16:colId xmlns:a16="http://schemas.microsoft.com/office/drawing/2014/main" val="1255217113"/>
                    </a:ext>
                  </a:extLst>
                </a:gridCol>
                <a:gridCol w="2548562">
                  <a:extLst>
                    <a:ext uri="{9D8B030D-6E8A-4147-A177-3AD203B41FA5}">
                      <a16:colId xmlns:a16="http://schemas.microsoft.com/office/drawing/2014/main" val="1144163787"/>
                    </a:ext>
                  </a:extLst>
                </a:gridCol>
                <a:gridCol w="2452751">
                  <a:extLst>
                    <a:ext uri="{9D8B030D-6E8A-4147-A177-3AD203B41FA5}">
                      <a16:colId xmlns:a16="http://schemas.microsoft.com/office/drawing/2014/main" val="1243846253"/>
                    </a:ext>
                  </a:extLst>
                </a:gridCol>
                <a:gridCol w="2531530">
                  <a:extLst>
                    <a:ext uri="{9D8B030D-6E8A-4147-A177-3AD203B41FA5}">
                      <a16:colId xmlns:a16="http://schemas.microsoft.com/office/drawing/2014/main" val="1272002613"/>
                    </a:ext>
                  </a:extLst>
                </a:gridCol>
              </a:tblGrid>
              <a:tr h="1810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Критерий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Python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C#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Java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extLst>
                  <a:ext uri="{0D108BD9-81ED-4DB2-BD59-A6C34878D82A}">
                    <a16:rowId xmlns:a16="http://schemas.microsoft.com/office/drawing/2014/main" val="3074459499"/>
                  </a:ext>
                </a:extLst>
              </a:tr>
              <a:tr h="5922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Популярность (TIOBE, май 2025)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 место (25,35%)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 место (4,22%)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 место (9,31%)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extLst>
                  <a:ext uri="{0D108BD9-81ED-4DB2-BD59-A6C34878D82A}">
                    <a16:rowId xmlns:a16="http://schemas.microsoft.com/office/drawing/2014/main" val="4163088835"/>
                  </a:ext>
                </a:extLst>
              </a:tr>
              <a:tr h="5922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Популярность (GitHub Octoverse)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 место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 </a:t>
                      </a:r>
                      <a:r>
                        <a:rPr lang="ru-RU" sz="1400">
                          <a:effectLst/>
                        </a:rPr>
                        <a:t>место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 место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extLst>
                  <a:ext uri="{0D108BD9-81ED-4DB2-BD59-A6C34878D82A}">
                    <a16:rowId xmlns:a16="http://schemas.microsoft.com/office/drawing/2014/main" val="1336428675"/>
                  </a:ext>
                </a:extLst>
              </a:tr>
              <a:tr h="5922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Асинхронность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Полная поддержка async/await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Полная поддержка async/await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Поддержка через CompletableFuture и аналоги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extLst>
                  <a:ext uri="{0D108BD9-81ED-4DB2-BD59-A6C34878D82A}">
                    <a16:rowId xmlns:a16="http://schemas.microsoft.com/office/drawing/2014/main" val="2327489154"/>
                  </a:ext>
                </a:extLst>
              </a:tr>
              <a:tr h="5922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Библиотеки для Telegram-ботов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aiogram, python-telegram-bot, pyTelegramBotApi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Telegram.Bot, Telegram.BotAPI </a:t>
                      </a:r>
                      <a:r>
                        <a:rPr lang="ru-RU" sz="1400" dirty="0">
                          <a:effectLst/>
                        </a:rPr>
                        <a:t>и др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TelegramBots, java-telegram-bot-api </a:t>
                      </a:r>
                      <a:r>
                        <a:rPr lang="ru-RU" sz="1400">
                          <a:effectLst/>
                        </a:rPr>
                        <a:t>и др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extLst>
                  <a:ext uri="{0D108BD9-81ED-4DB2-BD59-A6C34878D82A}">
                    <a16:rowId xmlns:a16="http://schemas.microsoft.com/office/drawing/2014/main" val="3390654627"/>
                  </a:ext>
                </a:extLst>
              </a:tr>
              <a:tr h="10034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Экосистема пакетов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Более 614,000 пакетов на PyPI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Более 100,000 пакетов на NuGet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Огромное количество, более 16,5 млн. пакетов на </a:t>
                      </a:r>
                      <a:r>
                        <a:rPr lang="en-US" sz="1400" dirty="0">
                          <a:effectLst/>
                        </a:rPr>
                        <a:t>maven central repository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extLst>
                  <a:ext uri="{0D108BD9-81ED-4DB2-BD59-A6C34878D82A}">
                    <a16:rowId xmlns:a16="http://schemas.microsoft.com/office/drawing/2014/main" val="4229968429"/>
                  </a:ext>
                </a:extLst>
              </a:tr>
              <a:tr h="7978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Машинное обучение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TensorFlow, PyTorch, scikit-learn, transformers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Transformers (портирован), ML.NET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Ограниченная поддержка, сторонние адаптации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060" marR="44060" marT="0" marB="0" anchor="ctr"/>
                </a:tc>
                <a:extLst>
                  <a:ext uri="{0D108BD9-81ED-4DB2-BD59-A6C34878D82A}">
                    <a16:rowId xmlns:a16="http://schemas.microsoft.com/office/drawing/2014/main" val="3520802045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2D5448-38F4-40DD-A960-ABF61FCF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287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B9E3E-CDC8-4325-8C78-48898B96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Фреймворки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0BEDDB4-7FA2-4F40-978A-AA790BCA52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925298"/>
              </p:ext>
            </p:extLst>
          </p:nvPr>
        </p:nvGraphicFramePr>
        <p:xfrm>
          <a:off x="838200" y="1792289"/>
          <a:ext cx="10456333" cy="47161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183964100"/>
                    </a:ext>
                  </a:extLst>
                </a:gridCol>
                <a:gridCol w="2474679">
                  <a:extLst>
                    <a:ext uri="{9D8B030D-6E8A-4147-A177-3AD203B41FA5}">
                      <a16:colId xmlns:a16="http://schemas.microsoft.com/office/drawing/2014/main" val="664062418"/>
                    </a:ext>
                  </a:extLst>
                </a:gridCol>
                <a:gridCol w="2647654">
                  <a:extLst>
                    <a:ext uri="{9D8B030D-6E8A-4147-A177-3AD203B41FA5}">
                      <a16:colId xmlns:a16="http://schemas.microsoft.com/office/drawing/2014/main" val="263138368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421267791"/>
                    </a:ext>
                  </a:extLst>
                </a:gridCol>
              </a:tblGrid>
              <a:tr h="4156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Критерий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python-telegram-bot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aiogram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pyrogram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extLst>
                  <a:ext uri="{0D108BD9-81ED-4DB2-BD59-A6C34878D82A}">
                    <a16:rowId xmlns:a16="http://schemas.microsoft.com/office/drawing/2014/main" val="285918827"/>
                  </a:ext>
                </a:extLst>
              </a:tr>
              <a:tr h="4156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Количество звёзд на GitHub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27,6 тыс.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5,1 тыс.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4,5 тыс. (архивирован)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extLst>
                  <a:ext uri="{0D108BD9-81ED-4DB2-BD59-A6C34878D82A}">
                    <a16:rowId xmlns:a16="http://schemas.microsoft.com/office/drawing/2014/main" val="3850949021"/>
                  </a:ext>
                </a:extLst>
              </a:tr>
              <a:tr h="1946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Асинхронность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Да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extLst>
                  <a:ext uri="{0D108BD9-81ED-4DB2-BD59-A6C34878D82A}">
                    <a16:rowId xmlns:a16="http://schemas.microsoft.com/office/drawing/2014/main" val="132303382"/>
                  </a:ext>
                </a:extLst>
              </a:tr>
              <a:tr h="1946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Поддержка FSM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extLst>
                  <a:ext uri="{0D108BD9-81ED-4DB2-BD59-A6C34878D82A}">
                    <a16:rowId xmlns:a16="http://schemas.microsoft.com/office/drawing/2014/main" val="2662949701"/>
                  </a:ext>
                </a:extLst>
              </a:tr>
              <a:tr h="4156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Поддержка webhook / polling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Да / Да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 / Да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 / Да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extLst>
                  <a:ext uri="{0D108BD9-81ED-4DB2-BD59-A6C34878D82A}">
                    <a16:rowId xmlns:a16="http://schemas.microsoft.com/office/drawing/2014/main" val="577407458"/>
                  </a:ext>
                </a:extLst>
              </a:tr>
              <a:tr h="1946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Middleware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Нет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extLst>
                  <a:ext uri="{0D108BD9-81ED-4DB2-BD59-A6C34878D82A}">
                    <a16:rowId xmlns:a16="http://schemas.microsoft.com/office/drawing/2014/main" val="3350106683"/>
                  </a:ext>
                </a:extLst>
              </a:tr>
              <a:tr h="8577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Интеграция с фреймворком компонент </a:t>
                      </a:r>
                      <a:r>
                        <a:rPr lang="en-US" sz="1400">
                          <a:effectLst/>
                        </a:rPr>
                        <a:t>aiogram</a:t>
                      </a:r>
                      <a:r>
                        <a:rPr lang="ru-RU" sz="1400">
                          <a:effectLst/>
                        </a:rPr>
                        <a:t>_</a:t>
                      </a:r>
                      <a:r>
                        <a:rPr lang="en-US" sz="1400">
                          <a:effectLst/>
                        </a:rPr>
                        <a:t>dialog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Нет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extLst>
                  <a:ext uri="{0D108BD9-81ED-4DB2-BD59-A6C34878D82A}">
                    <a16:rowId xmlns:a16="http://schemas.microsoft.com/office/drawing/2014/main" val="3063076047"/>
                  </a:ext>
                </a:extLst>
              </a:tr>
              <a:tr h="1946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Обновления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Регулярные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Регулярные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Прекращены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extLst>
                  <a:ext uri="{0D108BD9-81ED-4DB2-BD59-A6C34878D82A}">
                    <a16:rowId xmlns:a16="http://schemas.microsoft.com/office/drawing/2014/main" val="3066926638"/>
                  </a:ext>
                </a:extLst>
              </a:tr>
              <a:tr h="6367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Популярность / сообщество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Очень большое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Среднее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Было активное, сейчас </a:t>
                      </a:r>
                      <a:r>
                        <a:rPr lang="en-US" sz="1400" dirty="0">
                          <a:effectLst/>
                        </a:rPr>
                        <a:t>– </a:t>
                      </a:r>
                      <a:r>
                        <a:rPr lang="ru-RU" sz="1400" dirty="0">
                          <a:effectLst/>
                        </a:rPr>
                        <a:t>стагнация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extLst>
                  <a:ext uri="{0D108BD9-81ED-4DB2-BD59-A6C34878D82A}">
                    <a16:rowId xmlns:a16="http://schemas.microsoft.com/office/drawing/2014/main" val="184704706"/>
                  </a:ext>
                </a:extLst>
              </a:tr>
              <a:tr h="4156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Поддержка MTProto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extLst>
                  <a:ext uri="{0D108BD9-81ED-4DB2-BD59-A6C34878D82A}">
                    <a16:rowId xmlns:a16="http://schemas.microsoft.com/office/drawing/2014/main" val="842389133"/>
                  </a:ext>
                </a:extLst>
              </a:tr>
              <a:tr h="4156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Подходит для обычных ботов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370" marR="47370" marT="0" marB="0" anchor="ctr"/>
                </a:tc>
                <a:extLst>
                  <a:ext uri="{0D108BD9-81ED-4DB2-BD59-A6C34878D82A}">
                    <a16:rowId xmlns:a16="http://schemas.microsoft.com/office/drawing/2014/main" val="312499765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2E4E9A-197F-4501-B0AF-576191C6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2612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431B5-CF55-45BD-8C7A-50D4E3EE7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СУБД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1A5C30C-E2B8-4CFC-A06A-940C502BFD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744089"/>
              </p:ext>
            </p:extLst>
          </p:nvPr>
        </p:nvGraphicFramePr>
        <p:xfrm>
          <a:off x="1007533" y="1825624"/>
          <a:ext cx="10143067" cy="47008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9826">
                  <a:extLst>
                    <a:ext uri="{9D8B030D-6E8A-4147-A177-3AD203B41FA5}">
                      <a16:colId xmlns:a16="http://schemas.microsoft.com/office/drawing/2014/main" val="387511455"/>
                    </a:ext>
                  </a:extLst>
                </a:gridCol>
                <a:gridCol w="2103237">
                  <a:extLst>
                    <a:ext uri="{9D8B030D-6E8A-4147-A177-3AD203B41FA5}">
                      <a16:colId xmlns:a16="http://schemas.microsoft.com/office/drawing/2014/main" val="2752447650"/>
                    </a:ext>
                  </a:extLst>
                </a:gridCol>
                <a:gridCol w="3607000">
                  <a:extLst>
                    <a:ext uri="{9D8B030D-6E8A-4147-A177-3AD203B41FA5}">
                      <a16:colId xmlns:a16="http://schemas.microsoft.com/office/drawing/2014/main" val="1731540800"/>
                    </a:ext>
                  </a:extLst>
                </a:gridCol>
                <a:gridCol w="2273004">
                  <a:extLst>
                    <a:ext uri="{9D8B030D-6E8A-4147-A177-3AD203B41FA5}">
                      <a16:colId xmlns:a16="http://schemas.microsoft.com/office/drawing/2014/main" val="3375750370"/>
                    </a:ext>
                  </a:extLst>
                </a:gridCol>
              </a:tblGrid>
              <a:tr h="2109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Критерий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PostgreSQL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SQLite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MySQL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extLst>
                  <a:ext uri="{0D108BD9-81ED-4DB2-BD59-A6C34878D82A}">
                    <a16:rowId xmlns:a16="http://schemas.microsoft.com/office/drawing/2014/main" val="809497553"/>
                  </a:ext>
                </a:extLst>
              </a:tr>
              <a:tr h="6900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Тип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Объектно-реляционная СУБД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Встроенная реляционная СУБД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Реляционная СУБД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extLst>
                  <a:ext uri="{0D108BD9-81ED-4DB2-BD59-A6C34878D82A}">
                    <a16:rowId xmlns:a16="http://schemas.microsoft.com/office/drawing/2014/main" val="1908817199"/>
                  </a:ext>
                </a:extLst>
              </a:tr>
              <a:tr h="2109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Рейтинг DB-Engines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4 место 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10 место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 место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extLst>
                  <a:ext uri="{0D108BD9-81ED-4DB2-BD59-A6C34878D82A}">
                    <a16:rowId xmlns:a16="http://schemas.microsoft.com/office/drawing/2014/main" val="1075087338"/>
                  </a:ext>
                </a:extLst>
              </a:tr>
              <a:tr h="2109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Звёзды на GitHub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17,6 тыс. 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7,8 тыс.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11,4 тыс.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extLst>
                  <a:ext uri="{0D108BD9-81ED-4DB2-BD59-A6C34878D82A}">
                    <a16:rowId xmlns:a16="http://schemas.microsoft.com/office/drawing/2014/main" val="3796548554"/>
                  </a:ext>
                </a:extLst>
              </a:tr>
              <a:tr h="9296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Популярность среди разработчиков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49% (</a:t>
                      </a:r>
                      <a:r>
                        <a:rPr lang="ru-RU" sz="1600" dirty="0" err="1">
                          <a:effectLst/>
                        </a:rPr>
                        <a:t>StackOverflow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Survey</a:t>
                      </a:r>
                      <a:r>
                        <a:rPr lang="ru-RU" sz="1600" dirty="0">
                          <a:effectLst/>
                        </a:rPr>
                        <a:t> 2024)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Очень популярна в мобильной разработке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Широко используется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extLst>
                  <a:ext uri="{0D108BD9-81ED-4DB2-BD59-A6C34878D82A}">
                    <a16:rowId xmlns:a16="http://schemas.microsoft.com/office/drawing/2014/main" val="817753362"/>
                  </a:ext>
                </a:extLst>
              </a:tr>
              <a:tr h="11692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Производительность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Высокая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Высокая при чтении, особенно на малом объёме данных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Высокая, но как правило чуть меньше, чем у </a:t>
                      </a:r>
                      <a:r>
                        <a:rPr lang="ru-RU" sz="1600" dirty="0" err="1">
                          <a:effectLst/>
                        </a:rPr>
                        <a:t>PostgreSQL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extLst>
                  <a:ext uri="{0D108BD9-81ED-4DB2-BD59-A6C34878D82A}">
                    <a16:rowId xmlns:a16="http://schemas.microsoft.com/office/drawing/2014/main" val="879609436"/>
                  </a:ext>
                </a:extLst>
              </a:tr>
              <a:tr h="9296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Параллелизм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Поддерживается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Ограниченный (блокировка на уровне файла)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Поддерживается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 anchor="ctr"/>
                </a:tc>
                <a:extLst>
                  <a:ext uri="{0D108BD9-81ED-4DB2-BD59-A6C34878D82A}">
                    <a16:rowId xmlns:a16="http://schemas.microsoft.com/office/drawing/2014/main" val="2166016393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F7030B8-F0CB-4DEF-A834-42C35FFD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91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5270CB-DFCF-4955-9D9A-4854BD43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1FBA97-FA18-431C-A291-72C2EECA92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18946"/>
            <a:ext cx="10696074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Для реализации поставленной цели необходимо решить следующие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задачи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собрать информацию с сайта для абитуриентов ВятГУ;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систематизировать полученную информацию для эффективного доступа к ней;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разработать архитектуру Telegram-бота с удобным пользовательским интерфейсом;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реализовать рекомендательную систему на основе описания направлений;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провести тестирование работоспособности и удобства использования чат-бота.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B9E2887-5E29-48DD-95F0-FD83CDA7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9874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D41D29-1CFE-4226-9B21-ADFB80D2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Векторные базы данных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D9F80D4D-3924-4ED5-ADD1-BCC947E84C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512422"/>
              </p:ext>
            </p:extLst>
          </p:nvPr>
        </p:nvGraphicFramePr>
        <p:xfrm>
          <a:off x="838200" y="1400176"/>
          <a:ext cx="10464800" cy="45863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5533">
                  <a:extLst>
                    <a:ext uri="{9D8B030D-6E8A-4147-A177-3AD203B41FA5}">
                      <a16:colId xmlns:a16="http://schemas.microsoft.com/office/drawing/2014/main" val="1039866465"/>
                    </a:ext>
                  </a:extLst>
                </a:gridCol>
                <a:gridCol w="1363134">
                  <a:extLst>
                    <a:ext uri="{9D8B030D-6E8A-4147-A177-3AD203B41FA5}">
                      <a16:colId xmlns:a16="http://schemas.microsoft.com/office/drawing/2014/main" val="1347065031"/>
                    </a:ext>
                  </a:extLst>
                </a:gridCol>
                <a:gridCol w="2593167">
                  <a:extLst>
                    <a:ext uri="{9D8B030D-6E8A-4147-A177-3AD203B41FA5}">
                      <a16:colId xmlns:a16="http://schemas.microsoft.com/office/drawing/2014/main" val="1444138655"/>
                    </a:ext>
                  </a:extLst>
                </a:gridCol>
                <a:gridCol w="3164166">
                  <a:extLst>
                    <a:ext uri="{9D8B030D-6E8A-4147-A177-3AD203B41FA5}">
                      <a16:colId xmlns:a16="http://schemas.microsoft.com/office/drawing/2014/main" val="197084301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798543905"/>
                    </a:ext>
                  </a:extLst>
                </a:gridCol>
              </a:tblGrid>
              <a:tr h="5624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Название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Лицензия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Фильтрация по метаданным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Особенности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Звезды GitHub (24.05.2025)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extLst>
                  <a:ext uri="{0D108BD9-81ED-4DB2-BD59-A6C34878D82A}">
                    <a16:rowId xmlns:a16="http://schemas.microsoft.com/office/drawing/2014/main" val="241622787"/>
                  </a:ext>
                </a:extLst>
              </a:tr>
              <a:tr h="7577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Qdrant</a:t>
                      </a:r>
                      <a:r>
                        <a:rPr lang="en-US" sz="1600" dirty="0">
                          <a:effectLst/>
                        </a:rPr>
                        <a:t> [29]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Apache</a:t>
                      </a:r>
                      <a:r>
                        <a:rPr lang="ru-RU" sz="1600" dirty="0">
                          <a:effectLst/>
                        </a:rPr>
                        <a:t> 2.0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Полноценная поддержка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gRPC/REST, Fast embeddings search, </a:t>
                      </a:r>
                      <a:r>
                        <a:rPr lang="ru-RU" sz="1600">
                          <a:effectLst/>
                        </a:rPr>
                        <a:t>кластеризация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23,7 т. звезд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extLst>
                  <a:ext uri="{0D108BD9-81ED-4DB2-BD59-A6C34878D82A}">
                    <a16:rowId xmlns:a16="http://schemas.microsoft.com/office/drawing/2014/main" val="2167377849"/>
                  </a:ext>
                </a:extLst>
              </a:tr>
              <a:tr h="7577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Pinecone</a:t>
                      </a:r>
                      <a:r>
                        <a:rPr lang="en-US" sz="1600">
                          <a:effectLst/>
                        </a:rPr>
                        <a:t> [22]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Коммерческая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Частично (через API)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</a:rPr>
                        <a:t>SaaS</a:t>
                      </a:r>
                      <a:r>
                        <a:rPr lang="ru-RU" sz="1600" dirty="0">
                          <a:effectLst/>
                        </a:rPr>
                        <a:t>, легко масштабируется, без локального запуска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–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extLst>
                  <a:ext uri="{0D108BD9-81ED-4DB2-BD59-A6C34878D82A}">
                    <a16:rowId xmlns:a16="http://schemas.microsoft.com/office/drawing/2014/main" val="3691801625"/>
                  </a:ext>
                </a:extLst>
              </a:tr>
              <a:tr h="9530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Weaviate</a:t>
                      </a:r>
                      <a:r>
                        <a:rPr lang="en-US" sz="1600">
                          <a:effectLst/>
                        </a:rPr>
                        <a:t> [47]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Apache 2.0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Через </a:t>
                      </a:r>
                      <a:r>
                        <a:rPr lang="ru-RU" sz="1600" dirty="0" err="1">
                          <a:effectLst/>
                        </a:rPr>
                        <a:t>GraphQL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модули для </a:t>
                      </a:r>
                      <a:r>
                        <a:rPr lang="ru-RU" sz="1600" dirty="0" err="1">
                          <a:effectLst/>
                        </a:rPr>
                        <a:t>трансформерных</a:t>
                      </a:r>
                      <a:r>
                        <a:rPr lang="ru-RU" sz="1600" dirty="0">
                          <a:effectLst/>
                        </a:rPr>
                        <a:t> моделей, встроенные модели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13,4 т. звезд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extLst>
                  <a:ext uri="{0D108BD9-81ED-4DB2-BD59-A6C34878D82A}">
                    <a16:rowId xmlns:a16="http://schemas.microsoft.com/office/drawing/2014/main" val="2412353682"/>
                  </a:ext>
                </a:extLst>
              </a:tr>
              <a:tr h="9530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FAISS</a:t>
                      </a:r>
                      <a:r>
                        <a:rPr lang="en-US" sz="1600">
                          <a:effectLst/>
                        </a:rPr>
                        <a:t> [11]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MIT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Нет встроенной поддержки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Библиотека от </a:t>
                      </a:r>
                      <a:r>
                        <a:rPr lang="en-US" sz="1600" dirty="0">
                          <a:effectLst/>
                        </a:rPr>
                        <a:t>Meta</a:t>
                      </a:r>
                      <a:r>
                        <a:rPr lang="ru-RU" sz="1600" dirty="0">
                          <a:effectLst/>
                        </a:rPr>
                        <a:t>, хороша для оффлайн-поиска, но не полноценная БД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35,1 т. звезд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extLst>
                  <a:ext uri="{0D108BD9-81ED-4DB2-BD59-A6C34878D82A}">
                    <a16:rowId xmlns:a16="http://schemas.microsoft.com/office/drawing/2014/main" val="3216743724"/>
                  </a:ext>
                </a:extLst>
              </a:tr>
              <a:tr h="3672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Milvus</a:t>
                      </a:r>
                      <a:r>
                        <a:rPr lang="en-US" sz="1600">
                          <a:effectLst/>
                        </a:rPr>
                        <a:t> [17]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Apache 2.0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Через JSON-фильтры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Поддержка кластеров,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34,9 т. звезд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846" marR="41846" marT="0" marB="0" anchor="ctr"/>
                </a:tc>
                <a:extLst>
                  <a:ext uri="{0D108BD9-81ED-4DB2-BD59-A6C34878D82A}">
                    <a16:rowId xmlns:a16="http://schemas.microsoft.com/office/drawing/2014/main" val="2299831410"/>
                  </a:ext>
                </a:extLst>
              </a:tr>
            </a:tbl>
          </a:graphicData>
        </a:graphic>
      </p:graphicFrame>
      <p:sp>
        <p:nvSpPr>
          <p:cNvPr id="9" name="Rectangle 4">
            <a:extLst>
              <a:ext uri="{FF2B5EF4-FFF2-40B4-BE49-F238E27FC236}">
                <a16:creationId xmlns:a16="http://schemas.microsoft.com/office/drawing/2014/main" id="{5AFE5B9F-5642-4A40-B8CA-3A00E08D9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140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AF161AD6-6CB1-477A-931D-60309E527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1400175"/>
            <a:ext cx="4022725" cy="635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FC7AA4C3-EBCA-46CF-BE92-74D03124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3450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492A2-ECCA-4508-AB9D-6396AE2C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Хранилища в оперативной памяти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1655FBF-F26D-474C-BC2D-F847B69466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6105555"/>
              </p:ext>
            </p:extLst>
          </p:nvPr>
        </p:nvGraphicFramePr>
        <p:xfrm>
          <a:off x="770468" y="1690688"/>
          <a:ext cx="10583332" cy="46932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1866">
                  <a:extLst>
                    <a:ext uri="{9D8B030D-6E8A-4147-A177-3AD203B41FA5}">
                      <a16:colId xmlns:a16="http://schemas.microsoft.com/office/drawing/2014/main" val="2994086091"/>
                    </a:ext>
                  </a:extLst>
                </a:gridCol>
                <a:gridCol w="2861734">
                  <a:extLst>
                    <a:ext uri="{9D8B030D-6E8A-4147-A177-3AD203B41FA5}">
                      <a16:colId xmlns:a16="http://schemas.microsoft.com/office/drawing/2014/main" val="937517614"/>
                    </a:ext>
                  </a:extLst>
                </a:gridCol>
                <a:gridCol w="2929466">
                  <a:extLst>
                    <a:ext uri="{9D8B030D-6E8A-4147-A177-3AD203B41FA5}">
                      <a16:colId xmlns:a16="http://schemas.microsoft.com/office/drawing/2014/main" val="1971339425"/>
                    </a:ext>
                  </a:extLst>
                </a:gridCol>
                <a:gridCol w="2980266">
                  <a:extLst>
                    <a:ext uri="{9D8B030D-6E8A-4147-A177-3AD203B41FA5}">
                      <a16:colId xmlns:a16="http://schemas.microsoft.com/office/drawing/2014/main" val="878620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Характеристика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Redis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Memcached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Dragonfly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extLst>
                  <a:ext uri="{0D108BD9-81ED-4DB2-BD59-A6C34878D82A}">
                    <a16:rowId xmlns:a16="http://schemas.microsoft.com/office/drawing/2014/main" val="1650721293"/>
                  </a:ext>
                </a:extLst>
              </a:tr>
              <a:tr h="1766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GitHub звёзды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69,3 тыс.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13,8 тыс.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27 тыс.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extLst>
                  <a:ext uri="{0D108BD9-81ED-4DB2-BD59-A6C34878D82A}">
                    <a16:rowId xmlns:a16="http://schemas.microsoft.com/office/drawing/2014/main" val="3685593215"/>
                  </a:ext>
                </a:extLst>
              </a:tr>
              <a:tr h="3773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Место в DB-</a:t>
                      </a:r>
                      <a:r>
                        <a:rPr lang="ru-RU" sz="1200" dirty="0" err="1">
                          <a:effectLst/>
                        </a:rPr>
                        <a:t>Engines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extLst>
                  <a:ext uri="{0D108BD9-81ED-4DB2-BD59-A6C34878D82A}">
                    <a16:rowId xmlns:a16="http://schemas.microsoft.com/office/drawing/2014/main" val="2845132327"/>
                  </a:ext>
                </a:extLst>
              </a:tr>
              <a:tr h="7786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Поддержка структур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Строки, списки, множества, хэши и др.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Только строки (ключ-значение)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Строки, списки, множества, хэши и др.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extLst>
                  <a:ext uri="{0D108BD9-81ED-4DB2-BD59-A6C34878D82A}">
                    <a16:rowId xmlns:a16="http://schemas.microsoft.com/office/drawing/2014/main" val="2029185454"/>
                  </a:ext>
                </a:extLst>
              </a:tr>
              <a:tr h="3773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TTL (время жизни ключа)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Да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extLst>
                  <a:ext uri="{0D108BD9-81ED-4DB2-BD59-A6C34878D82A}">
                    <a16:rowId xmlns:a16="http://schemas.microsoft.com/office/drawing/2014/main" val="37110591"/>
                  </a:ext>
                </a:extLst>
              </a:tr>
              <a:tr h="1766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Pub/Sub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Да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Да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extLst>
                  <a:ext uri="{0D108BD9-81ED-4DB2-BD59-A6C34878D82A}">
                    <a16:rowId xmlns:a16="http://schemas.microsoft.com/office/drawing/2014/main" val="1788238807"/>
                  </a:ext>
                </a:extLst>
              </a:tr>
              <a:tr h="1766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Персистентность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Да (RDB, AOF)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Да (улучшена)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extLst>
                  <a:ext uri="{0D108BD9-81ED-4DB2-BD59-A6C34878D82A}">
                    <a16:rowId xmlns:a16="http://schemas.microsoft.com/office/drawing/2014/main" val="2540726206"/>
                  </a:ext>
                </a:extLst>
              </a:tr>
              <a:tr h="7786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Масштабируемость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Кластеры, репликация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Простая горизонтальная (</a:t>
                      </a:r>
                      <a:r>
                        <a:rPr lang="ru-RU" sz="1200" dirty="0" err="1">
                          <a:effectLst/>
                        </a:rPr>
                        <a:t>шардирование</a:t>
                      </a:r>
                      <a:r>
                        <a:rPr lang="ru-RU" sz="1200" dirty="0">
                          <a:effectLst/>
                        </a:rPr>
                        <a:t> вручную)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Многопоточность, shared-nothing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extLst>
                  <a:ext uri="{0D108BD9-81ED-4DB2-BD59-A6C34878D82A}">
                    <a16:rowId xmlns:a16="http://schemas.microsoft.com/office/drawing/2014/main" val="1556138571"/>
                  </a:ext>
                </a:extLst>
              </a:tr>
              <a:tr h="5780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Совместимость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–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–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Совместим с </a:t>
                      </a:r>
                      <a:r>
                        <a:rPr lang="ru-RU" sz="1200" dirty="0" err="1">
                          <a:effectLst/>
                        </a:rPr>
                        <a:t>Redis</a:t>
                      </a:r>
                      <a:r>
                        <a:rPr lang="ru-RU" sz="1200" dirty="0">
                          <a:effectLst/>
                        </a:rPr>
                        <a:t> и </a:t>
                      </a:r>
                      <a:r>
                        <a:rPr lang="ru-RU" sz="1200" dirty="0" err="1">
                          <a:effectLst/>
                        </a:rPr>
                        <a:t>Memcached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extLst>
                  <a:ext uri="{0D108BD9-81ED-4DB2-BD59-A6C34878D82A}">
                    <a16:rowId xmlns:a16="http://schemas.microsoft.com/office/drawing/2014/main" val="2974217923"/>
                  </a:ext>
                </a:extLst>
              </a:tr>
              <a:tr h="1766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Зрелость проекта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 2009 года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 2003 года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С 2022 года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extLst>
                  <a:ext uri="{0D108BD9-81ED-4DB2-BD59-A6C34878D82A}">
                    <a16:rowId xmlns:a16="http://schemas.microsoft.com/office/drawing/2014/main" val="489571499"/>
                  </a:ext>
                </a:extLst>
              </a:tr>
              <a:tr h="5780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Поддержка Python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Официальная библиотека redis-py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Официальная библиотека pymemcache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Через совместимость с </a:t>
                      </a:r>
                      <a:r>
                        <a:rPr lang="ru-RU" sz="1200" dirty="0" err="1">
                          <a:effectLst/>
                        </a:rPr>
                        <a:t>Redis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001" marR="43001" marT="0" marB="0" anchor="ctr"/>
                </a:tc>
                <a:extLst>
                  <a:ext uri="{0D108BD9-81ED-4DB2-BD59-A6C34878D82A}">
                    <a16:rowId xmlns:a16="http://schemas.microsoft.com/office/drawing/2014/main" val="3458033264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BFB6A74-7AB1-474B-A854-43FA4A93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6302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76871-EFAB-4D91-8F59-BD486477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C71750B-F000-45D0-9DE7-B928B31C55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273901"/>
              </p:ext>
            </p:extLst>
          </p:nvPr>
        </p:nvGraphicFramePr>
        <p:xfrm>
          <a:off x="838198" y="1824766"/>
          <a:ext cx="10515600" cy="43855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04309">
                  <a:extLst>
                    <a:ext uri="{9D8B030D-6E8A-4147-A177-3AD203B41FA5}">
                      <a16:colId xmlns:a16="http://schemas.microsoft.com/office/drawing/2014/main" val="2477504041"/>
                    </a:ext>
                  </a:extLst>
                </a:gridCol>
                <a:gridCol w="1921953">
                  <a:extLst>
                    <a:ext uri="{9D8B030D-6E8A-4147-A177-3AD203B41FA5}">
                      <a16:colId xmlns:a16="http://schemas.microsoft.com/office/drawing/2014/main" val="1522309725"/>
                    </a:ext>
                  </a:extLst>
                </a:gridCol>
                <a:gridCol w="1907325">
                  <a:extLst>
                    <a:ext uri="{9D8B030D-6E8A-4147-A177-3AD203B41FA5}">
                      <a16:colId xmlns:a16="http://schemas.microsoft.com/office/drawing/2014/main" val="379888148"/>
                    </a:ext>
                  </a:extLst>
                </a:gridCol>
                <a:gridCol w="2000719">
                  <a:extLst>
                    <a:ext uri="{9D8B030D-6E8A-4147-A177-3AD203B41FA5}">
                      <a16:colId xmlns:a16="http://schemas.microsoft.com/office/drawing/2014/main" val="1129237181"/>
                    </a:ext>
                  </a:extLst>
                </a:gridCol>
                <a:gridCol w="1781294">
                  <a:extLst>
                    <a:ext uri="{9D8B030D-6E8A-4147-A177-3AD203B41FA5}">
                      <a16:colId xmlns:a16="http://schemas.microsoft.com/office/drawing/2014/main" val="2941432595"/>
                    </a:ext>
                  </a:extLst>
                </a:gridCol>
              </a:tblGrid>
              <a:tr h="11151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Модель (ссылка)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Параметры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Языки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Spearman (Encodechka STS)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Время инференса на CPU (среднее, с)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extLst>
                  <a:ext uri="{0D108BD9-81ED-4DB2-BD59-A6C34878D82A}">
                    <a16:rowId xmlns:a16="http://schemas.microsoft.com/office/drawing/2014/main" val="201617949"/>
                  </a:ext>
                </a:extLst>
              </a:tr>
              <a:tr h="4296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sergeyzh/LaBSE-ru-turbo</a:t>
                      </a:r>
                      <a:r>
                        <a:rPr lang="en-US" sz="1600">
                          <a:effectLst/>
                        </a:rPr>
                        <a:t> [32]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128M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Русский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</a:t>
                      </a:r>
                      <a:r>
                        <a:rPr lang="en-US" sz="1600">
                          <a:effectLst/>
                        </a:rPr>
                        <a:t>,</a:t>
                      </a:r>
                      <a:r>
                        <a:rPr lang="ru-RU" sz="1600">
                          <a:effectLst/>
                        </a:rPr>
                        <a:t>864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120</a:t>
                      </a:r>
                      <a:r>
                        <a:rPr lang="en-US" sz="1600">
                          <a:effectLst/>
                        </a:rPr>
                        <a:t>,</a:t>
                      </a:r>
                      <a:r>
                        <a:rPr lang="ru-RU" sz="1600">
                          <a:effectLst/>
                        </a:rPr>
                        <a:t>40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extLst>
                  <a:ext uri="{0D108BD9-81ED-4DB2-BD59-A6C34878D82A}">
                    <a16:rowId xmlns:a16="http://schemas.microsoft.com/office/drawing/2014/main" val="3558006019"/>
                  </a:ext>
                </a:extLst>
              </a:tr>
              <a:tr h="4296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sergeyzh/LaBSE-ru-sts</a:t>
                      </a:r>
                      <a:r>
                        <a:rPr lang="en-US" sz="1600">
                          <a:effectLst/>
                        </a:rPr>
                        <a:t> [31]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129M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Русский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</a:t>
                      </a:r>
                      <a:r>
                        <a:rPr lang="en-US" sz="1600">
                          <a:effectLst/>
                        </a:rPr>
                        <a:t>,</a:t>
                      </a:r>
                      <a:r>
                        <a:rPr lang="ru-RU" sz="1600">
                          <a:effectLst/>
                        </a:rPr>
                        <a:t>845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42</a:t>
                      </a:r>
                      <a:r>
                        <a:rPr lang="en-US" sz="1600">
                          <a:effectLst/>
                        </a:rPr>
                        <a:t>,</a:t>
                      </a:r>
                      <a:r>
                        <a:rPr lang="ru-RU" sz="1600">
                          <a:effectLst/>
                        </a:rPr>
                        <a:t>84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extLst>
                  <a:ext uri="{0D108BD9-81ED-4DB2-BD59-A6C34878D82A}">
                    <a16:rowId xmlns:a16="http://schemas.microsoft.com/office/drawing/2014/main" val="1443576602"/>
                  </a:ext>
                </a:extLst>
              </a:tr>
              <a:tr h="4296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sergeyzh/rubert-mini-sts</a:t>
                      </a:r>
                      <a:r>
                        <a:rPr lang="en-US" sz="1600">
                          <a:effectLst/>
                        </a:rPr>
                        <a:t> [33]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32,4M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Русский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</a:t>
                      </a:r>
                      <a:r>
                        <a:rPr lang="en-US" sz="1600">
                          <a:effectLst/>
                        </a:rPr>
                        <a:t>,</a:t>
                      </a:r>
                      <a:r>
                        <a:rPr lang="ru-RU" sz="1600">
                          <a:effectLst/>
                        </a:rPr>
                        <a:t>815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6</a:t>
                      </a:r>
                      <a:r>
                        <a:rPr lang="en-US" sz="1600">
                          <a:effectLst/>
                        </a:rPr>
                        <a:t>,</a:t>
                      </a:r>
                      <a:r>
                        <a:rPr lang="ru-RU" sz="1600">
                          <a:effectLst/>
                        </a:rPr>
                        <a:t>42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extLst>
                  <a:ext uri="{0D108BD9-81ED-4DB2-BD59-A6C34878D82A}">
                    <a16:rowId xmlns:a16="http://schemas.microsoft.com/office/drawing/2014/main" val="2472459612"/>
                  </a:ext>
                </a:extLst>
              </a:tr>
              <a:tr h="4296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sergeyzh/rubert-tiny-sts</a:t>
                      </a:r>
                      <a:r>
                        <a:rPr lang="en-US" sz="1600">
                          <a:effectLst/>
                        </a:rPr>
                        <a:t> [34]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29,4M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Русский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</a:t>
                      </a:r>
                      <a:r>
                        <a:rPr lang="en-US" sz="1600">
                          <a:effectLst/>
                        </a:rPr>
                        <a:t>,</a:t>
                      </a:r>
                      <a:r>
                        <a:rPr lang="ru-RU" sz="1600">
                          <a:effectLst/>
                        </a:rPr>
                        <a:t>797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3</a:t>
                      </a:r>
                      <a:r>
                        <a:rPr lang="en-US" sz="1600">
                          <a:effectLst/>
                        </a:rPr>
                        <a:t>,</a:t>
                      </a:r>
                      <a:r>
                        <a:rPr lang="ru-RU" sz="1600">
                          <a:effectLst/>
                        </a:rPr>
                        <a:t>21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extLst>
                  <a:ext uri="{0D108BD9-81ED-4DB2-BD59-A6C34878D82A}">
                    <a16:rowId xmlns:a16="http://schemas.microsoft.com/office/drawing/2014/main" val="2410860009"/>
                  </a:ext>
                </a:extLst>
              </a:tr>
              <a:tr h="4296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cointegrated/LaBSE-en-ru</a:t>
                      </a:r>
                      <a:r>
                        <a:rPr lang="en-US" sz="1600">
                          <a:effectLst/>
                        </a:rPr>
                        <a:t> [4]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129M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Русский, Английский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</a:t>
                      </a:r>
                      <a:r>
                        <a:rPr lang="en-US" sz="1600">
                          <a:effectLst/>
                        </a:rPr>
                        <a:t>,</a:t>
                      </a:r>
                      <a:r>
                        <a:rPr lang="ru-RU" sz="1600">
                          <a:effectLst/>
                        </a:rPr>
                        <a:t>794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42</a:t>
                      </a:r>
                      <a:r>
                        <a:rPr lang="en-US" sz="1600">
                          <a:effectLst/>
                        </a:rPr>
                        <a:t>,</a:t>
                      </a:r>
                      <a:r>
                        <a:rPr lang="ru-RU" sz="1600">
                          <a:effectLst/>
                        </a:rPr>
                        <a:t>87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extLst>
                  <a:ext uri="{0D108BD9-81ED-4DB2-BD59-A6C34878D82A}">
                    <a16:rowId xmlns:a16="http://schemas.microsoft.com/office/drawing/2014/main" val="3517648129"/>
                  </a:ext>
                </a:extLst>
              </a:tr>
              <a:tr h="6581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Tochka-AI/ruRoPEBert-e5-base-512 [46]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139M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Русский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</a:t>
                      </a:r>
                      <a:r>
                        <a:rPr lang="en-US" sz="1600">
                          <a:effectLst/>
                        </a:rPr>
                        <a:t>,</a:t>
                      </a:r>
                      <a:r>
                        <a:rPr lang="ru-RU" sz="1600">
                          <a:effectLst/>
                        </a:rPr>
                        <a:t>793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43</a:t>
                      </a:r>
                      <a:r>
                        <a:rPr lang="en-US" sz="1600">
                          <a:effectLst/>
                        </a:rPr>
                        <a:t>,</a:t>
                      </a:r>
                      <a:r>
                        <a:rPr lang="ru-RU" sz="1600">
                          <a:effectLst/>
                        </a:rPr>
                        <a:t>31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extLst>
                  <a:ext uri="{0D108BD9-81ED-4DB2-BD59-A6C34878D82A}">
                    <a16:rowId xmlns:a16="http://schemas.microsoft.com/office/drawing/2014/main" val="3104771769"/>
                  </a:ext>
                </a:extLst>
              </a:tr>
              <a:tr h="4296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cointegrated/rubert-tiny2</a:t>
                      </a:r>
                      <a:r>
                        <a:rPr lang="en-US" sz="1600">
                          <a:effectLst/>
                        </a:rPr>
                        <a:t> [5]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29,4M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Русский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</a:t>
                      </a:r>
                      <a:r>
                        <a:rPr lang="en-US" sz="1600">
                          <a:effectLst/>
                        </a:rPr>
                        <a:t>,</a:t>
                      </a:r>
                      <a:r>
                        <a:rPr lang="ru-RU" sz="1600">
                          <a:effectLst/>
                        </a:rPr>
                        <a:t>750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3</a:t>
                      </a:r>
                      <a:r>
                        <a:rPr lang="en-US" sz="1600" dirty="0">
                          <a:effectLst/>
                        </a:rPr>
                        <a:t>,</a:t>
                      </a:r>
                      <a:r>
                        <a:rPr lang="ru-RU" sz="1600" dirty="0">
                          <a:effectLst/>
                        </a:rPr>
                        <a:t>21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8965" marR="48965" marT="0" marB="0" anchor="ctr"/>
                </a:tc>
                <a:extLst>
                  <a:ext uri="{0D108BD9-81ED-4DB2-BD59-A6C34878D82A}">
                    <a16:rowId xmlns:a16="http://schemas.microsoft.com/office/drawing/2014/main" val="40776795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5C6CEAE-3080-4645-92B3-4A59FABD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4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ED354-F445-4CD7-AF1F-90D0C5AA7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Сильные и слабые стороны существующих аналогов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0D7336-454D-4FCB-A178-1E98ED18C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33213" cy="4351338"/>
          </a:xfrm>
        </p:spPr>
        <p:txBody>
          <a:bodyPr/>
          <a:lstStyle/>
          <a:p>
            <a:r>
              <a:rPr lang="ru-RU" b="1" dirty="0"/>
              <a:t>Сильные стороны:</a:t>
            </a:r>
            <a:endParaRPr lang="ru-RU" dirty="0"/>
          </a:p>
          <a:p>
            <a:pPr lvl="1"/>
            <a:r>
              <a:rPr lang="ru-RU" dirty="0"/>
              <a:t>Возможность подписки на обновления</a:t>
            </a:r>
          </a:p>
          <a:p>
            <a:pPr lvl="1"/>
            <a:r>
              <a:rPr lang="ru-RU" dirty="0"/>
              <a:t>Поддержка нескольких языков</a:t>
            </a:r>
          </a:p>
          <a:p>
            <a:pPr lvl="1"/>
            <a:r>
              <a:rPr lang="ru-RU" dirty="0"/>
              <a:t>Доступ к официальным источникам</a:t>
            </a:r>
          </a:p>
          <a:p>
            <a:pPr lvl="1"/>
            <a:r>
              <a:rPr lang="ru-RU" dirty="0"/>
              <a:t>Свободный ввод и подключение оператора</a:t>
            </a:r>
          </a:p>
          <a:p>
            <a:pPr lvl="1"/>
            <a:r>
              <a:rPr lang="ru-RU" dirty="0"/>
              <a:t>Структурированная информация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FC653A-6625-48F5-B167-C51C7FDF9C94}"/>
              </a:ext>
            </a:extLst>
          </p:cNvPr>
          <p:cNvSpPr txBox="1"/>
          <p:nvPr/>
        </p:nvSpPr>
        <p:spPr>
          <a:xfrm>
            <a:off x="6096000" y="1825625"/>
            <a:ext cx="564682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/>
              <a:t>Слабые стороны: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Отсутствие рекомендаций по программам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Переключение между клавиатурами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Избыточные визуальные элементы</a:t>
            </a: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C69BE0-736F-4FEE-8A96-A7AF9671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86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E0389-CEA2-4F2C-9C39-ECEBE454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Компоненты и архитектура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413B720-F7C9-452A-8A48-FB972F7DE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4F2967B-BBEB-45A7-A2B8-BBAF82AD3D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46530" y="1546013"/>
            <a:ext cx="8298939" cy="4456854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47F5B3A-BBC9-47FB-8E1A-FD7156D4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27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2BD2F-B91D-4FD7-A5CF-E014D85B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развертывания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948716-1F15-4F35-9139-D1EB8C77E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Вначале разворачиваются независимые контейнеры: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Base</a:t>
            </a:r>
            <a:r>
              <a:rPr lang="ru-RU" dirty="0"/>
              <a:t>, </a:t>
            </a:r>
            <a:r>
              <a:rPr lang="ru-RU" dirty="0" err="1"/>
              <a:t>Qdarant</a:t>
            </a:r>
            <a:r>
              <a:rPr lang="ru-RU" dirty="0"/>
              <a:t>, </a:t>
            </a:r>
            <a:r>
              <a:rPr lang="ru-RU" dirty="0" err="1"/>
              <a:t>Redis</a:t>
            </a:r>
            <a:r>
              <a:rPr lang="ru-RU" dirty="0"/>
              <a:t>, </a:t>
            </a:r>
            <a:r>
              <a:rPr lang="ru-RU" dirty="0" err="1"/>
              <a:t>Test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Base</a:t>
            </a:r>
            <a:r>
              <a:rPr lang="ru-RU" dirty="0"/>
              <a:t>;</a:t>
            </a:r>
          </a:p>
          <a:p>
            <a:r>
              <a:rPr lang="ru-RU" dirty="0"/>
              <a:t>после развертывании контейнер </a:t>
            </a:r>
            <a:r>
              <a:rPr lang="ru-RU" dirty="0" err="1"/>
              <a:t>Migration</a:t>
            </a:r>
            <a:r>
              <a:rPr lang="ru-RU" dirty="0"/>
              <a:t> запускает миграционные скрипты и выполняет их над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Base</a:t>
            </a:r>
            <a:r>
              <a:rPr lang="ru-RU" dirty="0"/>
              <a:t>;</a:t>
            </a:r>
          </a:p>
          <a:p>
            <a:r>
              <a:rPr lang="ru-RU" dirty="0"/>
              <a:t>одновременно с этим </a:t>
            </a:r>
            <a:r>
              <a:rPr lang="ru-RU" dirty="0" err="1"/>
              <a:t>Test</a:t>
            </a:r>
            <a:r>
              <a:rPr lang="ru-RU" dirty="0"/>
              <a:t> </a:t>
            </a:r>
            <a:r>
              <a:rPr lang="ru-RU" dirty="0" err="1"/>
              <a:t>Runner</a:t>
            </a:r>
            <a:r>
              <a:rPr lang="ru-RU" dirty="0"/>
              <a:t> запускает тесты;</a:t>
            </a:r>
          </a:p>
          <a:p>
            <a:r>
              <a:rPr lang="ru-RU" dirty="0"/>
              <a:t>запускается </a:t>
            </a:r>
            <a:r>
              <a:rPr lang="en-US" dirty="0"/>
              <a:t>Vector DB Service </a:t>
            </a:r>
            <a:r>
              <a:rPr lang="ru-RU" dirty="0"/>
              <a:t>и сразу же обращается к базе данных для обновления </a:t>
            </a:r>
            <a:r>
              <a:rPr lang="en-US" dirty="0" err="1"/>
              <a:t>Qdaran</a:t>
            </a:r>
            <a:r>
              <a:rPr lang="ru-RU" dirty="0"/>
              <a:t>;</a:t>
            </a:r>
          </a:p>
          <a:p>
            <a:r>
              <a:rPr lang="ru-RU" dirty="0"/>
              <a:t>в конце запускается </a:t>
            </a:r>
            <a:r>
              <a:rPr lang="en-US" dirty="0"/>
              <a:t>Bot</a:t>
            </a:r>
            <a:r>
              <a:rPr lang="ru-RU" dirty="0"/>
              <a:t>, который так или иначе используется все компоненты в </a:t>
            </a:r>
            <a:r>
              <a:rPr lang="en-US" dirty="0" err="1"/>
              <a:t>Proda</a:t>
            </a:r>
            <a:r>
              <a:rPr lang="ru-RU" dirty="0"/>
              <a:t>с</a:t>
            </a:r>
            <a:r>
              <a:rPr lang="en-US" dirty="0" err="1"/>
              <a:t>tion</a:t>
            </a:r>
            <a:r>
              <a:rPr lang="ru-RU" dirty="0"/>
              <a:t> окружении.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FD9D86-4F18-43F3-B360-FD6EF925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402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F707CE-6D0D-492F-9F02-3E5FF018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Actions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888D8B-BD67-4F64-8903-35B90FFBA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DC6C5C-7815-4CEC-BDAA-D56E0BA51E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52986" y="681037"/>
            <a:ext cx="5940425" cy="550799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02E8C1-8533-479C-9361-2B8F82FD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829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522D07-E080-4CA4-A467-8F500467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основного сервиса – бота</a:t>
            </a:r>
          </a:p>
        </p:txBody>
      </p:sp>
      <p:pic>
        <p:nvPicPr>
          <p:cNvPr id="4" name="Объект 3" descr="https://miro.medium.com/v2/resize:fit:700/1*0R0r00uF1RyRFxkxo3HVDg.png">
            <a:extLst>
              <a:ext uri="{FF2B5EF4-FFF2-40B4-BE49-F238E27FC236}">
                <a16:creationId xmlns:a16="http://schemas.microsoft.com/office/drawing/2014/main" id="{22816D60-587A-4886-8C97-D40771549B1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970" y="1690688"/>
            <a:ext cx="6043525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909FD6-E6E9-4750-8A84-0FDBEA2245FD}"/>
              </a:ext>
            </a:extLst>
          </p:cNvPr>
          <p:cNvSpPr txBox="1"/>
          <p:nvPr/>
        </p:nvSpPr>
        <p:spPr>
          <a:xfrm>
            <a:off x="838200" y="1690688"/>
            <a:ext cx="53678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Домен (на рисунке </a:t>
            </a:r>
            <a:r>
              <a:rPr lang="en-US" dirty="0" err="1"/>
              <a:t>Enterpice</a:t>
            </a:r>
            <a:r>
              <a:rPr lang="en-US" dirty="0"/>
              <a:t> </a:t>
            </a:r>
            <a:r>
              <a:rPr lang="en-US" dirty="0" err="1"/>
              <a:t>Busisness</a:t>
            </a:r>
            <a:r>
              <a:rPr lang="en-US" dirty="0"/>
              <a:t> Rules</a:t>
            </a:r>
            <a:r>
              <a:rPr lang="ru-RU" dirty="0"/>
              <a:t>). Он содержит бизнес-объекты и логику, которая не зависит от внешних систем и должна меняться.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Слой приложения (на рисунке </a:t>
            </a:r>
            <a:r>
              <a:rPr lang="en-US" dirty="0"/>
              <a:t>Application Business Rules</a:t>
            </a:r>
            <a:r>
              <a:rPr lang="ru-RU" dirty="0"/>
              <a:t>). В нем описываются бизнес-правила и сценарии использования. Он использует интерфейсы, а не конкретные реализации.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Слой представления (на рисунке </a:t>
            </a:r>
            <a:r>
              <a:rPr lang="en-US" dirty="0"/>
              <a:t>Interface Adapters</a:t>
            </a:r>
            <a:r>
              <a:rPr lang="ru-RU" dirty="0"/>
              <a:t>). Отвечает за взаимодействие с пользователем через интерфейс </a:t>
            </a:r>
            <a:r>
              <a:rPr lang="en-US" dirty="0"/>
              <a:t>Telegram</a:t>
            </a:r>
            <a:r>
              <a:rPr lang="ru-RU" dirty="0"/>
              <a:t>. В нем расположены интерфейсы репозиториев для взаимодействия с базой данных и интерфейсы других сервисов.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Инфраструктурный слой (на рисунке </a:t>
            </a:r>
            <a:r>
              <a:rPr lang="en-US" dirty="0"/>
              <a:t>Frameworks</a:t>
            </a:r>
            <a:r>
              <a:rPr lang="ru-RU" dirty="0"/>
              <a:t> &amp; </a:t>
            </a:r>
            <a:r>
              <a:rPr lang="en-US" dirty="0"/>
              <a:t>Drivers</a:t>
            </a:r>
            <a:r>
              <a:rPr lang="ru-RU" dirty="0"/>
              <a:t>). Здесь расположены конкретные реализации для связи с внешними сервисами.</a:t>
            </a:r>
          </a:p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77A2FC-A612-45D5-A0D6-379C7050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3F57-CCB4-4185-83B1-22DC9DE4754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6805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1341</Words>
  <Application>Microsoft Office PowerPoint</Application>
  <PresentationFormat>Широкоэкранный</PresentationFormat>
  <Paragraphs>356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Times New Roman</vt:lpstr>
      <vt:lpstr>Тема Office</vt:lpstr>
      <vt:lpstr>Разработка чат-бота в поддержку абитуриента ВятГУ</vt:lpstr>
      <vt:lpstr>Актуальность</vt:lpstr>
      <vt:lpstr>Цель</vt:lpstr>
      <vt:lpstr>Задачи</vt:lpstr>
      <vt:lpstr>Сильные и слабые стороны существующих аналогов</vt:lpstr>
      <vt:lpstr>Компоненты и архитектура</vt:lpstr>
      <vt:lpstr>Процесс развертывания</vt:lpstr>
      <vt:lpstr>GitHub Actions</vt:lpstr>
      <vt:lpstr>Архитектура основного сервиса – бота</vt:lpstr>
      <vt:lpstr>Структура PostgreSQL</vt:lpstr>
      <vt:lpstr>Сценарии взаимодействия</vt:lpstr>
      <vt:lpstr>Вопрос о поступлении</vt:lpstr>
      <vt:lpstr>Поиск по категориям</vt:lpstr>
      <vt:lpstr>Свободный ввод</vt:lpstr>
      <vt:lpstr>Получить рекомендации</vt:lpstr>
      <vt:lpstr>Взаимодействие с сервисом исправления опечаток в предметах</vt:lpstr>
      <vt:lpstr>Демонстрация интерфейса</vt:lpstr>
      <vt:lpstr>Демонстрация интерфейса</vt:lpstr>
      <vt:lpstr>Демонстрация интерфейса</vt:lpstr>
      <vt:lpstr>Демонстрация интерфейса</vt:lpstr>
      <vt:lpstr>Демонстрация интерфейса</vt:lpstr>
      <vt:lpstr>Перспективы</vt:lpstr>
      <vt:lpstr>Заключение</vt:lpstr>
      <vt:lpstr>Спасибо за внимание!</vt:lpstr>
      <vt:lpstr>Аналоги. Admissions KFU</vt:lpstr>
      <vt:lpstr>Аналоги. Admissions KFU</vt:lpstr>
      <vt:lpstr>Аналоги. Admissions KFU</vt:lpstr>
      <vt:lpstr>Аналоги. Московский политех</vt:lpstr>
      <vt:lpstr>Аналоги. Московский политех</vt:lpstr>
      <vt:lpstr>Аналоги. Хочу в Политех </vt:lpstr>
      <vt:lpstr>Аналоги. Хочу в Политех </vt:lpstr>
      <vt:lpstr>База данных</vt:lpstr>
      <vt:lpstr>База данных</vt:lpstr>
      <vt:lpstr>База данных</vt:lpstr>
      <vt:lpstr>База данных</vt:lpstr>
      <vt:lpstr>База данных</vt:lpstr>
      <vt:lpstr>Языки</vt:lpstr>
      <vt:lpstr>Фреймворки</vt:lpstr>
      <vt:lpstr>СУБД</vt:lpstr>
      <vt:lpstr>Векторные базы данных</vt:lpstr>
      <vt:lpstr>Хранилища в оперативной памяти</vt:lpstr>
      <vt:lpstr>Модели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чат-бота в поддержку абитуриента ВятГУ</dc:title>
  <dc:creator>Дима Ощепков</dc:creator>
  <cp:lastModifiedBy>Дима Ощепков</cp:lastModifiedBy>
  <cp:revision>16</cp:revision>
  <dcterms:created xsi:type="dcterms:W3CDTF">2025-05-26T15:34:47Z</dcterms:created>
  <dcterms:modified xsi:type="dcterms:W3CDTF">2025-05-26T20:44:47Z</dcterms:modified>
</cp:coreProperties>
</file>