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632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9149"/>
            <a:ext cx="9144000" cy="26573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8935"/>
            <a:ext cx="9144000" cy="1842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6371"/>
            <a:ext cx="2628900" cy="64683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6371"/>
            <a:ext cx="7734300" cy="646836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0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4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875"/>
            <a:ext cx="10515600" cy="317499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07903"/>
            <a:ext cx="10515600" cy="166965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1853"/>
            <a:ext cx="5181600" cy="48428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1853"/>
            <a:ext cx="5181600" cy="48428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6371"/>
            <a:ext cx="10515600" cy="147530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71072"/>
            <a:ext cx="5157787" cy="9169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8056"/>
            <a:ext cx="5157787" cy="41008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71072"/>
            <a:ext cx="5183188" cy="9169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8056"/>
            <a:ext cx="5183188" cy="41008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3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83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847"/>
            <a:ext cx="3932237" cy="1780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8968"/>
            <a:ext cx="6172200" cy="5424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9810"/>
            <a:ext cx="3932237" cy="4242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5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8847"/>
            <a:ext cx="3932237" cy="1780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8968"/>
            <a:ext cx="6172200" cy="542416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9810"/>
            <a:ext cx="3932237" cy="4242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8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6371"/>
            <a:ext cx="10515600" cy="147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1853"/>
            <a:ext cx="10515600" cy="484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74382"/>
            <a:ext cx="2743200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24DF-51BB-4A9A-8941-EC9A0ACE908E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74382"/>
            <a:ext cx="4114800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74382"/>
            <a:ext cx="2743200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57E3-0F7A-4543-81A4-939FCA4AF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BDDA523-0460-D87F-A11F-41CAA2AC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79" y="4637189"/>
            <a:ext cx="2516826" cy="1516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3F5F7-AD4D-B161-EB2A-75212A7F25FD}"/>
              </a:ext>
            </a:extLst>
          </p:cNvPr>
          <p:cNvSpPr txBox="1"/>
          <p:nvPr/>
        </p:nvSpPr>
        <p:spPr>
          <a:xfrm>
            <a:off x="120874" y="39751"/>
            <a:ext cx="120325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kern="1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ПОДВОДНОГО БЕСПИЛОТНОГО РОБОТА-ПОМОЩНИКА</a:t>
            </a:r>
          </a:p>
          <a:p>
            <a:endParaRPr lang="ru-RU" sz="2400" b="1" spc="3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BCA08-A354-430C-8DF4-545044B1A7C2}"/>
              </a:ext>
            </a:extLst>
          </p:cNvPr>
          <p:cNvSpPr txBox="1"/>
          <p:nvPr/>
        </p:nvSpPr>
        <p:spPr>
          <a:xfrm>
            <a:off x="120874" y="380953"/>
            <a:ext cx="9675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Наконечный Дмитрий Игоревич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ученик 9 класса ГБОУ СОШ №58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Наставник: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Димин Максим Эдуардович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студент Севастопольского государственного университета, 4 курс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58FB0-2BDD-66EF-51FC-67795F2F337E}"/>
              </a:ext>
            </a:extLst>
          </p:cNvPr>
          <p:cNvSpPr txBox="1"/>
          <p:nvPr/>
        </p:nvSpPr>
        <p:spPr>
          <a:xfrm>
            <a:off x="152256" y="1016047"/>
            <a:ext cx="17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7C97AE-D5F1-4E38-0E4E-102C38FBA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10800000">
            <a:off x="3448093" y="1033511"/>
            <a:ext cx="952233" cy="71017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1468D2-8F96-4433-FA47-7F12A5D8CA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10800000">
            <a:off x="7736680" y="1048292"/>
            <a:ext cx="952233" cy="710179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3709C12-E0C5-EB81-DEF5-FBAC6A046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214" y="4459493"/>
            <a:ext cx="1418782" cy="111841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0A6C54-2D76-A0BF-18F2-A1577836B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93" y="6302156"/>
            <a:ext cx="1418782" cy="112371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E900870-DE16-A995-4B71-38F2FD816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38" y="2556065"/>
            <a:ext cx="1418782" cy="1117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1DE194-A31E-6BC4-0B92-E03FDD427B73}"/>
              </a:ext>
            </a:extLst>
          </p:cNvPr>
          <p:cNvSpPr txBox="1"/>
          <p:nvPr/>
        </p:nvSpPr>
        <p:spPr>
          <a:xfrm>
            <a:off x="165167" y="1345102"/>
            <a:ext cx="3466708" cy="232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100" kern="1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способность беспилотника – обес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печение безопасности погружения водолазов / туристов-дайверов. Для этого будет проводиться мониторинг глубины (с помощью датчика давления), на которую аппарат опускается вслед за человеком. 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сферы применения продукта: коммерческая (съемка туристов на видео под водой, развлекательные цели) и военная (автоматизированная охрана береговой линии, спуск на глубину вместе с водолазами для обеспечения видеосвязи с поверхностью)</a:t>
            </a:r>
          </a:p>
          <a:p>
            <a:pPr algn="just">
              <a:spcAft>
                <a:spcPts val="800"/>
              </a:spcAft>
            </a:pP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A5C42-8FE6-9BC6-54D5-F0643525636A}"/>
              </a:ext>
            </a:extLst>
          </p:cNvPr>
          <p:cNvSpPr txBox="1"/>
          <p:nvPr/>
        </p:nvSpPr>
        <p:spPr>
          <a:xfrm>
            <a:off x="194044" y="3807097"/>
            <a:ext cx="1604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Беспилотник запрограммирован на языке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3.5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именно: созданы</a:t>
            </a:r>
            <a:r>
              <a:rPr lang="ru-RU" sz="1100" kern="1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алгоритмы управления беспилотником и распознавания объектов под водой, а также жестов аквалангиста.</a:t>
            </a:r>
            <a:r>
              <a:rPr lang="en-US" sz="1100" kern="1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100" kern="100" dirty="0">
              <a:solidFill>
                <a:srgbClr val="20212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100" kern="100" dirty="0">
              <a:solidFill>
                <a:srgbClr val="20212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100" kern="100" dirty="0">
              <a:solidFill>
                <a:srgbClr val="20212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872B0C7-1B1B-1775-7D5A-06560FF88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10800000">
            <a:off x="-261940" y="1043451"/>
            <a:ext cx="952233" cy="709185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78FA5F0-875F-C397-BBE5-CAB41208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10800000">
            <a:off x="11660400" y="1018471"/>
            <a:ext cx="952233" cy="713161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D3C963B-F5E3-6ADA-5A62-2AEBCF842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5400000">
            <a:off x="8978160" y="-2170138"/>
            <a:ext cx="952233" cy="624829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B80DDD6-D10D-986A-1407-1A64C4412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5400000">
            <a:off x="2768903" y="-2169633"/>
            <a:ext cx="952233" cy="624829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2197B2-29F0-BFDA-B847-C1E306B75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65722" r="7015" b="27089"/>
          <a:stretch/>
        </p:blipFill>
        <p:spPr>
          <a:xfrm rot="5400000">
            <a:off x="5606696" y="707199"/>
            <a:ext cx="952233" cy="4946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70F7AF-717E-FAB7-134E-C52C68BE118B}"/>
              </a:ext>
            </a:extLst>
          </p:cNvPr>
          <p:cNvSpPr txBox="1"/>
          <p:nvPr/>
        </p:nvSpPr>
        <p:spPr>
          <a:xfrm>
            <a:off x="3873808" y="1387082"/>
            <a:ext cx="2542639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Подводный беспилотник </a:t>
            </a:r>
            <a:r>
              <a:rPr lang="en-US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</a:t>
            </a:r>
            <a:r>
              <a:rPr lang="ru-RU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AUV (</a:t>
            </a:r>
            <a:r>
              <a:rPr lang="ru-RU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фото слева) имеет 4 мотора, способные работать в разных режимах и с регулируемой мощностью. Моторы расположены по углам аппарата, за счёт чего обеспечивают максимально возможный момент силы и манёвренность. Для управления беспилотником использовалась регуляция мощности каждого мотора в соответствии с текущей задачей. Был использован алгоритм </a:t>
            </a:r>
            <a:r>
              <a:rPr lang="en-US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PID-</a:t>
            </a:r>
            <a:r>
              <a:rPr lang="ru-RU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регулятора, что позволит аппарату максимально точно следовать курсу, избегать отклонений от маршрута. Мной был разработан интерфейс для управления роботом с помощью числовых команд, а также команды могут быть заданы жестами аквалангиста.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AA8D5-8A97-7403-A52E-CBD1EF8A0A08}"/>
              </a:ext>
            </a:extLst>
          </p:cNvPr>
          <p:cNvSpPr txBox="1"/>
          <p:nvPr/>
        </p:nvSpPr>
        <p:spPr>
          <a:xfrm>
            <a:off x="6390292" y="4354200"/>
            <a:ext cx="1771406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в код была добавлена асинхронность </a:t>
            </a:r>
          </a:p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(одновременное выполнение в разных потоках)</a:t>
            </a:r>
          </a:p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видео и управления моторами устройства,</a:t>
            </a:r>
          </a:p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процессор на данный момент имеет только одно ядро, </a:t>
            </a:r>
          </a:p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параллельные потоки очень затратными. Они были </a:t>
            </a:r>
          </a:p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исключены из кода, но на более продвинутом устройстве эту</a:t>
            </a:r>
          </a:p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технологию можно использовать.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FDAB3-8ACD-5B33-8C49-C9DCB069909B}"/>
              </a:ext>
            </a:extLst>
          </p:cNvPr>
          <p:cNvSpPr txBox="1"/>
          <p:nvPr/>
        </p:nvSpPr>
        <p:spPr>
          <a:xfrm>
            <a:off x="8192919" y="5940406"/>
            <a:ext cx="24615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разведенными пальцами много пространства, прямоугольники пальцев обособлены.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жесте 2 пальца буквой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между кончиками пальцев и по ширине прямоугольника между «корнями» этих пальцев, а в жесте «пальцы вместе» будет как раз отсутствие этих факторов.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6609FF-1F27-AD6F-FE8E-9DCAF7990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049" y="1478898"/>
            <a:ext cx="1640762" cy="27551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53D665-E3E9-2279-96C2-E8ED5E917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16" y="3461417"/>
            <a:ext cx="1875347" cy="19132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DD01286-86B9-2764-08C4-3086A57E1D72}"/>
              </a:ext>
            </a:extLst>
          </p:cNvPr>
          <p:cNvSpPr txBox="1"/>
          <p:nvPr/>
        </p:nvSpPr>
        <p:spPr>
          <a:xfrm>
            <a:off x="187653" y="3447018"/>
            <a:ext cx="179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 разработке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DC9AB-5880-A8E5-D853-5AB38A2F00AE}"/>
              </a:ext>
            </a:extLst>
          </p:cNvPr>
          <p:cNvSpPr txBox="1"/>
          <p:nvPr/>
        </p:nvSpPr>
        <p:spPr>
          <a:xfrm>
            <a:off x="3900878" y="1052369"/>
            <a:ext cx="28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перемещения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E8CA7-F440-E1E3-12BB-0B109AB61C8F}"/>
              </a:ext>
            </a:extLst>
          </p:cNvPr>
          <p:cNvSpPr txBox="1"/>
          <p:nvPr/>
        </p:nvSpPr>
        <p:spPr>
          <a:xfrm>
            <a:off x="245368" y="5583021"/>
            <a:ext cx="345452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kern="100" dirty="0">
                <a:solidFill>
                  <a:srgbClr val="2021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запуска кода на аппарате была использована особая среда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MurIDE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среда-хост для симулятора, в котором можно проводить испытания аппарата перед реальным погружением. Следует отметить, что из-за версии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удалось бы  использовать популярные вспомогательные инструменты для распознавания жестов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я написал алгоритмы обработки жестов на видео сам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 проект независимым от иностранных библиотек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8BC10-DD0F-20B5-40D8-C5826ED9BE5D}"/>
              </a:ext>
            </a:extLst>
          </p:cNvPr>
          <p:cNvSpPr txBox="1"/>
          <p:nvPr/>
        </p:nvSpPr>
        <p:spPr>
          <a:xfrm>
            <a:off x="8244386" y="1487400"/>
            <a:ext cx="360509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дрона есть 2 камеры: фронтальная и килевая (нижняя) – изображение с фронтовой камеры обрабатывается с помощью алгоритмов распознавания жестов человека (есть набор команд, каждая из которых соответствует жесту).</a:t>
            </a:r>
            <a:endParaRPr lang="ru-RU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0DBD02-CD41-CED4-AF8C-36A4FC9F9CBF}"/>
              </a:ext>
            </a:extLst>
          </p:cNvPr>
          <p:cNvSpPr txBox="1"/>
          <p:nvPr/>
        </p:nvSpPr>
        <p:spPr>
          <a:xfrm>
            <a:off x="8242602" y="2529800"/>
            <a:ext cx="21841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жестов происходит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библиотеки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позволяет работать с изображениями как с трехмерными массивами чисел.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D7A00B-333D-847E-59D0-DF1B04535F24}"/>
              </a:ext>
            </a:extLst>
          </p:cNvPr>
          <p:cNvSpPr txBox="1"/>
          <p:nvPr/>
        </p:nvSpPr>
        <p:spPr>
          <a:xfrm>
            <a:off x="8194847" y="1090609"/>
            <a:ext cx="241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жестов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D480B-9679-6518-1D99-CF39ED8D5318}"/>
              </a:ext>
            </a:extLst>
          </p:cNvPr>
          <p:cNvSpPr txBox="1"/>
          <p:nvPr/>
        </p:nvSpPr>
        <p:spPr>
          <a:xfrm>
            <a:off x="8244386" y="3704575"/>
            <a:ext cx="3922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этому можно выделить на изображении контуры всех тел (там, где есть значительный переход из одного цвета в другой). На вход принимаются изображения в формате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RGB,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конвертируются в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(удобнее в обработке).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252710-428E-C5E7-61F8-153FBC781BC2}"/>
              </a:ext>
            </a:extLst>
          </p:cNvPr>
          <p:cNvSpPr txBox="1"/>
          <p:nvPr/>
        </p:nvSpPr>
        <p:spPr>
          <a:xfrm>
            <a:off x="8228098" y="4481281"/>
            <a:ext cx="236811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контуры сохраняются программой в виде маски на изображении, внутрь которой для определения площади контура вписываются прямоугольники. </a:t>
            </a:r>
            <a:endParaRPr lang="ru-RU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1AED7F-47D6-E5DB-462E-BC721ACCF68E}"/>
              </a:ext>
            </a:extLst>
          </p:cNvPr>
          <p:cNvSpPr txBox="1"/>
          <p:nvPr/>
        </p:nvSpPr>
        <p:spPr>
          <a:xfrm>
            <a:off x="8201595" y="5553558"/>
            <a:ext cx="3686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Ещё один алгоритм анализирует их размер, ориентацию в пространстве. 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1E56A54-2CC2-B787-8B4A-F559651BB2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51" y="6184114"/>
            <a:ext cx="1769686" cy="126172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13673A4-6661-3D0F-CA05-87F5095E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5400000">
            <a:off x="8971536" y="4373104"/>
            <a:ext cx="952233" cy="62482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4CF33500-C33B-13D7-5A56-728DFA0B0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-519" r="7015" b="9713"/>
          <a:stretch/>
        </p:blipFill>
        <p:spPr>
          <a:xfrm rot="5400000">
            <a:off x="2792096" y="4373613"/>
            <a:ext cx="952233" cy="624829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A8F4000-E0F8-7088-47A8-50A2D7F30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15" t="65722" r="7015" b="27089"/>
          <a:stretch/>
        </p:blipFill>
        <p:spPr>
          <a:xfrm rot="5400000">
            <a:off x="5649767" y="7250442"/>
            <a:ext cx="952233" cy="4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13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5134</TotalTime>
  <Words>516</Words>
  <Application>Microsoft Office PowerPoint</Application>
  <PresentationFormat>Произвольный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Igor</cp:lastModifiedBy>
  <cp:revision>9</cp:revision>
  <dcterms:created xsi:type="dcterms:W3CDTF">2023-05-13T20:39:12Z</dcterms:created>
  <dcterms:modified xsi:type="dcterms:W3CDTF">2023-05-18T17:18:31Z</dcterms:modified>
</cp:coreProperties>
</file>