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7" r:id="rId3"/>
    <p:sldId id="471" r:id="rId4"/>
    <p:sldId id="477" r:id="rId5"/>
    <p:sldId id="472" r:id="rId6"/>
    <p:sldId id="473" r:id="rId7"/>
    <p:sldId id="474" r:id="rId8"/>
    <p:sldId id="475" r:id="rId9"/>
    <p:sldId id="470" r:id="rId10"/>
    <p:sldId id="476" r:id="rId11"/>
    <p:sldId id="479" r:id="rId12"/>
    <p:sldId id="478" r:id="rId13"/>
    <p:sldId id="480" r:id="rId14"/>
    <p:sldId id="481" r:id="rId15"/>
    <p:sldId id="483" r:id="rId16"/>
    <p:sldId id="486" r:id="rId17"/>
    <p:sldId id="487" r:id="rId18"/>
    <p:sldId id="488" r:id="rId19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</p14:sldIdLst>
        </p14:section>
        <p14:section name="Версионирование" id="{1A3250BC-3D63-4024-988C-08E923E2F89A}">
          <p14:sldIdLst>
            <p14:sldId id="467"/>
            <p14:sldId id="471"/>
            <p14:sldId id="477"/>
            <p14:sldId id="472"/>
            <p14:sldId id="473"/>
            <p14:sldId id="474"/>
            <p14:sldId id="475"/>
            <p14:sldId id="470"/>
            <p14:sldId id="476"/>
            <p14:sldId id="479"/>
            <p14:sldId id="478"/>
            <p14:sldId id="480"/>
            <p14:sldId id="481"/>
            <p14:sldId id="483"/>
            <p14:sldId id="486"/>
            <p14:sldId id="487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Росанова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83611" autoAdjust="0"/>
  </p:normalViewPr>
  <p:slideViewPr>
    <p:cSldViewPr snapToGrid="0">
      <p:cViewPr varScale="1">
        <p:scale>
          <a:sx n="59" d="100"/>
          <a:sy n="59" d="100"/>
        </p:scale>
        <p:origin x="1340" y="44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6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8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66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4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7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8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3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9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5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4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32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25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42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6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96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14.02.2023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0" y="2129987"/>
            <a:ext cx="7970153" cy="3924684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</a:t>
            </a: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курсу </a:t>
            </a:r>
            <a:r>
              <a:rPr lang="ru-RU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Д.А. </a:t>
            </a:r>
            <a:r>
              <a:rPr lang="ru-RU" sz="25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Россихин</a:t>
            </a:r>
            <a:endParaRPr lang="ru-RU" sz="25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5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прогнозирование конечных свойств новых материалов </a:t>
            </a: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(композиционных материалов)</a:t>
            </a:r>
          </a:p>
          <a:p>
            <a:endParaRPr lang="ru-RU" sz="25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Extract, Transformer, Load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440562" y="1510039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612431" y="13662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масштабирование </a:t>
            </a:r>
            <a:r>
              <a:rPr lang="en-US" sz="2400" dirty="0" err="1" smtClean="0">
                <a:solidFill>
                  <a:schemeClr val="tx2"/>
                </a:solidFill>
              </a:rPr>
              <a:t>StandartScaler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ru-RU" sz="2400" dirty="0" smtClean="0">
                <a:solidFill>
                  <a:schemeClr val="tx2"/>
                </a:solidFill>
              </a:rPr>
              <a:t> </a:t>
            </a:r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5229" y="2171729"/>
            <a:ext cx="8229304" cy="30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9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Прогнозирование. Модели и ИНС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10872" y="1655253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Прогноз</a:t>
            </a:r>
            <a:r>
              <a:rPr lang="en-US" dirty="0" smtClean="0">
                <a:solidFill>
                  <a:schemeClr val="tx1"/>
                </a:solidFill>
              </a:rPr>
              <a:t> y1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61748" y="2722493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 Regression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32402" y="2722493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 Regression </a:t>
            </a:r>
            <a:r>
              <a:rPr lang="en-US" dirty="0" smtClean="0">
                <a:solidFill>
                  <a:schemeClr val="tx1"/>
                </a:solidFill>
              </a:rPr>
              <a:t>with Grid Search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738434" y="2742300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 Vector Regression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944466" y="2742300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Tree Regression </a:t>
            </a:r>
            <a:r>
              <a:rPr lang="en-US" dirty="0" smtClean="0">
                <a:solidFill>
                  <a:schemeClr val="tx1"/>
                </a:solidFill>
              </a:rPr>
              <a:t>with Random Search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11422" y="1607437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Прогноз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736786" y="3770025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Прогноз</a:t>
            </a:r>
            <a:r>
              <a:rPr lang="en-US" dirty="0" smtClean="0">
                <a:solidFill>
                  <a:schemeClr val="tx1"/>
                </a:solidFill>
              </a:rPr>
              <a:t> y3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32402" y="4817557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ИНС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924236" y="4817557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ИНС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err="1" smtClean="0">
                <a:solidFill>
                  <a:schemeClr val="tx1"/>
                </a:solidFill>
              </a:rPr>
              <a:t>Keras</a:t>
            </a:r>
            <a:r>
              <a:rPr lang="en-US" dirty="0" smtClean="0">
                <a:solidFill>
                  <a:schemeClr val="tx1"/>
                </a:solidFill>
              </a:rPr>
              <a:t> Tuner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/>
          <p:cNvCxnSpPr>
            <a:stCxn id="7" idx="2"/>
            <a:endCxn id="12" idx="0"/>
          </p:cNvCxnSpPr>
          <p:nvPr/>
        </p:nvCxnSpPr>
        <p:spPr>
          <a:xfrm flipH="1">
            <a:off x="1325134" y="2308395"/>
            <a:ext cx="1049124" cy="4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2"/>
            <a:endCxn id="15" idx="0"/>
          </p:cNvCxnSpPr>
          <p:nvPr/>
        </p:nvCxnSpPr>
        <p:spPr>
          <a:xfrm>
            <a:off x="2374258" y="2308395"/>
            <a:ext cx="1121530" cy="4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2"/>
            <a:endCxn id="17" idx="0"/>
          </p:cNvCxnSpPr>
          <p:nvPr/>
        </p:nvCxnSpPr>
        <p:spPr>
          <a:xfrm flipH="1">
            <a:off x="5701820" y="2260579"/>
            <a:ext cx="1072988" cy="4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9" idx="2"/>
            <a:endCxn id="18" idx="0"/>
          </p:cNvCxnSpPr>
          <p:nvPr/>
        </p:nvCxnSpPr>
        <p:spPr>
          <a:xfrm>
            <a:off x="6774808" y="2260579"/>
            <a:ext cx="1133044" cy="4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0" idx="2"/>
            <a:endCxn id="21" idx="0"/>
          </p:cNvCxnSpPr>
          <p:nvPr/>
        </p:nvCxnSpPr>
        <p:spPr>
          <a:xfrm flipH="1">
            <a:off x="3495788" y="4423167"/>
            <a:ext cx="1204384" cy="3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0" idx="2"/>
            <a:endCxn id="22" idx="0"/>
          </p:cNvCxnSpPr>
          <p:nvPr/>
        </p:nvCxnSpPr>
        <p:spPr>
          <a:xfrm>
            <a:off x="4700172" y="4423167"/>
            <a:ext cx="1187450" cy="3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2"/>
            <a:endCxn id="20" idx="0"/>
          </p:cNvCxnSpPr>
          <p:nvPr/>
        </p:nvCxnSpPr>
        <p:spPr>
          <a:xfrm>
            <a:off x="1325134" y="3375635"/>
            <a:ext cx="3375038" cy="3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2"/>
            <a:endCxn id="20" idx="0"/>
          </p:cNvCxnSpPr>
          <p:nvPr/>
        </p:nvCxnSpPr>
        <p:spPr>
          <a:xfrm flipH="1">
            <a:off x="4700172" y="3395442"/>
            <a:ext cx="1001648" cy="37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Прогнозирование. Модели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6572" y="1393372"/>
            <a:ext cx="8545285" cy="20574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07254" y="3823685"/>
            <a:ext cx="4150746" cy="18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8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Прогнозирование. ИНС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8454" y="1576150"/>
            <a:ext cx="5387289" cy="172572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828454" y="3551033"/>
            <a:ext cx="5311089" cy="22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Прогнозирование. ИНС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08264" y="1404257"/>
            <a:ext cx="2189956" cy="120216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788229" y="1404257"/>
            <a:ext cx="4614980" cy="350520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808264" y="5097122"/>
            <a:ext cx="4000500" cy="86995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764" y="5097122"/>
            <a:ext cx="377888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Прогнозирование. ИНС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Tuner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90005" y="1189060"/>
            <a:ext cx="6445681" cy="48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16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Прогнозирование. ИНС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Tuner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99608" y="1291340"/>
            <a:ext cx="4495800" cy="347408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398156" y="4960106"/>
            <a:ext cx="6122035" cy="8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4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17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2691" y="1534886"/>
            <a:ext cx="7915252" cy="1284513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62691" y="2928257"/>
            <a:ext cx="7915252" cy="172640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62691" y="4885688"/>
            <a:ext cx="3663950" cy="11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7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18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94310" y="2783070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2"/>
                </a:solidFill>
              </a:rPr>
              <a:t>Прогнозирование ряда </a:t>
            </a:r>
            <a:r>
              <a:rPr lang="ru-RU" sz="2400" dirty="0">
                <a:solidFill>
                  <a:schemeClr val="tx2"/>
                </a:solidFill>
              </a:rPr>
              <a:t>конечных свойств </a:t>
            </a:r>
            <a:r>
              <a:rPr lang="ru-RU" sz="2400" dirty="0" smtClean="0">
                <a:solidFill>
                  <a:schemeClr val="tx2"/>
                </a:solidFill>
              </a:rPr>
              <a:t>композиционных материалов: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модуль </a:t>
            </a:r>
            <a:r>
              <a:rPr lang="ru-RU" sz="2400" dirty="0">
                <a:solidFill>
                  <a:schemeClr val="tx2"/>
                </a:solidFill>
              </a:rPr>
              <a:t>упругости при </a:t>
            </a:r>
            <a:r>
              <a:rPr lang="ru-RU" sz="2400" dirty="0" smtClean="0">
                <a:solidFill>
                  <a:schemeClr val="tx2"/>
                </a:solidFill>
              </a:rPr>
              <a:t>растяжении – </a:t>
            </a:r>
            <a:r>
              <a:rPr lang="en-US" sz="2400" dirty="0" smtClean="0">
                <a:solidFill>
                  <a:schemeClr val="tx2"/>
                </a:solidFill>
              </a:rPr>
              <a:t>y1</a:t>
            </a:r>
            <a:r>
              <a:rPr lang="ru-RU" sz="2400" dirty="0" smtClean="0">
                <a:solidFill>
                  <a:schemeClr val="tx2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прочность </a:t>
            </a:r>
            <a:r>
              <a:rPr lang="ru-RU" sz="2400" dirty="0">
                <a:solidFill>
                  <a:schemeClr val="tx2"/>
                </a:solidFill>
              </a:rPr>
              <a:t>при </a:t>
            </a:r>
            <a:r>
              <a:rPr lang="ru-RU" sz="2400" dirty="0" smtClean="0">
                <a:solidFill>
                  <a:schemeClr val="tx2"/>
                </a:solidFill>
              </a:rPr>
              <a:t>растяжении</a:t>
            </a:r>
            <a:r>
              <a:rPr lang="en-US" sz="2400" dirty="0" smtClean="0">
                <a:solidFill>
                  <a:schemeClr val="tx2"/>
                </a:solidFill>
              </a:rPr>
              <a:t> – y2</a:t>
            </a:r>
            <a:r>
              <a:rPr lang="ru-RU" sz="2400" dirty="0" smtClean="0">
                <a:solidFill>
                  <a:schemeClr val="tx2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соотношение матрица-наполнитель</a:t>
            </a:r>
            <a:r>
              <a:rPr lang="en-US" sz="2400" dirty="0" smtClean="0">
                <a:solidFill>
                  <a:schemeClr val="tx2"/>
                </a:solidFill>
              </a:rPr>
              <a:t> – y3</a:t>
            </a:r>
            <a:r>
              <a:rPr lang="ru-RU" sz="2400" dirty="0" smtClean="0">
                <a:solidFill>
                  <a:schemeClr val="tx2"/>
                </a:solidFill>
              </a:rPr>
              <a:t>.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18457" y="1730829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Исходный </a:t>
            </a:r>
            <a:r>
              <a:rPr lang="ru-RU" dirty="0" err="1" smtClean="0">
                <a:solidFill>
                  <a:schemeClr val="tx1"/>
                </a:solidFill>
              </a:rPr>
              <a:t>датасет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45229" y="2425896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Прогноз</a:t>
            </a:r>
            <a:r>
              <a:rPr lang="en-US" dirty="0" smtClean="0">
                <a:solidFill>
                  <a:schemeClr val="tx1"/>
                </a:solidFill>
              </a:rPr>
              <a:t> y1 </a:t>
            </a:r>
            <a:r>
              <a:rPr lang="ru-RU" dirty="0" smtClean="0">
                <a:solidFill>
                  <a:schemeClr val="tx1"/>
                </a:solidFill>
              </a:rPr>
              <a:t>и</a:t>
            </a:r>
            <a:r>
              <a:rPr lang="en-US" dirty="0" smtClean="0">
                <a:solidFill>
                  <a:schemeClr val="tx1"/>
                </a:solidFill>
              </a:rPr>
              <a:t> y2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1" y="3122871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Исходный </a:t>
            </a:r>
            <a:r>
              <a:rPr lang="ru-RU" dirty="0" err="1" smtClean="0">
                <a:solidFill>
                  <a:schemeClr val="tx1"/>
                </a:solidFill>
              </a:rPr>
              <a:t>датасет</a:t>
            </a:r>
            <a:r>
              <a:rPr lang="ru-RU" dirty="0" smtClean="0">
                <a:solidFill>
                  <a:schemeClr val="tx1"/>
                </a:solidFill>
              </a:rPr>
              <a:t> + прогноз </a:t>
            </a:r>
            <a:r>
              <a:rPr lang="en-US" dirty="0" smtClean="0">
                <a:solidFill>
                  <a:schemeClr val="tx1"/>
                </a:solidFill>
              </a:rPr>
              <a:t>y1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67365" y="3819846"/>
            <a:ext cx="1926772" cy="65314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Прогноз</a:t>
            </a:r>
            <a:r>
              <a:rPr lang="en-US" dirty="0" smtClean="0">
                <a:solidFill>
                  <a:schemeClr val="tx1"/>
                </a:solidFill>
              </a:rPr>
              <a:t> y3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2" idx="3"/>
            <a:endCxn id="7" idx="0"/>
          </p:cNvCxnSpPr>
          <p:nvPr/>
        </p:nvCxnSpPr>
        <p:spPr>
          <a:xfrm>
            <a:off x="2645229" y="2057400"/>
            <a:ext cx="963386" cy="368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8" idx="0"/>
          </p:cNvCxnSpPr>
          <p:nvPr/>
        </p:nvCxnSpPr>
        <p:spPr>
          <a:xfrm>
            <a:off x="4572001" y="2752467"/>
            <a:ext cx="963386" cy="37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8" idx="3"/>
            <a:endCxn id="9" idx="0"/>
          </p:cNvCxnSpPr>
          <p:nvPr/>
        </p:nvCxnSpPr>
        <p:spPr>
          <a:xfrm>
            <a:off x="6498773" y="3449442"/>
            <a:ext cx="931978" cy="37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12" name="Рисунок 11" descr="C:\Users\rossi\Desktop\VKR\Piplin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1398366"/>
            <a:ext cx="8479857" cy="4505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02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15139" y="1333046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отсутствуют пустые </a:t>
            </a:r>
            <a:r>
              <a:rPr lang="en-US" sz="2400" dirty="0" err="1" smtClean="0">
                <a:solidFill>
                  <a:schemeClr val="tx2"/>
                </a:solidFill>
              </a:rPr>
              <a:t>NuN</a:t>
            </a:r>
            <a:r>
              <a:rPr lang="ru-RU" sz="2400" dirty="0" smtClean="0">
                <a:solidFill>
                  <a:schemeClr val="tx2"/>
                </a:solidFill>
              </a:rPr>
              <a:t> значения;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int64 </a:t>
            </a:r>
            <a:r>
              <a:rPr lang="ru-RU" sz="2400" dirty="0" smtClean="0">
                <a:solidFill>
                  <a:schemeClr val="tx2"/>
                </a:solidFill>
              </a:rPr>
              <a:t>и </a:t>
            </a:r>
            <a:r>
              <a:rPr lang="en-US" sz="2400" dirty="0" smtClean="0">
                <a:solidFill>
                  <a:schemeClr val="tx2"/>
                </a:solidFill>
              </a:rPr>
              <a:t>float64</a:t>
            </a:r>
            <a:r>
              <a:rPr lang="ru-RU" sz="2400" dirty="0" smtClean="0">
                <a:solidFill>
                  <a:schemeClr val="tx2"/>
                </a:solidFill>
              </a:rPr>
              <a:t>;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о</a:t>
            </a:r>
            <a:r>
              <a:rPr lang="ru-RU" sz="2400" dirty="0" smtClean="0">
                <a:solidFill>
                  <a:schemeClr val="tx2"/>
                </a:solidFill>
              </a:rPr>
              <a:t>тсутствие значимых корреляций;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отсутствие выбросов;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отсутствие значимых смещений в расп</a:t>
            </a:r>
            <a:r>
              <a:rPr lang="ru-RU" sz="2400" dirty="0">
                <a:solidFill>
                  <a:schemeClr val="tx2"/>
                </a:solidFill>
              </a:rPr>
              <a:t>р</a:t>
            </a:r>
            <a:r>
              <a:rPr lang="ru-RU" sz="2400" dirty="0" smtClean="0">
                <a:solidFill>
                  <a:schemeClr val="tx2"/>
                </a:solidFill>
              </a:rPr>
              <a:t>еделении.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6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 корреляци</a:t>
            </a: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3" y="1328058"/>
            <a:ext cx="7110929" cy="45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выбросов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8455" y="1183330"/>
            <a:ext cx="7716059" cy="49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распределения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4914" y="1304553"/>
            <a:ext cx="7990622" cy="4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Extract, Transformer, Load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15139" y="1333046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разделение на тестовые и обучающие выборки методом </a:t>
            </a:r>
            <a:r>
              <a:rPr lang="en-US" sz="2400" dirty="0" err="1" smtClean="0">
                <a:solidFill>
                  <a:schemeClr val="tx2"/>
                </a:solidFill>
              </a:rPr>
              <a:t>train_test_split</a:t>
            </a:r>
            <a:endParaRPr lang="ru-RU" sz="2400" dirty="0" smtClean="0">
              <a:solidFill>
                <a:schemeClr val="tx2"/>
              </a:solidFill>
            </a:endParaRPr>
          </a:p>
          <a:p>
            <a:r>
              <a:rPr lang="ru-RU" sz="2400" dirty="0" smtClean="0">
                <a:solidFill>
                  <a:schemeClr val="tx2"/>
                </a:solidFill>
              </a:rPr>
              <a:t> </a:t>
            </a:r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8455" y="3031246"/>
            <a:ext cx="7640690" cy="130190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55" y="4743780"/>
            <a:ext cx="7817859" cy="4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5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222</Words>
  <Application>Microsoft Office PowerPoint</Application>
  <PresentationFormat>Произвольный</PresentationFormat>
  <Paragraphs>89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rossi</cp:lastModifiedBy>
  <cp:revision>396</cp:revision>
  <dcterms:created xsi:type="dcterms:W3CDTF">2020-07-15T13:24:42Z</dcterms:created>
  <dcterms:modified xsi:type="dcterms:W3CDTF">2023-02-14T07:11:11Z</dcterms:modified>
</cp:coreProperties>
</file>