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20"/>
  </p:notesMasterIdLst>
  <p:sldIdLst>
    <p:sldId id="256" r:id="rId3"/>
    <p:sldId id="261" r:id="rId4"/>
    <p:sldId id="257" r:id="rId5"/>
    <p:sldId id="260" r:id="rId6"/>
    <p:sldId id="262" r:id="rId7"/>
    <p:sldId id="258" r:id="rId8"/>
    <p:sldId id="266" r:id="rId9"/>
    <p:sldId id="264" r:id="rId10"/>
    <p:sldId id="268" r:id="rId11"/>
    <p:sldId id="269" r:id="rId12"/>
    <p:sldId id="270" r:id="rId13"/>
    <p:sldId id="271" r:id="rId14"/>
    <p:sldId id="276" r:id="rId15"/>
    <p:sldId id="272" r:id="rId16"/>
    <p:sldId id="274" r:id="rId17"/>
    <p:sldId id="275" r:id="rId18"/>
    <p:sldId id="25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ianov Dmitrii" initials="SD" lastIdx="1" clrIdx="0">
    <p:extLst>
      <p:ext uri="{19B8F6BF-5375-455C-9EA6-DF929625EA0E}">
        <p15:presenceInfo xmlns:p15="http://schemas.microsoft.com/office/powerpoint/2012/main" userId="S-1-5-21-2025429265-1364589140-1801674531-41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475" y="91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496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20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16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788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44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1110c8c1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d1110c8c1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0a908cb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510a908cb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03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53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851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71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32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5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6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7"/>
          </p:nvPr>
        </p:nvSpPr>
        <p:spPr>
          <a:xfrm>
            <a:off x="457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8"/>
          </p:nvPr>
        </p:nvSpPr>
        <p:spPr>
          <a:xfrm>
            <a:off x="4648200" y="3319723"/>
            <a:ext cx="4038600" cy="1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>
            <a:spLocks noGrp="1"/>
          </p:cNvSpPr>
          <p:nvPr>
            <p:ph type="pic" idx="2"/>
          </p:nvPr>
        </p:nvSpPr>
        <p:spPr>
          <a:xfrm>
            <a:off x="5659439" y="1770130"/>
            <a:ext cx="3036565" cy="29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4B9103-E2C0-4214-94EF-D457572A6792}" type="datetimeFigureOut">
              <a:rPr lang="ru-RU" smtClean="0"/>
              <a:t>13.06.2019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F8DD0-5C24-4BA8-8817-513BBB729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44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>
            <a:spLocks noGrp="1"/>
          </p:cNvSpPr>
          <p:nvPr>
            <p:ph type="pic" idx="6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>
            <a:spLocks noGrp="1"/>
          </p:cNvSpPr>
          <p:nvPr>
            <p:ph type="pic" idx="7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8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9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3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4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5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57199" y="1759937"/>
            <a:ext cx="5018388" cy="294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pic" idx="2"/>
          </p:nvPr>
        </p:nvSpPr>
        <p:spPr>
          <a:xfrm>
            <a:off x="5659438" y="1759744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3"/>
          </p:nvPr>
        </p:nvSpPr>
        <p:spPr>
          <a:xfrm>
            <a:off x="5659438" y="3288506"/>
            <a:ext cx="3027362" cy="14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48200" y="1759937"/>
            <a:ext cx="4038600" cy="283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nsight-txcin.org/post/value-based-care-vs-fee-for-serv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hajournals.org/doi/10.1161/01.CIR.0000121424.76486.20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s://link.springer.com/chapter/10.1007/978-3-319-93698-7_31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ink.springer.com/chapter/10.1007/978-3-319-93698-7_31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412025" y="2286325"/>
            <a:ext cx="83712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принятия решений в работе службы скорой помощи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2"/>
          </p:nvPr>
        </p:nvSpPr>
        <p:spPr>
          <a:xfrm>
            <a:off x="1397225" y="3270242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Докладчик: </a:t>
            </a: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Стоянов Д.А</a:t>
            </a:r>
            <a:r>
              <a:rPr lang="ru-RU" dirty="0"/>
              <a:t>., студент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Научный руководитель: Ковальчук С.В., к.т.н., доцент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ru-RU" dirty="0"/>
              <a:t>9</a:t>
            </a: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055250" y="4477350"/>
            <a:ext cx="19818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516861" y="0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E0002C-B94D-4D9A-BA84-720870287D6A}"/>
              </a:ext>
            </a:extLst>
          </p:cNvPr>
          <p:cNvSpPr/>
          <p:nvPr/>
        </p:nvSpPr>
        <p:spPr>
          <a:xfrm>
            <a:off x="203200" y="4364145"/>
            <a:ext cx="1720427" cy="6819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38BE6-BD7F-4F2E-A07C-9F2A750FFBB9}"/>
              </a:ext>
            </a:extLst>
          </p:cNvPr>
          <p:cNvSpPr txBox="1"/>
          <p:nvPr/>
        </p:nvSpPr>
        <p:spPr>
          <a:xfrm>
            <a:off x="203200" y="3989632"/>
            <a:ext cx="285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Равновесие Нэша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829D3-E98B-4C2C-BDE4-2C61EC9C6851}"/>
              </a:ext>
            </a:extLst>
          </p:cNvPr>
          <p:cNvSpPr txBox="1"/>
          <p:nvPr/>
        </p:nvSpPr>
        <p:spPr>
          <a:xfrm>
            <a:off x="2902373" y="3989632"/>
            <a:ext cx="285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Глобальное решение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4E8626-6831-459A-AF38-8C53D700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3868"/>
            <a:ext cx="9144000" cy="283576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B6E7F86-E54B-4A61-94D9-4689AE71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C2B57-9515-4A0D-8F3F-A69158B53CC5}"/>
              </a:ext>
            </a:extLst>
          </p:cNvPr>
          <p:cNvSpPr txBox="1"/>
          <p:nvPr/>
        </p:nvSpPr>
        <p:spPr>
          <a:xfrm>
            <a:off x="6023186" y="4023000"/>
            <a:ext cx="2858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Глобальное время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27031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516861" y="0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C75345-0EA3-4E9F-8104-B99048F9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Результаты моделирования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DD413-CE6C-4076-9392-05CA34C204D2}"/>
              </a:ext>
            </a:extLst>
          </p:cNvPr>
          <p:cNvSpPr txBox="1"/>
          <p:nvPr/>
        </p:nvSpPr>
        <p:spPr>
          <a:xfrm>
            <a:off x="5105801" y="4444124"/>
            <a:ext cx="382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Близость равновесия Нэша к глобальному решению системы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4415C0-6E53-4225-9997-C7DB3B69213C}"/>
              </a:ext>
            </a:extLst>
          </p:cNvPr>
          <p:cNvSpPr txBox="1"/>
          <p:nvPr/>
        </p:nvSpPr>
        <p:spPr>
          <a:xfrm>
            <a:off x="216747" y="1165013"/>
            <a:ext cx="3944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Чем активнее диспетчер распределяет больных, тем лучше система оптимизирована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 пассивном действии диспетчера агенты ведут себя не оптимально из-за противоречивости интересов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BA79EDB-617B-448A-81E7-45894165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22" y="920081"/>
            <a:ext cx="3280839" cy="33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Финансовое регулирование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764" y="1232922"/>
            <a:ext cx="33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ведут себя «жадно» – за каждого пациента они получают прибыль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Такое поведение вызывает переполнения госпиталей и увеличивает смертность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Идея: награждать госпитали за успешно вылеченных больных, тем самым мотивируя стороны кооперироваться (</a:t>
            </a:r>
            <a:r>
              <a:rPr lang="en-US" dirty="0"/>
              <a:t>P4P)</a:t>
            </a:r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043C70-CA9D-421A-AB78-379BF4667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18" y="1232922"/>
            <a:ext cx="5276470" cy="2408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375BA-BADF-4EB2-A49F-C7D22D6C1DAA}"/>
              </a:ext>
            </a:extLst>
          </p:cNvPr>
          <p:cNvSpPr txBox="1"/>
          <p:nvPr/>
        </p:nvSpPr>
        <p:spPr>
          <a:xfrm>
            <a:off x="4591508" y="4031855"/>
            <a:ext cx="323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4"/>
              </a:rPr>
              <a:t>Модели систем ценообразования, оптимизированных по стоимости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49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68874-E403-4120-84F5-C824957C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20483"/>
          </a:xfrm>
        </p:spPr>
        <p:txBody>
          <a:bodyPr/>
          <a:lstStyle/>
          <a:p>
            <a:r>
              <a:rPr lang="en-US" dirty="0"/>
              <a:t>P4P: </a:t>
            </a:r>
            <a:r>
              <a:rPr lang="ru-RU" dirty="0"/>
              <a:t>метрика качества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02D83B4-685C-4C6C-B1AE-940E00E2DC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53100" y="0"/>
            <a:ext cx="70962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13</a:t>
            </a:r>
            <a:r>
              <a:rPr lang="en-US" dirty="0"/>
              <a:t>/16</a:t>
            </a:r>
            <a:endParaRPr lang="ru-RU" dirty="0"/>
          </a:p>
        </p:txBody>
      </p:sp>
      <p:pic>
        <p:nvPicPr>
          <p:cNvPr id="16" name="Picture 4" descr="image.png">
            <a:extLst>
              <a:ext uri="{FF2B5EF4-FFF2-40B4-BE49-F238E27FC236}">
                <a16:creationId xmlns:a16="http://schemas.microsoft.com/office/drawing/2014/main" id="{BECB3488-2DF1-4859-BF6F-0C14D37D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62" y="1196689"/>
            <a:ext cx="4762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E9FF1F-A39C-4414-8C1A-4396329F3F91}"/>
              </a:ext>
            </a:extLst>
          </p:cNvPr>
          <p:cNvSpPr txBox="1"/>
          <p:nvPr/>
        </p:nvSpPr>
        <p:spPr>
          <a:xfrm>
            <a:off x="4381500" y="4338222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Giuseppe De Luca et al. (2014) doi:10.1161/01.CIR.0000121424.76486.20</a:t>
            </a:r>
            <a:r>
              <a:rPr lang="it-IT" dirty="0"/>
              <a:t>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7184DE-58D4-4B21-AB3F-81703C5AD804}"/>
                  </a:ext>
                </a:extLst>
              </p:cNvPr>
              <p:cNvSpPr txBox="1"/>
              <p:nvPr/>
            </p:nvSpPr>
            <p:spPr>
              <a:xfrm>
                <a:off x="100013" y="989755"/>
                <a:ext cx="3464719" cy="3464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Функция наград максимизирует процент вылеченных больных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операционные расходы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𝑡𝑟𝑎𝑛𝑠𝑝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затраты на транспортировку</a:t>
                </a:r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выплаты за вылеченного пациента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𝑚𝑜𝑟𝑡𝑎𝑙𝑖𝑡𝑦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b="0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𝑐𝑢𝑟𝑒𝑑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𝑐𝑢𝑟𝑒𝑑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7184DE-58D4-4B21-AB3F-81703C5A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" y="989755"/>
                <a:ext cx="3464719" cy="3464025"/>
              </a:xfrm>
              <a:prstGeom prst="rect">
                <a:avLst/>
              </a:prstGeom>
              <a:blipFill>
                <a:blip r:embed="rId4"/>
                <a:stretch>
                  <a:fillRect l="-527" t="-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43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sz="2800" dirty="0"/>
              <a:t>Результаты финансового регулирования</a:t>
            </a:r>
          </a:p>
        </p:txBody>
      </p:sp>
      <p:sp>
        <p:nvSpPr>
          <p:cNvPr id="7" name="Rectangle 6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EB775D-6E41-4AD3-91AE-F5076FE4E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7447"/>
            <a:ext cx="9144000" cy="3142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D48F9-86B7-4668-9C5E-BB3D4ACA2649}"/>
              </a:ext>
            </a:extLst>
          </p:cNvPr>
          <p:cNvSpPr txBox="1"/>
          <p:nvPr/>
        </p:nvSpPr>
        <p:spPr>
          <a:xfrm>
            <a:off x="331893" y="3962400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Смешанные стратегии при низкой награде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07523-CF7B-4A73-9C44-FFFFD1E0B76B}"/>
              </a:ext>
            </a:extLst>
          </p:cNvPr>
          <p:cNvSpPr txBox="1"/>
          <p:nvPr/>
        </p:nvSpPr>
        <p:spPr>
          <a:xfrm>
            <a:off x="3302000" y="4064443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Смешанные стратегии при высокой награде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3F30E-0B1F-4BE8-9538-B527FC174BB9}"/>
              </a:ext>
            </a:extLst>
          </p:cNvPr>
          <p:cNvSpPr txBox="1"/>
          <p:nvPr/>
        </p:nvSpPr>
        <p:spPr>
          <a:xfrm>
            <a:off x="6309688" y="4089967"/>
            <a:ext cx="283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Цветовая палитра стратегии в зависимости от цвета</a:t>
            </a:r>
          </a:p>
        </p:txBody>
      </p:sp>
    </p:spTree>
    <p:extLst>
      <p:ext uri="{BB962C8B-B14F-4D97-AF65-F5344CB8AC3E}">
        <p14:creationId xmlns:p14="http://schemas.microsoft.com/office/powerpoint/2010/main" val="57907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3415" y="1063645"/>
            <a:ext cx="27362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Величина награды существенно влияет на поведение агентов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Финансовое регулирование в системе здравоохранения  может увеличить эффективность оказываемых услуг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9" y="134134"/>
            <a:ext cx="55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/>
              <a:t>Анализ финансового метода регулирования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4E25B1-91C3-48B0-BCFF-A918C4EDC9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820420"/>
            <a:ext cx="5573395" cy="2974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11BDF-6E8D-4D96-A094-95E1A530FD90}"/>
              </a:ext>
            </a:extLst>
          </p:cNvPr>
          <p:cNvSpPr txBox="1"/>
          <p:nvPr/>
        </p:nvSpPr>
        <p:spPr>
          <a:xfrm>
            <a:off x="426722" y="3794760"/>
            <a:ext cx="5696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Процент вылеченных больных в случае </a:t>
            </a:r>
          </a:p>
          <a:p>
            <a:pPr algn="ctr"/>
            <a:r>
              <a:rPr lang="ru-RU" dirty="0"/>
              <a:t>а) разного</a:t>
            </a:r>
            <a:r>
              <a:rPr lang="en-US" dirty="0"/>
              <a:t>;</a:t>
            </a:r>
            <a:r>
              <a:rPr lang="ru-RU" dirty="0"/>
              <a:t> б) одинакового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pPr algn="ctr"/>
            <a:r>
              <a:rPr lang="ru-RU" dirty="0"/>
              <a:t>количества серверов в госпитале</a:t>
            </a:r>
          </a:p>
        </p:txBody>
      </p:sp>
    </p:spTree>
    <p:extLst>
      <p:ext uri="{BB962C8B-B14F-4D97-AF65-F5344CB8AC3E}">
        <p14:creationId xmlns:p14="http://schemas.microsoft.com/office/powerpoint/2010/main" val="201719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4" y="0"/>
            <a:ext cx="8229600" cy="62048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651" y="968433"/>
            <a:ext cx="6907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Спроектированы методы: финансовое регулирование и регулирование с помощью диспетчера.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Регулирование с помощью диспетчера позволяет уменьшить среднее время обслуживания за счет оптимального использования ресурсов госпиталей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Финансовое регулирование способно стимулировать агентов к кооперации. Применение финансового регулирования при оптимальном значении награды повышает процент вылеченных больных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Разработанные методы регулирования могут быть применены в более сложных моделях и информационных системах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21" name="Rectangle 20"/>
          <p:cNvSpPr/>
          <p:nvPr/>
        </p:nvSpPr>
        <p:spPr>
          <a:xfrm>
            <a:off x="8555377" y="26412"/>
            <a:ext cx="58862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0211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257868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ru-RU"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www.ifmo.ru</a:t>
            </a: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9508" y="70741"/>
            <a:ext cx="7288724" cy="37804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Краткая характеристика проведенного исследования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891541" y="0"/>
            <a:ext cx="1907704" cy="378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539552" y="877705"/>
            <a:ext cx="3944590" cy="34023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взаимодействие участников системы здравоохранения в городской среде</a:t>
            </a:r>
          </a:p>
          <a:p>
            <a:pPr algn="l"/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методы городского регулирования системы здравоохранения </a:t>
            </a:r>
          </a:p>
          <a:p>
            <a:pPr marL="354013" indent="-354013" algn="l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54013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 – определение оптимального варианта управления системой здравоохранения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3603C98-85C0-42E1-B921-46695D8BCB45}"/>
              </a:ext>
            </a:extLst>
          </p:cNvPr>
          <p:cNvGrpSpPr/>
          <p:nvPr/>
        </p:nvGrpSpPr>
        <p:grpSpPr>
          <a:xfrm>
            <a:off x="4976125" y="662970"/>
            <a:ext cx="3944590" cy="3873311"/>
            <a:chOff x="5574097" y="1013014"/>
            <a:chExt cx="3620489" cy="3679486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9D9A2C5-291A-4DE5-9328-B01352FFC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1891" y="2941759"/>
              <a:ext cx="472683" cy="493987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5345C662-7F5B-447E-97D6-674B168E1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625" y="2489971"/>
              <a:ext cx="541873" cy="451788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F2603507-171C-4E8C-8136-51A694F9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0386" y="2099662"/>
              <a:ext cx="1720875" cy="150913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TopUp"/>
              <a:lightRig rig="threePt" dir="t"/>
            </a:scene3d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06F028C-10C4-4399-B978-6C14C5A22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6363" y="2084292"/>
              <a:ext cx="433143" cy="420588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F37DD93-3D9B-475C-889E-AA73613A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6118" y="2084292"/>
              <a:ext cx="387003" cy="40567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307CE68-68B1-435E-B180-66C89E50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49284" y="1350998"/>
              <a:ext cx="433143" cy="49398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705881C0-39E9-4234-BFF6-B31B269BE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4084" y="1509686"/>
              <a:ext cx="465854" cy="54887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DD7CA4A-7873-4109-9BF1-EB30F06E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56550" y="1994692"/>
              <a:ext cx="468024" cy="510188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F5D216BC-5333-49D0-BBB5-66C2F44A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74097" y="3461692"/>
              <a:ext cx="460693" cy="548879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B867134-8B4B-45AC-8F10-86C1DF3F8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33003" y="3863470"/>
              <a:ext cx="498848" cy="548880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A59EFFA-871E-4F3C-A839-1EAC1A17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45822" y="3375450"/>
              <a:ext cx="397974" cy="548879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A97C6FA5-7762-4635-95C5-7058D0F5E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90195" y="3736132"/>
              <a:ext cx="447407" cy="548880"/>
            </a:xfrm>
            <a:prstGeom prst="rect">
              <a:avLst/>
            </a:prstGeom>
          </p:spPr>
        </p:pic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B1F7797A-5906-413A-AE11-8A419ADCB764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6265856" y="1844984"/>
              <a:ext cx="162653" cy="7267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453D909E-6F52-4557-B3E3-D0FAC6AA43A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5802935" y="2504880"/>
              <a:ext cx="348483" cy="2108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BC421DBC-EA82-463B-88AE-7189EAE0A6F8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6698999" y="2058564"/>
              <a:ext cx="288012" cy="9041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E1898BD-90FC-4DB8-8D2F-C480E80E45F3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7219938" y="2489971"/>
              <a:ext cx="229682" cy="295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A19D93F-6E46-4BBE-9461-12E24BE87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2935" y="2962722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B8919E65-0BFD-47C2-9A9E-1298CB5B2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2427" y="3359307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784121F-E1AE-434C-93B5-09EC94FA5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7855" y="2876480"/>
              <a:ext cx="0" cy="498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DD948F3D-884C-4A87-9FFE-00CBF2FEE59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7501261" y="2854227"/>
              <a:ext cx="0" cy="8819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F3C28C39-A371-4D59-98C1-F2CC4DE1CCD4}"/>
                </a:ext>
              </a:extLst>
            </p:cNvPr>
            <p:cNvSpPr/>
            <p:nvPr/>
          </p:nvSpPr>
          <p:spPr>
            <a:xfrm rot="10800000">
              <a:off x="7981564" y="2155507"/>
              <a:ext cx="326002" cy="125964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65AE322E-3D29-45CC-9586-FB8EB3AF1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43058" y="3429079"/>
              <a:ext cx="490348" cy="45845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7AEB63-3529-4241-85B6-9CF2C6982322}"/>
                </a:ext>
              </a:extLst>
            </p:cNvPr>
            <p:cNvSpPr txBox="1"/>
            <p:nvPr/>
          </p:nvSpPr>
          <p:spPr>
            <a:xfrm>
              <a:off x="6224618" y="1013014"/>
              <a:ext cx="813491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Сервисы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58954B-7EA4-4C52-A517-86D3A978C77C}"/>
                </a:ext>
              </a:extLst>
            </p:cNvPr>
            <p:cNvSpPr txBox="1"/>
            <p:nvPr/>
          </p:nvSpPr>
          <p:spPr>
            <a:xfrm>
              <a:off x="6257747" y="4423299"/>
              <a:ext cx="1271972" cy="26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Жители города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AE80379-A3FC-4295-A225-329337A41688}"/>
                </a:ext>
              </a:extLst>
            </p:cNvPr>
            <p:cNvSpPr txBox="1"/>
            <p:nvPr/>
          </p:nvSpPr>
          <p:spPr>
            <a:xfrm>
              <a:off x="8072346" y="1633812"/>
              <a:ext cx="1122240" cy="26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Управление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384D79-1EF3-46DA-B9A4-7D2B92788207}"/>
              </a:ext>
            </a:extLst>
          </p:cNvPr>
          <p:cNvSpPr txBox="1"/>
          <p:nvPr/>
        </p:nvSpPr>
        <p:spPr>
          <a:xfrm>
            <a:off x="5305303" y="4598640"/>
            <a:ext cx="31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5"/>
              </a:rPr>
              <a:t>Kovalchuk S.V., et. al</a:t>
            </a:r>
            <a:r>
              <a:rPr lang="ru-RU" dirty="0">
                <a:hlinkClick r:id="rId15"/>
              </a:rPr>
              <a:t> </a:t>
            </a:r>
            <a:endParaRPr lang="en-US" dirty="0">
              <a:hlinkClick r:id="rId15"/>
            </a:endParaRPr>
          </a:p>
          <a:p>
            <a:r>
              <a:rPr lang="en-US" dirty="0" err="1">
                <a:hlinkClick r:id="rId15"/>
              </a:rPr>
              <a:t>doi</a:t>
            </a:r>
            <a:r>
              <a:rPr lang="en-US" dirty="0">
                <a:hlinkClick r:id="rId15"/>
              </a:rPr>
              <a:t>: </a:t>
            </a:r>
            <a:r>
              <a:rPr lang="ru-RU" dirty="0">
                <a:hlinkClick r:id="rId15"/>
              </a:rPr>
              <a:t>10.1007/978-3-319-93698-7_31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95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242451" y="1060482"/>
            <a:ext cx="3393478" cy="315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Пациенты с острым коронарным синдромом(ОКС)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900" dirty="0"/>
              <a:t>Необходимо срочное лечение – чрезкожное коронарное вмешательство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19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sz="1900" dirty="0"/>
              <a:t>Переполненность госпиталей, несбалансированность потока пациентов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80000"/>
              </a:lnSpc>
              <a:spcBef>
                <a:spcPts val="408"/>
              </a:spcBef>
              <a:buSzPts val="2040"/>
              <a:buNone/>
            </a:pPr>
            <a:endParaRPr lang="ru-RU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1026" name="Picture 2" descr="ÐÐ°ÑÑÐ¸Ð½ÐºÐ¸ Ð¿Ð¾ Ð·Ð°Ð¿ÑÐ¾ÑÑ main causes of death">
            <a:extLst>
              <a:ext uri="{FF2B5EF4-FFF2-40B4-BE49-F238E27FC236}">
                <a16:creationId xmlns:a16="http://schemas.microsoft.com/office/drawing/2014/main" id="{81FE261B-8273-42B0-8143-13323A3B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968857"/>
            <a:ext cx="4773741" cy="31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6738C-8E55-41B8-8FCA-FCA9F842B3C3}"/>
              </a:ext>
            </a:extLst>
          </p:cNvPr>
          <p:cNvSpPr txBox="1"/>
          <p:nvPr/>
        </p:nvSpPr>
        <p:spPr>
          <a:xfrm>
            <a:off x="3952875" y="4334400"/>
            <a:ext cx="4825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Основные причины смертности за 2016 год</a:t>
            </a:r>
          </a:p>
          <a:p>
            <a:pPr algn="ctr"/>
            <a:r>
              <a:rPr lang="en-US" dirty="0"/>
              <a:t> </a:t>
            </a:r>
            <a:r>
              <a:rPr lang="ru-RU" dirty="0"/>
              <a:t>по данным международной организации здравоохранения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56725" y="-18199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Задачи исследования</a:t>
            </a: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56725" y="865619"/>
            <a:ext cx="8954700" cy="341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Проанализировать системы государственного регулирования здравоохранения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Разработать методы регулирования для теоретико-игровой модели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Провести экспериментальные исследования для выявления оптимального поведения заинтересованных сторон</a:t>
            </a:r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endParaRPr lang="ru-RU" dirty="0"/>
          </a:p>
          <a:p>
            <a:pPr indent="-457200">
              <a:lnSpc>
                <a:spcPct val="80000"/>
              </a:lnSpc>
              <a:spcBef>
                <a:spcPts val="408"/>
              </a:spcBef>
              <a:buSzPts val="2040"/>
            </a:pPr>
            <a:r>
              <a:rPr lang="ru-RU" dirty="0"/>
              <a:t>Сравнить эффективность полученных методов регулирования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56273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4/1</a:t>
            </a:r>
            <a:r>
              <a:rPr lang="ru-RU" dirty="0"/>
              <a:t>6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0"/>
            <a:ext cx="8229600" cy="620483"/>
          </a:xfrm>
        </p:spPr>
        <p:txBody>
          <a:bodyPr/>
          <a:lstStyle/>
          <a:p>
            <a:r>
              <a:rPr lang="ru-RU" dirty="0"/>
              <a:t>Методы и средства исследования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>
          <a:xfrm>
            <a:off x="8595300" y="0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5/1</a:t>
            </a:r>
            <a:r>
              <a:rPr lang="ru-RU" dirty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0163" y="1538458"/>
            <a:ext cx="5673437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Математический аппарат теории игр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 Математический аппарат теории массового обслуживания</a:t>
            </a:r>
            <a:endParaRPr lang="en-US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endParaRPr lang="ru-RU" sz="2000" dirty="0"/>
          </a:p>
          <a:p>
            <a:pPr marL="342900" indent="-342900">
              <a:lnSpc>
                <a:spcPct val="80000"/>
              </a:lnSpc>
              <a:spcBef>
                <a:spcPts val="408"/>
              </a:spcBef>
              <a:buSzPts val="2040"/>
              <a:buFont typeface="+mj-lt"/>
              <a:buAutoNum type="arabicPeriod"/>
            </a:pPr>
            <a:r>
              <a:rPr lang="ru-RU" sz="2000" dirty="0"/>
              <a:t>Язык программирования </a:t>
            </a:r>
            <a:r>
              <a:rPr lang="en-US" sz="2000" dirty="0"/>
              <a:t>Python (</a:t>
            </a:r>
            <a:r>
              <a:rPr lang="ru-RU" sz="2000" dirty="0"/>
              <a:t>библиотеки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matplotlib</a:t>
            </a:r>
            <a:r>
              <a:rPr lang="en-US" sz="2000" dirty="0"/>
              <a:t>, </a:t>
            </a:r>
            <a:r>
              <a:rPr lang="en-US" sz="2000" dirty="0" err="1"/>
              <a:t>nashpy</a:t>
            </a:r>
            <a:r>
              <a:rPr lang="en-US" sz="2000" dirty="0"/>
              <a:t>)</a:t>
            </a:r>
            <a:endParaRPr lang="ru-RU" sz="2000" dirty="0"/>
          </a:p>
          <a:p>
            <a:pPr>
              <a:lnSpc>
                <a:spcPct val="80000"/>
              </a:lnSpc>
              <a:spcBef>
                <a:spcPts val="408"/>
              </a:spcBef>
              <a:buSzPts val="2040"/>
            </a:pPr>
            <a:endParaRPr lang="ru-RU" sz="2000" dirty="0"/>
          </a:p>
        </p:txBody>
      </p:sp>
      <p:pic>
        <p:nvPicPr>
          <p:cNvPr id="1026" name="Picture 2" descr="ÐÐ°ÑÑÐ¸Ð½ÐºÐ¸ Ð¿Ð¾ Ð·Ð°Ð¿ÑÐ¾ÑÑ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746" y="3603826"/>
            <a:ext cx="1711125" cy="17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queu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225" y="3179618"/>
            <a:ext cx="2555874" cy="1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ame the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1120963"/>
            <a:ext cx="3256483" cy="183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49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56725" y="-50585"/>
            <a:ext cx="79278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dirty="0"/>
              <a:t>Модель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Google Shape;11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56725" y="777019"/>
                <a:ext cx="5041200" cy="31712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indent="0">
                  <a:lnSpc>
                    <a:spcPct val="80000"/>
                  </a:lnSpc>
                  <a:spcBef>
                    <a:spcPts val="408"/>
                  </a:spcBef>
                  <a:buSzPts val="2040"/>
                  <a:buNone/>
                </a:pPr>
                <a:r>
                  <a:rPr lang="ru-RU" sz="2000" dirty="0">
                    <a:latin typeface="Cambria Math" panose="02040503050406030204" pitchFamily="18" charset="0"/>
                  </a:rPr>
                  <a:t>Параметры модели</a:t>
                </a:r>
                <a:endParaRPr lang="ru-RU" sz="2000" b="0" dirty="0">
                  <a:latin typeface="Cambria Math" panose="02040503050406030204" pitchFamily="18" charset="0"/>
                </a:endParaRPr>
              </a:p>
              <a:p>
                <a:pPr indent="-457200">
                  <a:lnSpc>
                    <a:spcPct val="80000"/>
                  </a:lnSpc>
                  <a:spcBef>
                    <a:spcPts val="408"/>
                  </a:spcBef>
                  <a:buSzPts val="2040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−инте</m:t>
                    </m:r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нсивность потока пациентов</m:t>
                    </m:r>
                  </m:oMath>
                </a14:m>
                <a:endParaRPr lang="ru-RU" sz="1800" b="0" dirty="0"/>
              </a:p>
              <a:p>
                <a:pPr indent="-457200">
                  <a:lnSpc>
                    <a:spcPct val="80000"/>
                  </a:lnSpc>
                  <a:spcBef>
                    <a:spcPts val="408"/>
                  </a:spcBef>
                  <a:buSzPts val="2040"/>
                </a:pP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скорость проведения операций</a:t>
                </a:r>
                <a:endParaRPr lang="en-US" sz="1800" dirty="0"/>
              </a:p>
              <a:p>
                <a:pPr indent="-457200">
                  <a:lnSpc>
                    <a:spcPct val="80000"/>
                  </a:lnSpc>
                  <a:spcBef>
                    <a:spcPts val="408"/>
                  </a:spcBef>
                  <a:buSzPts val="2040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количество серверов в госпитале</a:t>
                </a:r>
              </a:p>
              <a:p>
                <a:pPr indent="-457200">
                  <a:lnSpc>
                    <a:spcPct val="80000"/>
                  </a:lnSpc>
                  <a:spcBef>
                    <a:spcPts val="408"/>
                  </a:spcBef>
                  <a:buSzPts val="2040"/>
                </a:pPr>
                <a:endParaRPr lang="ru-RU" sz="2000" dirty="0"/>
              </a:p>
              <a:p>
                <a:pPr marL="0" indent="0">
                  <a:lnSpc>
                    <a:spcPct val="80000"/>
                  </a:lnSpc>
                  <a:spcBef>
                    <a:spcPts val="408"/>
                  </a:spcBef>
                  <a:buSzPts val="2040"/>
                  <a:buNone/>
                </a:pPr>
                <a:r>
                  <a:rPr lang="ru-RU" sz="2000" dirty="0"/>
                  <a:t>Стратегии госпиталей: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ts val="408"/>
                  </a:spcBef>
                  <a:buSzPts val="2040"/>
                </a:pPr>
                <a:r>
                  <a:rPr lang="en-US" sz="2000" dirty="0"/>
                  <a:t>Accept</a:t>
                </a:r>
                <a:r>
                  <a:rPr lang="ru-RU" sz="2000" dirty="0"/>
                  <a:t> - </a:t>
                </a:r>
                <a:r>
                  <a:rPr lang="en-US" sz="2000" dirty="0"/>
                  <a:t> </a:t>
                </a:r>
                <a:r>
                  <a:rPr lang="ru-RU" sz="2000" dirty="0"/>
                  <a:t>принятие всех пациентов</a:t>
                </a:r>
                <a:endParaRPr lang="en-US" sz="2000" dirty="0"/>
              </a:p>
              <a:p>
                <a:pPr marL="342900" indent="-342900">
                  <a:lnSpc>
                    <a:spcPct val="80000"/>
                  </a:lnSpc>
                  <a:spcBef>
                    <a:spcPts val="408"/>
                  </a:spcBef>
                  <a:buSzPts val="2040"/>
                </a:pPr>
                <a:r>
                  <a:rPr lang="en-US" sz="2000" dirty="0"/>
                  <a:t>Reject</a:t>
                </a:r>
                <a:r>
                  <a:rPr lang="ru-RU" sz="2000" dirty="0"/>
                  <a:t> - отказ при переполнении госпиталя</a:t>
                </a:r>
              </a:p>
              <a:p>
                <a:pPr marL="342900" indent="-342900">
                  <a:lnSpc>
                    <a:spcPct val="80000"/>
                  </a:lnSpc>
                  <a:spcBef>
                    <a:spcPts val="408"/>
                  </a:spcBef>
                  <a:buSzPts val="2040"/>
                </a:pPr>
                <a:endParaRPr lang="ru-RU" sz="2000" dirty="0"/>
              </a:p>
              <a:p>
                <a:pPr marL="0" indent="0">
                  <a:lnSpc>
                    <a:spcPct val="80000"/>
                  </a:lnSpc>
                  <a:spcBef>
                    <a:spcPts val="408"/>
                  </a:spcBef>
                  <a:buSzPts val="2040"/>
                  <a:buNone/>
                </a:pPr>
                <a:r>
                  <a:rPr lang="ru-RU" sz="2000" dirty="0"/>
                  <a:t>Функция награды оптимизирует время обслуживания пациента</a:t>
                </a:r>
              </a:p>
            </p:txBody>
          </p:sp>
        </mc:Choice>
        <mc:Fallback>
          <p:sp>
            <p:nvSpPr>
              <p:cNvPr id="110" name="Google Shape;11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6725" y="777019"/>
                <a:ext cx="5041200" cy="3171295"/>
              </a:xfrm>
              <a:prstGeom prst="rect">
                <a:avLst/>
              </a:prstGeom>
              <a:blipFill>
                <a:blip r:embed="rId3"/>
                <a:stretch>
                  <a:fillRect l="-1330" t="-1344" b="-122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562734" y="0"/>
            <a:ext cx="548700" cy="393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6</a:t>
            </a:r>
            <a:r>
              <a:rPr lang="en-US" dirty="0"/>
              <a:t>/1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925" y="1239982"/>
            <a:ext cx="3705691" cy="3438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5967B-0A3C-4C3D-9AEF-D8BB00CE6541}"/>
              </a:ext>
            </a:extLst>
          </p:cNvPr>
          <p:cNvSpPr txBox="1"/>
          <p:nvPr/>
        </p:nvSpPr>
        <p:spPr>
          <a:xfrm>
            <a:off x="5853943" y="4618481"/>
            <a:ext cx="31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Kovalchuk S.V., et. al</a:t>
            </a:r>
            <a:r>
              <a:rPr lang="ru-RU" dirty="0">
                <a:hlinkClick r:id="rId5"/>
              </a:rPr>
              <a:t> </a:t>
            </a:r>
            <a:endParaRPr lang="en-US" dirty="0">
              <a:hlinkClick r:id="rId5"/>
            </a:endParaRPr>
          </a:p>
          <a:p>
            <a:r>
              <a:rPr lang="en-US" dirty="0" err="1">
                <a:hlinkClick r:id="rId5"/>
              </a:rPr>
              <a:t>doi</a:t>
            </a:r>
            <a:r>
              <a:rPr lang="en-US" dirty="0">
                <a:hlinkClick r:id="rId5"/>
              </a:rPr>
              <a:t>: </a:t>
            </a:r>
            <a:r>
              <a:rPr lang="ru-RU" dirty="0">
                <a:hlinkClick r:id="rId5"/>
              </a:rPr>
              <a:t>10.1007/978-3-319-93698-7_31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5" y="-77938"/>
            <a:ext cx="8229600" cy="620483"/>
          </a:xfrm>
        </p:spPr>
        <p:txBody>
          <a:bodyPr/>
          <a:lstStyle/>
          <a:p>
            <a:r>
              <a:rPr lang="ru-RU" dirty="0"/>
              <a:t>Пассивный 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35" y="1755832"/>
            <a:ext cx="26323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Госпитали могут принять или перенаправить пациента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Пассивный диспетчер распределяет пациента в ближайший доступный госпиталь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285F40-4171-43AF-B2FF-71A7C5171B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58" y="1049163"/>
            <a:ext cx="6119495" cy="4024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39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56507"/>
            <a:ext cx="8229600" cy="620483"/>
          </a:xfrm>
        </p:spPr>
        <p:txBody>
          <a:bodyPr/>
          <a:lstStyle/>
          <a:p>
            <a:r>
              <a:rPr lang="ru-RU" dirty="0"/>
              <a:t>Активный диспетчер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0311" y="795576"/>
            <a:ext cx="2195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Активный диспетчер учитывает состояние очереди в госпитале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Активный диспетчер игнорирует стратегии госпиталей</a:t>
            </a:r>
          </a:p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Диспетчер сможет оптимально распределить нагрузку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88F330-F830-47CA-82C6-E1CEA4C41E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30" y="1164431"/>
            <a:ext cx="5677853" cy="358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49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49363"/>
            <a:ext cx="8229600" cy="620483"/>
          </a:xfrm>
        </p:spPr>
        <p:txBody>
          <a:bodyPr/>
          <a:lstStyle/>
          <a:p>
            <a:r>
              <a:rPr lang="ru-RU" dirty="0"/>
              <a:t>Стратегии диспетчера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8674919" y="12557"/>
            <a:ext cx="5036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/1</a:t>
            </a:r>
            <a:r>
              <a:rPr lang="ru-RU" sz="13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300" y="872836"/>
            <a:ext cx="29094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2 – </a:t>
            </a:r>
            <a:r>
              <a:rPr lang="ru-RU" sz="1600" dirty="0"/>
              <a:t>до 2 отказов, далее распределение с помощью активного диспетчера</a:t>
            </a:r>
            <a:br>
              <a:rPr lang="ru-RU" sz="1600" dirty="0"/>
            </a:b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1 – </a:t>
            </a:r>
            <a:r>
              <a:rPr lang="ru-RU" sz="1600" dirty="0"/>
              <a:t>до 1 отказа</a:t>
            </a:r>
            <a:br>
              <a:rPr lang="ru-RU" sz="1600" dirty="0"/>
            </a:b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Best Expectation – </a:t>
            </a:r>
            <a:r>
              <a:rPr lang="ru-RU" sz="1600" dirty="0"/>
              <a:t>весь поток пациентов распределяется активным диспетчером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𝑒𝑥𝑝𝑒𝑥𝑡𝑒𝑑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−1](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10" y="1924232"/>
                <a:ext cx="4837544" cy="2779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77790" y="1228725"/>
            <a:ext cx="337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Вычисление интенсивности потока для активного диспетчера</a:t>
            </a:r>
          </a:p>
        </p:txBody>
      </p:sp>
    </p:spTree>
    <p:extLst>
      <p:ext uri="{BB962C8B-B14F-4D97-AF65-F5344CB8AC3E}">
        <p14:creationId xmlns:p14="http://schemas.microsoft.com/office/powerpoint/2010/main" val="12677536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635</Words>
  <Application>Microsoft Office PowerPoint</Application>
  <PresentationFormat>Экран (16:9)</PresentationFormat>
  <Paragraphs>163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Cover</vt:lpstr>
      <vt:lpstr>1_Cover</vt:lpstr>
      <vt:lpstr>Моделирование принятия решений в работе службы скорой помощи</vt:lpstr>
      <vt:lpstr>Краткая характеристика проведенного исследования</vt:lpstr>
      <vt:lpstr>Проблема</vt:lpstr>
      <vt:lpstr>Задачи исследования</vt:lpstr>
      <vt:lpstr>Методы и средства исследования</vt:lpstr>
      <vt:lpstr>Модель</vt:lpstr>
      <vt:lpstr>Пассивный диспетчер</vt:lpstr>
      <vt:lpstr>Активный диспетчер</vt:lpstr>
      <vt:lpstr>Стратегии диспетчера</vt:lpstr>
      <vt:lpstr>Результаты моделирования</vt:lpstr>
      <vt:lpstr>Результаты моделирования</vt:lpstr>
      <vt:lpstr>Финансовое регулирование</vt:lpstr>
      <vt:lpstr>P4P: метрика качества</vt:lpstr>
      <vt:lpstr>Результаты финансового регулирования</vt:lpstr>
      <vt:lpstr>Презентация PowerPoint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эффективной Wi-Fi-инфраструктуры Университета ИТМО</dc:title>
  <dc:creator>Дима</dc:creator>
  <cp:lastModifiedBy>Стоянов Дмитрий Александрович</cp:lastModifiedBy>
  <cp:revision>48</cp:revision>
  <dcterms:modified xsi:type="dcterms:W3CDTF">2019-06-13T21:30:09Z</dcterms:modified>
</cp:coreProperties>
</file>