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19"/>
  </p:notesMasterIdLst>
  <p:sldIdLst>
    <p:sldId id="256" r:id="rId3"/>
    <p:sldId id="257" r:id="rId4"/>
    <p:sldId id="260" r:id="rId5"/>
    <p:sldId id="258" r:id="rId6"/>
    <p:sldId id="262" r:id="rId7"/>
    <p:sldId id="272" r:id="rId8"/>
    <p:sldId id="268" r:id="rId9"/>
    <p:sldId id="267" r:id="rId10"/>
    <p:sldId id="263" r:id="rId11"/>
    <p:sldId id="264" r:id="rId12"/>
    <p:sldId id="266" r:id="rId13"/>
    <p:sldId id="265" r:id="rId14"/>
    <p:sldId id="269" r:id="rId15"/>
    <p:sldId id="270" r:id="rId16"/>
    <p:sldId id="271" r:id="rId17"/>
    <p:sldId id="25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712" autoAdjust="0"/>
  </p:normalViewPr>
  <p:slideViewPr>
    <p:cSldViewPr snapToGrid="0">
      <p:cViewPr varScale="1">
        <p:scale>
          <a:sx n="144" d="100"/>
          <a:sy n="144" d="100"/>
        </p:scale>
        <p:origin x="978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24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819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42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4000"/>
            </a:pPr>
            <a:r>
              <a:rPr lang="ru-RU" dirty="0"/>
              <a:t>Динамическое управление потоками данных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 на примере </a:t>
            </a:r>
            <a:r>
              <a:rPr lang="ru-RU" dirty="0" err="1"/>
              <a:t>биллинговой</a:t>
            </a:r>
            <a:r>
              <a:rPr lang="ru-RU" dirty="0"/>
              <a:t> системы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Докладчик</a:t>
            </a:r>
            <a:r>
              <a:rPr lang="ru-RU" dirty="0"/>
              <a:t>: </a:t>
            </a:r>
            <a:r>
              <a:rPr lang="ru-RU" dirty="0" smtClean="0"/>
              <a:t>Михайлов Н.Ю. 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Анализ с точки зрения СМО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34" y="1547775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7775"/>
            <a:ext cx="4462255" cy="272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601" cy="2943032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Количество заявок</a:t>
            </a:r>
            <a:r>
              <a:rPr lang="en-US" dirty="0" smtClean="0"/>
              <a:t>: 1 000 000</a:t>
            </a:r>
          </a:p>
          <a:p>
            <a:pPr marL="76200" indent="0">
              <a:buNone/>
            </a:pPr>
            <a:r>
              <a:rPr lang="ru-RU" dirty="0" smtClean="0"/>
              <a:t>Целевое время обработки</a:t>
            </a:r>
            <a:r>
              <a:rPr lang="en-US" dirty="0" smtClean="0"/>
              <a:t>: 40 </a:t>
            </a:r>
            <a:r>
              <a:rPr lang="ru-RU" dirty="0" smtClean="0"/>
              <a:t>минут</a:t>
            </a:r>
            <a:endParaRPr lang="en-US" dirty="0" smtClean="0"/>
          </a:p>
          <a:p>
            <a:pPr marL="76200" indent="0">
              <a:buNone/>
            </a:pPr>
            <a:r>
              <a:rPr lang="ru-RU" dirty="0" smtClean="0"/>
              <a:t>Минимальный поток заявок</a:t>
            </a:r>
            <a:r>
              <a:rPr lang="en-US" dirty="0" smtClean="0"/>
              <a:t>: 0.41(6) </a:t>
            </a:r>
            <a:r>
              <a:rPr lang="ru-RU" dirty="0" smtClean="0"/>
              <a:t>заявок/</a:t>
            </a:r>
            <a:r>
              <a:rPr lang="ru-RU" dirty="0" err="1" smtClean="0"/>
              <a:t>мс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547813"/>
            <a:ext cx="8229601" cy="29430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797995"/>
            <a:ext cx="8229600" cy="620315"/>
          </a:xfrm>
        </p:spPr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582"/>
              </p:ext>
            </p:extLst>
          </p:nvPr>
        </p:nvGraphicFramePr>
        <p:xfrm>
          <a:off x="457197" y="1547813"/>
          <a:ext cx="8099587" cy="2607157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2695">
                  <a:extLst>
                    <a:ext uri="{9D8B030D-6E8A-4147-A177-3AD203B41FA5}">
                      <a16:colId xmlns:a16="http://schemas.microsoft.com/office/drawing/2014/main" val="2347257093"/>
                    </a:ext>
                  </a:extLst>
                </a:gridCol>
                <a:gridCol w="1212695">
                  <a:extLst>
                    <a:ext uri="{9D8B030D-6E8A-4147-A177-3AD203B41FA5}">
                      <a16:colId xmlns:a16="http://schemas.microsoft.com/office/drawing/2014/main" val="521350182"/>
                    </a:ext>
                  </a:extLst>
                </a:gridCol>
                <a:gridCol w="950690">
                  <a:extLst>
                    <a:ext uri="{9D8B030D-6E8A-4147-A177-3AD203B41FA5}">
                      <a16:colId xmlns:a16="http://schemas.microsoft.com/office/drawing/2014/main" val="3126621923"/>
                    </a:ext>
                  </a:extLst>
                </a:gridCol>
                <a:gridCol w="1018063">
                  <a:extLst>
                    <a:ext uri="{9D8B030D-6E8A-4147-A177-3AD203B41FA5}">
                      <a16:colId xmlns:a16="http://schemas.microsoft.com/office/drawing/2014/main" val="1636728449"/>
                    </a:ext>
                  </a:extLst>
                </a:gridCol>
                <a:gridCol w="950690">
                  <a:extLst>
                    <a:ext uri="{9D8B030D-6E8A-4147-A177-3AD203B41FA5}">
                      <a16:colId xmlns:a16="http://schemas.microsoft.com/office/drawing/2014/main" val="3316971446"/>
                    </a:ext>
                  </a:extLst>
                </a:gridCol>
                <a:gridCol w="1062977">
                  <a:extLst>
                    <a:ext uri="{9D8B030D-6E8A-4147-A177-3AD203B41FA5}">
                      <a16:colId xmlns:a16="http://schemas.microsoft.com/office/drawing/2014/main" val="3184738914"/>
                    </a:ext>
                  </a:extLst>
                </a:gridCol>
                <a:gridCol w="958176">
                  <a:extLst>
                    <a:ext uri="{9D8B030D-6E8A-4147-A177-3AD203B41FA5}">
                      <a16:colId xmlns:a16="http://schemas.microsoft.com/office/drawing/2014/main" val="2540918486"/>
                    </a:ext>
                  </a:extLst>
                </a:gridCol>
                <a:gridCol w="733601">
                  <a:extLst>
                    <a:ext uri="{9D8B030D-6E8A-4147-A177-3AD203B41FA5}">
                      <a16:colId xmlns:a16="http://schemas.microsoft.com/office/drawing/2014/main" val="3379721547"/>
                    </a:ext>
                  </a:extLst>
                </a:gridCol>
              </a:tblGrid>
              <a:tr h="37245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λ</a:t>
                      </a:r>
                      <a:r>
                        <a:rPr lang="ru-RU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А)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Q(A),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Q(B), c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Q(C), c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Q(D), c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Q(E), c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050" dirty="0" err="1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, 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20921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ru-RU" smtClean="0"/>
                        <a:t>1</a:t>
                      </a:r>
                      <a:r>
                        <a:rPr lang="en-US" smtClean="0"/>
                        <a:t>,1,1,1,1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accent1"/>
                          </a:solidFill>
                        </a:rPr>
                        <a:t>0.29977</a:t>
                      </a:r>
                      <a:endParaRPr lang="ru-R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1667</a:t>
                      </a:r>
                      <a:r>
                        <a:rPr lang="en-US" dirty="0" smtClean="0"/>
                        <a:t>.</a:t>
                      </a: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1236</a:t>
                      </a:r>
                      <a:r>
                        <a:rPr lang="en-US" dirty="0" smtClean="0"/>
                        <a:t>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6132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87865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en-US" dirty="0" smtClean="0"/>
                        <a:t>2,1,1,1,1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834.2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619.9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1354.5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6129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2018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en-US" dirty="0" smtClean="0"/>
                        <a:t>2,1,2,1,1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834.2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715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3285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86829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en-US" dirty="0" smtClean="0"/>
                        <a:t>2,2,2,1,1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834.2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617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3064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503425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en-US" dirty="0" smtClean="0"/>
                        <a:t>2,2,3,1,1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834.2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434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2939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60632"/>
                  </a:ext>
                </a:extLst>
              </a:tr>
              <a:tr h="372451">
                <a:tc>
                  <a:txBody>
                    <a:bodyPr/>
                    <a:lstStyle/>
                    <a:p>
                      <a:r>
                        <a:rPr lang="en-US" dirty="0" smtClean="0"/>
                        <a:t>2,2,3,2,1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0.6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834.2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2045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8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601" cy="2943032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Оценка программы</a:t>
            </a:r>
            <a:r>
              <a:rPr lang="en-US" dirty="0" smtClean="0"/>
              <a:t>: 34 </a:t>
            </a:r>
            <a:r>
              <a:rPr lang="ru-RU" dirty="0" smtClean="0"/>
              <a:t>минуты</a:t>
            </a:r>
          </a:p>
          <a:p>
            <a:pPr marL="76200" indent="0">
              <a:buNone/>
            </a:pPr>
            <a:r>
              <a:rPr lang="ru-RU" dirty="0" smtClean="0"/>
              <a:t>Результат нагрузочного тестирования</a:t>
            </a:r>
            <a:r>
              <a:rPr lang="en-US" dirty="0" smtClean="0"/>
              <a:t>: 3</a:t>
            </a:r>
            <a:r>
              <a:rPr lang="ru-RU" dirty="0" smtClean="0"/>
              <a:t>6</a:t>
            </a:r>
            <a:r>
              <a:rPr lang="en-US" dirty="0" smtClean="0"/>
              <a:t> </a:t>
            </a:r>
            <a:r>
              <a:rPr lang="ru-RU" dirty="0" smtClean="0"/>
              <a:t>минут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8" y="1818019"/>
            <a:ext cx="3935186" cy="252869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601" cy="2943032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                                                      </a:t>
            </a:r>
            <a:r>
              <a:rPr lang="ru-RU" dirty="0" smtClean="0"/>
              <a:t>      Оценка модели</a:t>
            </a:r>
            <a:r>
              <a:rPr lang="en-US" dirty="0" smtClean="0"/>
              <a:t>: 40 </a:t>
            </a:r>
            <a:r>
              <a:rPr lang="ru-RU" dirty="0" smtClean="0"/>
              <a:t>минут</a:t>
            </a:r>
          </a:p>
          <a:p>
            <a:pPr marL="76200" indent="0">
              <a:buNone/>
            </a:pPr>
            <a:r>
              <a:rPr lang="ru-RU" dirty="0"/>
              <a:t>	</a:t>
            </a:r>
            <a:r>
              <a:rPr lang="ru-RU" dirty="0" smtClean="0"/>
              <a:t>			        Результат теста</a:t>
            </a:r>
            <a:r>
              <a:rPr lang="en-US" dirty="0" smtClean="0"/>
              <a:t>: 4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минут</a:t>
            </a:r>
          </a:p>
          <a:p>
            <a:pPr marL="7620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производительности при нестабильности системы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9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835425"/>
            <a:ext cx="8229601" cy="2867543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Сервис </a:t>
            </a:r>
            <a:r>
              <a:rPr lang="en-US" dirty="0" smtClean="0"/>
              <a:t>E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производительности в зависимости от частоты опроса 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71703"/>
              </p:ext>
            </p:extLst>
          </p:nvPr>
        </p:nvGraphicFramePr>
        <p:xfrm>
          <a:off x="602974" y="2448063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682396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91277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Интервал между опросами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обработки всех заявок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4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минуты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 </a:t>
                      </a:r>
                      <a:r>
                        <a:rPr lang="ru-RU" dirty="0" smtClean="0"/>
                        <a:t>минуты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1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66 минут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0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9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Цель работы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1431200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r>
              <a:rPr lang="ru-RU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архитектурное решение, отвечающее поставленным требованиям к системе, и реализовать его.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Поставленные задачи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1431200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Выполнить обзор возможных архитектурных решений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600" dirty="0" smtClean="0"/>
              <a:t>Спроектировать и реализовать выбранное решение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600" dirty="0" smtClean="0"/>
              <a:t>Проверить его соответствие поставленным критериям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600" dirty="0" smtClean="0"/>
              <a:t>Составить модель системы, позволяющую оценивать её производительность без проведения нагрузочного тестирования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en-US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Событийно-ориентированная архитектура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34" y="1547775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400" dirty="0" smtClean="0"/>
              <a:t>Уменьшает связанность между элементами системы</a:t>
            </a:r>
          </a:p>
          <a:p>
            <a:pPr marL="285750" indent="-28575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400" dirty="0" smtClean="0"/>
              <a:t>Легко масштабируется</a:t>
            </a: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Использованное решение –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 dirty="0"/>
          </a:p>
        </p:txBody>
      </p:sp>
      <p:pic>
        <p:nvPicPr>
          <p:cNvPr id="1026" name="Picture 2" descr="ÐÐ°ÑÑÐ¸Ð½ÐºÐ¸ Ð¿Ð¾ Ð·Ð°Ð¿ÑÐ¾ÑÑ apache kafk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" t="26539" r="-311" b="25654"/>
          <a:stretch/>
        </p:blipFill>
        <p:spPr bwMode="auto">
          <a:xfrm>
            <a:off x="242864" y="2787453"/>
            <a:ext cx="3090058" cy="14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Динамическое управление данными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34" y="1547775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r>
              <a:rPr lang="ru-RU" sz="1400" dirty="0" smtClean="0"/>
              <a:t>Цель</a:t>
            </a:r>
            <a:r>
              <a:rPr lang="en-US" sz="1400" dirty="0" smtClean="0"/>
              <a:t>:</a:t>
            </a:r>
            <a:r>
              <a:rPr lang="ru-RU" sz="1400" dirty="0" smtClean="0"/>
              <a:t> реализовать решение, позволяющее динамически</a:t>
            </a:r>
            <a:r>
              <a:rPr lang="en-US" sz="1400" dirty="0" smtClean="0"/>
              <a:t> </a:t>
            </a:r>
            <a:r>
              <a:rPr lang="ru-RU" sz="1400" dirty="0" smtClean="0"/>
              <a:t>задавать правила распределения задач между топиками </a:t>
            </a:r>
            <a:r>
              <a:rPr lang="en-US" sz="1400" dirty="0" smtClean="0"/>
              <a:t>Apache Kafka</a:t>
            </a:r>
            <a:r>
              <a:rPr lang="ru-RU" sz="1400" dirty="0" smtClean="0"/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ru-RU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r>
              <a:rPr lang="ru-RU" sz="1400" dirty="0" smtClean="0"/>
              <a:t>Решение</a:t>
            </a:r>
            <a:r>
              <a:rPr lang="en-US" sz="1400" dirty="0" smtClean="0"/>
              <a:t>: Drools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7" y="2626885"/>
            <a:ext cx="4334968" cy="13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3542"/>
            <a:ext cx="4429125" cy="27146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правила </a:t>
            </a:r>
            <a:r>
              <a:rPr lang="en-US" dirty="0" smtClean="0"/>
              <a:t>Drools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601" cy="29430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сервиса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00407"/>
            <a:ext cx="4780340" cy="25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8" y="1759937"/>
            <a:ext cx="8229601" cy="2943032"/>
          </a:xfrm>
        </p:spPr>
        <p:txBody>
          <a:bodyPr/>
          <a:lstStyle/>
          <a:p>
            <a:r>
              <a:rPr lang="ru-RU" dirty="0" smtClean="0"/>
              <a:t>Хорошая горизонтальная масштабируемость</a:t>
            </a:r>
          </a:p>
          <a:p>
            <a:r>
              <a:rPr lang="ru-RU" dirty="0" smtClean="0"/>
              <a:t>Возможность изменить поведение не меняя исходный код</a:t>
            </a:r>
          </a:p>
          <a:p>
            <a:r>
              <a:rPr lang="ru-RU" dirty="0" smtClean="0"/>
              <a:t>Хорошая отказоустойчивость</a:t>
            </a:r>
            <a:endParaRPr lang="en-US" dirty="0" smtClean="0"/>
          </a:p>
          <a:p>
            <a:r>
              <a:rPr lang="ru-RU" dirty="0" smtClean="0"/>
              <a:t>Потенциальная высокая пропускная способность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решения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92737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 smtClean="0"/>
              <a:t>Пример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34" y="1547775"/>
            <a:ext cx="8954700" cy="2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lang="en-US" sz="14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050"/>
            <a:ext cx="6897757" cy="15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296</Words>
  <Application>Microsoft Office PowerPoint</Application>
  <PresentationFormat>On-screen Show (16:9)</PresentationFormat>
  <Paragraphs>135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Cover</vt:lpstr>
      <vt:lpstr>1_Cover</vt:lpstr>
      <vt:lpstr>Динамическое управление потоками данных в микросервисной архитектуре на примере биллинговой системы</vt:lpstr>
      <vt:lpstr>Цель работы</vt:lpstr>
      <vt:lpstr>Поставленные задачи</vt:lpstr>
      <vt:lpstr>Событийно-ориентированная архитектура</vt:lpstr>
      <vt:lpstr>Динамическое управление данными</vt:lpstr>
      <vt:lpstr>Пример правила Drools</vt:lpstr>
      <vt:lpstr>Общий вид сервиса</vt:lpstr>
      <vt:lpstr>Преимущества решения</vt:lpstr>
      <vt:lpstr>Пример</vt:lpstr>
      <vt:lpstr>Анализ с точки зрения СМО</vt:lpstr>
      <vt:lpstr>Пример работы программы</vt:lpstr>
      <vt:lpstr>Пример работы программы</vt:lpstr>
      <vt:lpstr>Результаты</vt:lpstr>
      <vt:lpstr>Анализ производительности при нестабильности системы</vt:lpstr>
      <vt:lpstr>Анализ производительности в зависимости от частоты опроса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Mikhailov Nikita</dc:creator>
  <cp:lastModifiedBy>Mikhailov Nikita</cp:lastModifiedBy>
  <cp:revision>28</cp:revision>
  <dcterms:modified xsi:type="dcterms:W3CDTF">2019-05-23T13:37:44Z</dcterms:modified>
</cp:coreProperties>
</file>