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8" r:id="rId1"/>
    <p:sldMasterId id="2147483659" r:id="rId2"/>
  </p:sldMasterIdLst>
  <p:notesMasterIdLst>
    <p:notesMasterId r:id="rId20"/>
  </p:notesMasterIdLst>
  <p:sldIdLst>
    <p:sldId id="256" r:id="rId3"/>
    <p:sldId id="261" r:id="rId4"/>
    <p:sldId id="257" r:id="rId5"/>
    <p:sldId id="260" r:id="rId6"/>
    <p:sldId id="262" r:id="rId7"/>
    <p:sldId id="263" r:id="rId8"/>
    <p:sldId id="258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5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ianov Dmitrii" initials="SD" lastIdx="1" clrIdx="0">
    <p:extLst>
      <p:ext uri="{19B8F6BF-5375-455C-9EA6-DF929625EA0E}">
        <p15:presenceInfo xmlns:p15="http://schemas.microsoft.com/office/powerpoint/2012/main" userId="S-1-5-21-2025429265-1364589140-1801674531-411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712" autoAdjust="0"/>
  </p:normalViewPr>
  <p:slideViewPr>
    <p:cSldViewPr snapToGrid="0">
      <p:cViewPr varScale="1">
        <p:scale>
          <a:sx n="107" d="100"/>
          <a:sy n="107" d="100"/>
        </p:scale>
        <p:origin x="1013" y="101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4966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201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168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889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44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1110c8c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d1110c8c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1110c8c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d1110c8c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0a908c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510a908c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53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03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851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71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32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5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6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7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8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>
            <a:spLocks noGrp="1"/>
          </p:cNvSpPr>
          <p:nvPr>
            <p:ph type="pic" idx="2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4B9103-E2C0-4214-94EF-D457572A679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D0-5C24-4BA8-8817-513BBB729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44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>
            <a:spLocks noGrp="1"/>
          </p:cNvSpPr>
          <p:nvPr>
            <p:ph type="pic" idx="5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pic" idx="6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>
            <a:spLocks noGrp="1"/>
          </p:cNvSpPr>
          <p:nvPr>
            <p:ph type="pic" idx="7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8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9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3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4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5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hajournals.org/doi/10.1161/01.CIR.0000121424.76486.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319-93698-7_3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12025" y="2286325"/>
            <a:ext cx="83712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Моделирование принятия решений в работе службы скорой помощи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1397225" y="3270242"/>
            <a:ext cx="6400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Докладчик: 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Стоянов Д.А</a:t>
            </a:r>
            <a:r>
              <a:rPr lang="ru-RU" dirty="0"/>
              <a:t>., студент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Научный руководитель: Ковальчук С.В., к.т.н., доцент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ru-RU" dirty="0"/>
              <a:t>9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055250" y="4477350"/>
            <a:ext cx="198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Стратегии диспетчера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589960" y="12557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527" y="872836"/>
            <a:ext cx="2909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Изначально – пассивный диспетчер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 нескольких отказов (из-за переполнения) – активный диспетчер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Такой алгоритм определяет следующие стратегии: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Nearest 2 – </a:t>
            </a:r>
            <a:r>
              <a:rPr lang="ru-RU" dirty="0"/>
              <a:t>активный диспетчер действует после 2 отказов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Nearest 1 – </a:t>
            </a:r>
            <a:r>
              <a:rPr lang="ru-RU" dirty="0"/>
              <a:t>после 1 отказа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Expectation - </a:t>
            </a:r>
            <a:r>
              <a:rPr lang="ru-RU" dirty="0"/>
              <a:t>активный диспетчер сразу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1010" y="1924232"/>
                <a:ext cx="4837544" cy="2779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𝑒𝑥𝑝𝑒𝑥𝑡𝑒𝑑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𝑒𝑥𝑝𝑒𝑐𝑡𝑒𝑑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−1](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010" y="1924232"/>
                <a:ext cx="4837544" cy="2779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77790" y="1228725"/>
            <a:ext cx="337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Вычисление интенсивности потока для активного диспетчера</a:t>
            </a:r>
          </a:p>
        </p:txBody>
      </p:sp>
    </p:spTree>
    <p:extLst>
      <p:ext uri="{BB962C8B-B14F-4D97-AF65-F5344CB8AC3E}">
        <p14:creationId xmlns:p14="http://schemas.microsoft.com/office/powerpoint/2010/main" val="126775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Диспетчер - Равновесие Нэша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589960" y="12557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6"/>
            <a:ext cx="4524441" cy="51309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172" y="12557"/>
            <a:ext cx="4824828" cy="51308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41444" y="107287"/>
            <a:ext cx="2921794" cy="30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Равновесие Нэша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36310" y="107287"/>
            <a:ext cx="366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Глобальный минимум времени ожидания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7031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Стратегии диспетчера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589960" y="12557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72" y="0"/>
            <a:ext cx="5112328" cy="511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2557"/>
            <a:ext cx="4232564" cy="5130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866" y="158751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Смешанные стратегии для </a:t>
            </a:r>
            <a:r>
              <a:rPr lang="en-US" dirty="0"/>
              <a:t>N2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217824" y="125016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Смешанные стратегии для </a:t>
            </a:r>
            <a:r>
              <a:rPr lang="en-US" dirty="0"/>
              <a:t>N1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2/1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6132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dirty="0"/>
              <a:t>Финансовое регулирование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945" y="1087582"/>
            <a:ext cx="33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Госпитали ведут себя «жадно» – за каждого пациента они получают прибыль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Такое поведение вызывает переполнения госпиталей и увеличивает смертность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Идея: награждать госпитали за успешно вылеченных больных, тем самым мотивируя стороны кооперироваться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Определим новую функцию наград для игроков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операционные расходы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затраты на транспортировку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выплаты за вылеченного пациента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𝑚𝑜𝑟𝑡𝑎𝑙𝑖𝑡𝑦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b="0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𝑐𝑢𝑟𝑒𝑑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blipFill>
                <a:blip r:embed="rId3"/>
                <a:stretch>
                  <a:fillRect l="-517" t="-2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6849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dirty="0"/>
              <a:t>Финансовое регулирование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945" y="1087582"/>
            <a:ext cx="33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Госпитали ведут себя «жадно» – за каждого пациента они получают прибыль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Такое поведение вызывает переполнения госпиталей и увеличивает смертность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Идея: награждать госпитали за успешно вылеченных больных, тем самым мотивируя стороны кооперироваться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Определим новую функцию наград для игроков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операционные расходы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затраты на транспортировку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выплаты за вылеченного пациента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𝑚𝑜𝑟𝑡𝑎𝑙𝑖𝑡𝑦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b="0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𝑐𝑢𝑟𝑒𝑑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blipFill>
                <a:blip r:embed="rId3"/>
                <a:stretch>
                  <a:fillRect l="-517" t="-2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57738" cy="5088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8" y="0"/>
            <a:ext cx="4386262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9F024-B6D2-4CB9-A938-798DD8788A26}"/>
              </a:ext>
            </a:extLst>
          </p:cNvPr>
          <p:cNvSpPr txBox="1"/>
          <p:nvPr/>
        </p:nvSpPr>
        <p:spPr>
          <a:xfrm>
            <a:off x="1241444" y="107287"/>
            <a:ext cx="2921794" cy="30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Равновесие Нэша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7F0AD-5A52-4B62-9AF4-2B11E1D86D0A}"/>
              </a:ext>
            </a:extLst>
          </p:cNvPr>
          <p:cNvSpPr txBox="1"/>
          <p:nvPr/>
        </p:nvSpPr>
        <p:spPr>
          <a:xfrm>
            <a:off x="4836310" y="107287"/>
            <a:ext cx="366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Глобальный минимум времени ожидания</a:t>
            </a:r>
          </a:p>
        </p:txBody>
      </p:sp>
    </p:spTree>
    <p:extLst>
      <p:ext uri="{BB962C8B-B14F-4D97-AF65-F5344CB8AC3E}">
        <p14:creationId xmlns:p14="http://schemas.microsoft.com/office/powerpoint/2010/main" val="57907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9094"/>
            <a:ext cx="6371304" cy="5126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0746" y="1963546"/>
            <a:ext cx="2736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равном количестве серверов большая оплата оптимальна для системы. </a:t>
            </a:r>
          </a:p>
          <a:p>
            <a:endParaRPr lang="ru-RU" dirty="0"/>
          </a:p>
          <a:p>
            <a:r>
              <a:rPr lang="ru-RU" dirty="0"/>
              <a:t>В обратном случае, низкая оплата мотивирует госпитали снижать риски смертности и кооперироваться с другими госпиталями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227" y="26412"/>
            <a:ext cx="519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Оптимальность равновесия Нэша с точки зрения глобального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01719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091" y="1821873"/>
            <a:ext cx="3318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Финансовое регулирование мотивирует участников к кооперации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Регулирование с помощью диспетчера эффективно с точки зрения системы, но не выгодно для ее участников</a:t>
            </a:r>
          </a:p>
          <a:p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0211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457200" y="257868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ru-RU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www.ifmo.ru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508" y="70741"/>
            <a:ext cx="7288724" cy="37804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Краткая характеристика проведенного исследования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891541" y="0"/>
            <a:ext cx="1907704" cy="378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39552" y="877705"/>
            <a:ext cx="3944590" cy="34023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–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 участников системы здравоохранения в городской среде</a:t>
            </a:r>
          </a:p>
          <a:p>
            <a:pPr algn="l"/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– методы городского регулирования системы здравоохранения </a:t>
            </a:r>
          </a:p>
          <a:p>
            <a:pPr marL="354013" indent="-354013" algn="l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 – определение оптимального варианта управления системой здравоохранения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3603C98-85C0-42E1-B921-46695D8BCB45}"/>
              </a:ext>
            </a:extLst>
          </p:cNvPr>
          <p:cNvGrpSpPr/>
          <p:nvPr/>
        </p:nvGrpSpPr>
        <p:grpSpPr>
          <a:xfrm>
            <a:off x="5004700" y="698689"/>
            <a:ext cx="4139300" cy="4206751"/>
            <a:chOff x="5574097" y="1013014"/>
            <a:chExt cx="3620489" cy="3679486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9D9A2C5-291A-4DE5-9328-B01352FFC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1891" y="2941759"/>
              <a:ext cx="472683" cy="493987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5345C662-7F5B-447E-97D6-674B168E1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9625" y="2489971"/>
              <a:ext cx="541873" cy="451788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F2603507-171C-4E8C-8136-51A694F9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386" y="2099662"/>
              <a:ext cx="1720875" cy="150913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06F028C-10C4-4399-B978-6C14C5A22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6363" y="2084292"/>
              <a:ext cx="433143" cy="420588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F37DD93-3D9B-475C-889E-AA73613A8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56118" y="2084292"/>
              <a:ext cx="387003" cy="405679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307CE68-68B1-435E-B180-66C89E50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49284" y="1350998"/>
              <a:ext cx="433143" cy="493986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705881C0-39E9-4234-BFF6-B31B269BE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4084" y="1509686"/>
              <a:ext cx="465854" cy="548878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6DD7CA4A-7873-4109-9BF1-EB30F06E6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56550" y="1994692"/>
              <a:ext cx="468024" cy="510188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F5D216BC-5333-49D0-BBB5-66C2F44A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74097" y="3461692"/>
              <a:ext cx="460693" cy="548879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B867134-8B4B-45AC-8F10-86C1DF3F8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33003" y="3863470"/>
              <a:ext cx="498848" cy="548880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A59EFFA-871E-4F3C-A839-1EAC1A177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45822" y="3375450"/>
              <a:ext cx="397974" cy="54887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A97C6FA5-7762-4635-95C5-7058D0F5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290195" y="3736132"/>
              <a:ext cx="447407" cy="548880"/>
            </a:xfrm>
            <a:prstGeom prst="rect">
              <a:avLst/>
            </a:prstGeom>
          </p:spPr>
        </p:pic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1F7797A-5906-413A-AE11-8A419ADCB764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6265856" y="1844984"/>
              <a:ext cx="162653" cy="7267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453D909E-6F52-4557-B3E3-D0FAC6AA43AC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5802935" y="2504880"/>
              <a:ext cx="348483" cy="2108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BC421DBC-EA82-463B-88AE-7189EAE0A6F8}"/>
                </a:ext>
              </a:extLst>
            </p:cNvPr>
            <p:cNvCxnSpPr>
              <a:stCxn id="14" idx="2"/>
            </p:cNvCxnSpPr>
            <p:nvPr/>
          </p:nvCxnSpPr>
          <p:spPr>
            <a:xfrm flipH="1">
              <a:off x="6698999" y="2058564"/>
              <a:ext cx="288012" cy="9041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E1898BD-90FC-4DB8-8D2F-C480E80E45F3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7219938" y="2489971"/>
              <a:ext cx="229682" cy="2953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6A19D93F-6E46-4BBE-9461-12E24BE87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2935" y="2962722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B8919E65-0BFD-47C2-9A9E-1298CB5B2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2427" y="3359307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784121F-E1AE-434C-93B5-09EC94FA5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7855" y="2876480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D948F3D-884C-4A87-9FFE-00CBF2FEE59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7501261" y="2854227"/>
              <a:ext cx="0" cy="881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Стрелка: вправо 27">
              <a:extLst>
                <a:ext uri="{FF2B5EF4-FFF2-40B4-BE49-F238E27FC236}">
                  <a16:creationId xmlns:a16="http://schemas.microsoft.com/office/drawing/2014/main" id="{F3C28C39-A371-4D59-98C1-F2CC4DE1CCD4}"/>
                </a:ext>
              </a:extLst>
            </p:cNvPr>
            <p:cNvSpPr/>
            <p:nvPr/>
          </p:nvSpPr>
          <p:spPr>
            <a:xfrm rot="10800000">
              <a:off x="7981564" y="2155507"/>
              <a:ext cx="326002" cy="125964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65AE322E-3D29-45CC-9586-FB8EB3AF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43058" y="3429079"/>
              <a:ext cx="490348" cy="4584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7AEB63-3529-4241-85B6-9CF2C6982322}"/>
                </a:ext>
              </a:extLst>
            </p:cNvPr>
            <p:cNvSpPr txBox="1"/>
            <p:nvPr/>
          </p:nvSpPr>
          <p:spPr>
            <a:xfrm>
              <a:off x="6224618" y="1013014"/>
              <a:ext cx="813491" cy="26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Сервисы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58954B-7EA4-4C52-A517-86D3A978C77C}"/>
                </a:ext>
              </a:extLst>
            </p:cNvPr>
            <p:cNvSpPr txBox="1"/>
            <p:nvPr/>
          </p:nvSpPr>
          <p:spPr>
            <a:xfrm>
              <a:off x="6257747" y="4423299"/>
              <a:ext cx="1271972" cy="26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Жители города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E80379-A3FC-4295-A225-329337A41688}"/>
                </a:ext>
              </a:extLst>
            </p:cNvPr>
            <p:cNvSpPr txBox="1"/>
            <p:nvPr/>
          </p:nvSpPr>
          <p:spPr>
            <a:xfrm>
              <a:off x="8072346" y="1633812"/>
              <a:ext cx="1122240" cy="269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Управление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95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56725" y="-18199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242451" y="1060481"/>
            <a:ext cx="3393478" cy="330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Пациенты с острым коронарным синдромом(ОКС)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Срочное лечение – чрезкожное коронарное вмешательство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Переполненность госпиталей, несбалансированность потока пациентов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ru-RU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3/1</a:t>
            </a:r>
            <a:r>
              <a:rPr lang="ru-RU" dirty="0"/>
              <a:t>6</a:t>
            </a:r>
            <a:endParaRPr dirty="0"/>
          </a:p>
        </p:txBody>
      </p:sp>
      <p:pic>
        <p:nvPicPr>
          <p:cNvPr id="1028" name="Picture 4" descr="image.png">
            <a:extLst>
              <a:ext uri="{FF2B5EF4-FFF2-40B4-BE49-F238E27FC236}">
                <a16:creationId xmlns:a16="http://schemas.microsoft.com/office/drawing/2014/main" id="{F0A44F70-795F-4B2F-8D98-10D87811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28" y="1114425"/>
            <a:ext cx="4762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42D4BE-35EC-4725-858F-1452009B0668}"/>
              </a:ext>
            </a:extLst>
          </p:cNvPr>
          <p:cNvSpPr txBox="1"/>
          <p:nvPr/>
        </p:nvSpPr>
        <p:spPr>
          <a:xfrm>
            <a:off x="4381500" y="4279689"/>
            <a:ext cx="47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Giuseppe De Luca et al. (2014) doi:10.1161/01.CIR.0000121424.76486.20</a:t>
            </a:r>
            <a:r>
              <a:rPr lang="it-IT" dirty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56725" y="-18199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/>
              <a:t>Задачи исследования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56725" y="865619"/>
            <a:ext cx="8954700" cy="341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Проанализировать системы государственного регулирования здравоохранения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Разработать методы регулирования для теоретико-игровой модели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Провести экспериментальные исследования для выявления оптимального поведения заинтересованных сторон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Сравнить эффективность полученных методов регулирования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4/1</a:t>
            </a:r>
            <a:r>
              <a:rPr lang="ru-RU" dirty="0"/>
              <a:t>6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2" y="0"/>
            <a:ext cx="8229600" cy="620483"/>
          </a:xfrm>
        </p:spPr>
        <p:txBody>
          <a:bodyPr/>
          <a:lstStyle/>
          <a:p>
            <a:r>
              <a:rPr lang="ru-RU" dirty="0"/>
              <a:t>Методы и средства исследования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5/1</a:t>
            </a:r>
            <a:r>
              <a:rPr lang="ru-RU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0163" y="1538458"/>
            <a:ext cx="5673437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/>
              <a:t>Математический аппарат теории игр</a:t>
            </a:r>
            <a:endParaRPr lang="en-US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endParaRPr lang="ru-RU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/>
              <a:t> Математический аппарат теории массового обслуживания</a:t>
            </a:r>
            <a:endParaRPr lang="en-US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endParaRPr lang="ru-RU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/>
              <a:t>Язык программирования </a:t>
            </a:r>
            <a:r>
              <a:rPr lang="en-US" sz="2000" dirty="0"/>
              <a:t>Python (</a:t>
            </a:r>
            <a:r>
              <a:rPr lang="ru-RU" sz="2000" dirty="0"/>
              <a:t>библиотеки </a:t>
            </a:r>
            <a:r>
              <a:rPr lang="en-US" sz="2000" dirty="0" err="1"/>
              <a:t>numpy</a:t>
            </a:r>
            <a:r>
              <a:rPr lang="en-US" sz="2000" dirty="0"/>
              <a:t>, </a:t>
            </a:r>
            <a:r>
              <a:rPr lang="en-US" sz="2000" dirty="0" err="1"/>
              <a:t>matplotlib</a:t>
            </a:r>
            <a:r>
              <a:rPr lang="en-US" sz="2000" dirty="0"/>
              <a:t>, </a:t>
            </a:r>
            <a:r>
              <a:rPr lang="en-US" sz="2000" dirty="0" err="1"/>
              <a:t>nashpy</a:t>
            </a:r>
            <a:r>
              <a:rPr lang="en-US" sz="2000" dirty="0"/>
              <a:t>)</a:t>
            </a:r>
            <a:endParaRPr lang="ru-RU" sz="2000" dirty="0"/>
          </a:p>
          <a:p>
            <a:pPr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</p:txBody>
      </p:sp>
      <p:pic>
        <p:nvPicPr>
          <p:cNvPr id="1026" name="Picture 2" descr="ÐÐ°ÑÑÐ¸Ð½ÐºÐ¸ Ð¿Ð¾ Ð·Ð°Ð¿ÑÐ¾ÑÑ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746" y="3603826"/>
            <a:ext cx="1711125" cy="171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queue the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25" y="3179618"/>
            <a:ext cx="2555874" cy="18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Ð°ÑÑÐ¸Ð½ÐºÐ¸ Ð¿Ð¾ Ð·Ð°Ð¿ÑÐ¾ÑÑ game the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20" y="1120963"/>
            <a:ext cx="3256483" cy="183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9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4000"/>
            <a:ext cx="8229600" cy="620483"/>
          </a:xfrm>
        </p:spPr>
        <p:txBody>
          <a:bodyPr/>
          <a:lstStyle/>
          <a:p>
            <a:r>
              <a:rPr lang="ru-RU" dirty="0"/>
              <a:t>Обзор известных решений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6/1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95977"/>
              </p:ext>
            </p:extLst>
          </p:nvPr>
        </p:nvGraphicFramePr>
        <p:xfrm>
          <a:off x="1000990" y="951047"/>
          <a:ext cx="7142019" cy="336353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80673">
                  <a:extLst>
                    <a:ext uri="{9D8B030D-6E8A-4147-A177-3AD203B41FA5}">
                      <a16:colId xmlns:a16="http://schemas.microsoft.com/office/drawing/2014/main" val="1158799283"/>
                    </a:ext>
                  </a:extLst>
                </a:gridCol>
                <a:gridCol w="2380673">
                  <a:extLst>
                    <a:ext uri="{9D8B030D-6E8A-4147-A177-3AD203B41FA5}">
                      <a16:colId xmlns:a16="http://schemas.microsoft.com/office/drawing/2014/main" val="3126161702"/>
                    </a:ext>
                  </a:extLst>
                </a:gridCol>
                <a:gridCol w="2380673">
                  <a:extLst>
                    <a:ext uri="{9D8B030D-6E8A-4147-A177-3AD203B41FA5}">
                      <a16:colId xmlns:a16="http://schemas.microsoft.com/office/drawing/2014/main" val="3935578676"/>
                    </a:ext>
                  </a:extLst>
                </a:gridCol>
              </a:tblGrid>
              <a:tr h="406979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  <a:r>
                        <a:rPr lang="ru-RU" baseline="0" dirty="0"/>
                        <a:t> статьи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Автор(ы)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Резюме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51267"/>
                  </a:ext>
                </a:extLst>
              </a:tr>
              <a:tr h="964908"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Lessons from game theory about healthcare system price inflation: Evidence from a community-level case study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M. D. Agee and Z. Gates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Сравнение систем ценообразования</a:t>
                      </a:r>
                      <a:r>
                        <a:rPr lang="ru-RU" baseline="0" dirty="0"/>
                        <a:t> за услуги здравоохранения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43455"/>
                  </a:ext>
                </a:extLst>
              </a:tr>
              <a:tr h="1115005">
                <a:tc>
                  <a:txBody>
                    <a:bodyPr/>
                    <a:lstStyle/>
                    <a:p>
                      <a:r>
                        <a:rPr lang="en-US" dirty="0"/>
                        <a:t>Consequences of a decentralized healthcare governance model: Measuring regional authority support for patient choice in Sweden.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Fredriksson</a:t>
                      </a:r>
                      <a:r>
                        <a:rPr lang="en-US" dirty="0"/>
                        <a:t>, M., &amp; </a:t>
                      </a:r>
                      <a:r>
                        <a:rPr lang="en-US" dirty="0" err="1"/>
                        <a:t>Winblad</a:t>
                      </a:r>
                      <a:r>
                        <a:rPr lang="en-US" dirty="0"/>
                        <a:t>, U. (2008).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Последствия децентрализованного</a:t>
                      </a:r>
                      <a:r>
                        <a:rPr lang="ru-RU" baseline="0" dirty="0"/>
                        <a:t> управления привело к отсутствию к несбалансированности оказания медицинских услуг</a:t>
                      </a:r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2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34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56725" y="-91225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/>
              <a:t>Модель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56725" y="1018309"/>
            <a:ext cx="5041200" cy="317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основу взята модель из статьи</a:t>
            </a:r>
            <a:r>
              <a:rPr lang="ru-RU" sz="2000" dirty="0"/>
              <a:t>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Towards Model-Based Policy Elaboration on City Scale Using Game Sergey V.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Kovalchuk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Mariia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A. Moskalenko, Alexey N. Yakovlev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ru-RU" sz="1400" dirty="0"/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ru-RU" sz="1400" dirty="0"/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en-US" sz="1400" dirty="0"/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r>
              <a:rPr lang="ru-RU" sz="2800" dirty="0"/>
              <a:t>Что нового: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Смешанные стратегии (равновесие Нэша)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Регулирование с помощью диспетчера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Регулирование с помощью выплат за вылеченных больных</a:t>
            </a:r>
            <a:endParaRPr lang="en-US" sz="2000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562734" y="0"/>
            <a:ext cx="548700" cy="393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7/1</a:t>
            </a:r>
            <a:r>
              <a:rPr lang="ru-RU" dirty="0"/>
              <a:t>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925" y="1239982"/>
            <a:ext cx="3705691" cy="34387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Диспетчер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618" y="1405176"/>
            <a:ext cx="2195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Диспетчер может быть активным или пассивным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Активный диспетчер сможет оптимально распределить нагрузку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98" y="1065283"/>
            <a:ext cx="5529386" cy="36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9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Диспетчер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673" y="1593273"/>
            <a:ext cx="26323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Пассивный диспетчер действует как прежде – отправляет в ближайший госпиталь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Госпиталь может перенаправить пациента в случае переполнения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285F40-4171-43AF-B2FF-71A7C5171B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858" y="1049163"/>
            <a:ext cx="6119495" cy="4024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3925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710</Words>
  <Application>Microsoft Office PowerPoint</Application>
  <PresentationFormat>Экран (16:9)</PresentationFormat>
  <Paragraphs>163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Cover</vt:lpstr>
      <vt:lpstr>1_Cover</vt:lpstr>
      <vt:lpstr>Моделирование принятия решений в работе службы скорой помощи</vt:lpstr>
      <vt:lpstr>Краткая характеристика проведенного исследования</vt:lpstr>
      <vt:lpstr>Проблема</vt:lpstr>
      <vt:lpstr>Задачи исследования</vt:lpstr>
      <vt:lpstr>Методы и средства исследования</vt:lpstr>
      <vt:lpstr>Обзор известных решений</vt:lpstr>
      <vt:lpstr>Модель</vt:lpstr>
      <vt:lpstr>Диспетчер</vt:lpstr>
      <vt:lpstr>Диспетчер</vt:lpstr>
      <vt:lpstr>Стратегии диспетчера</vt:lpstr>
      <vt:lpstr>Диспетчер - Равновесие Нэша</vt:lpstr>
      <vt:lpstr>Стратегии диспетчера</vt:lpstr>
      <vt:lpstr>Финансовое регулирование</vt:lpstr>
      <vt:lpstr>Финансовое регулирование</vt:lpstr>
      <vt:lpstr>Презентация PowerPoint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эффективной Wi-Fi-инфраструктуры Университета ИТМО</dc:title>
  <dc:creator>Дима</dc:creator>
  <cp:lastModifiedBy>Стоянов Дмитрий Александрович</cp:lastModifiedBy>
  <cp:revision>29</cp:revision>
  <dcterms:modified xsi:type="dcterms:W3CDTF">2019-06-02T19:24:43Z</dcterms:modified>
</cp:coreProperties>
</file>