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61" r:id="rId4"/>
    <p:sldId id="257" r:id="rId5"/>
    <p:sldId id="260" r:id="rId6"/>
    <p:sldId id="262" r:id="rId7"/>
    <p:sldId id="263" r:id="rId8"/>
    <p:sldId id="258" r:id="rId9"/>
    <p:sldId id="266" r:id="rId10"/>
    <p:sldId id="264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ianov Dmitrii" initials="SD" lastIdx="1" clrIdx="0">
    <p:extLst>
      <p:ext uri="{19B8F6BF-5375-455C-9EA6-DF929625EA0E}">
        <p15:presenceInfo xmlns:p15="http://schemas.microsoft.com/office/powerpoint/2012/main" userId="S-1-5-21-2025429265-1364589140-1801674531-4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12" autoAdjust="0"/>
  </p:normalViewPr>
  <p:slideViewPr>
    <p:cSldViewPr snapToGrid="0">
      <p:cViewPr varScale="1">
        <p:scale>
          <a:sx n="107" d="100"/>
          <a:sy n="107" d="100"/>
        </p:scale>
        <p:origin x="1013" y="101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0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6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03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53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85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ajournals.org/doi/10.1161/01.CIR.0000121424.76486.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93698-7_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527" y="872836"/>
            <a:ext cx="2909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Изначально – пассивный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 нескольких отказов (из-за переполнения) – активный диспетчер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Такой алгоритм определяет следующие стратегии: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2 – </a:t>
            </a:r>
            <a:r>
              <a:rPr lang="ru-RU" dirty="0"/>
              <a:t>активный диспетчер действует после 2 отказов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Nearest 1 – </a:t>
            </a:r>
            <a:r>
              <a:rPr lang="ru-RU" dirty="0"/>
              <a:t>после 1 отказа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Expectation - </a:t>
            </a:r>
            <a:r>
              <a:rPr lang="ru-RU" dirty="0"/>
              <a:t>активный диспетчер сразу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𝑒𝑥𝑝𝑒𝑥𝑡𝑒𝑑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7790" y="1228725"/>
            <a:ext cx="33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интенсивности потока для активного диспетчера</a:t>
            </a:r>
          </a:p>
        </p:txBody>
      </p:sp>
    </p:spTree>
    <p:extLst>
      <p:ext uri="{BB962C8B-B14F-4D97-AF65-F5344CB8AC3E}">
        <p14:creationId xmlns:p14="http://schemas.microsoft.com/office/powerpoint/2010/main" val="12677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Диспетчер - Равновесие Нэша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6"/>
            <a:ext cx="4524441" cy="5130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72" y="12557"/>
            <a:ext cx="4824828" cy="51308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031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589960" y="12557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ru-RU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2" y="0"/>
            <a:ext cx="5112328" cy="511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2557"/>
            <a:ext cx="4232564" cy="513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866" y="158751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217824" y="125016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Смешанные стратегии для </a:t>
            </a:r>
            <a:r>
              <a:rPr lang="en-US" dirty="0"/>
              <a:t>N1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2/1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132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849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1945" y="108758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Определим новую функцию наград для игроков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53" y="1647582"/>
                <a:ext cx="3539837" cy="2602251"/>
              </a:xfrm>
              <a:prstGeom prst="rect">
                <a:avLst/>
              </a:prstGeom>
              <a:blipFill>
                <a:blip r:embed="rId3"/>
                <a:stretch>
                  <a:fillRect l="-517" t="-2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57738" cy="5088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0"/>
            <a:ext cx="4386262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9F024-B6D2-4CB9-A938-798DD8788A26}"/>
              </a:ext>
            </a:extLst>
          </p:cNvPr>
          <p:cNvSpPr txBox="1"/>
          <p:nvPr/>
        </p:nvSpPr>
        <p:spPr>
          <a:xfrm>
            <a:off x="1241444" y="107287"/>
            <a:ext cx="2921794" cy="3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Равновесие Нэша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7F0AD-5A52-4B62-9AF4-2B11E1D86D0A}"/>
              </a:ext>
            </a:extLst>
          </p:cNvPr>
          <p:cNvSpPr txBox="1"/>
          <p:nvPr/>
        </p:nvSpPr>
        <p:spPr>
          <a:xfrm>
            <a:off x="4836310" y="107287"/>
            <a:ext cx="366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Глобальный минимум времени ожидания</a:t>
            </a:r>
          </a:p>
        </p:txBody>
      </p:sp>
    </p:spTree>
    <p:extLst>
      <p:ext uri="{BB962C8B-B14F-4D97-AF65-F5344CB8AC3E}">
        <p14:creationId xmlns:p14="http://schemas.microsoft.com/office/powerpoint/2010/main" val="5790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094"/>
            <a:ext cx="6371304" cy="5126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0746" y="1963546"/>
            <a:ext cx="273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равном количестве серверов большая оплата оптимальна для системы. </a:t>
            </a:r>
          </a:p>
          <a:p>
            <a:endParaRPr lang="ru-RU" dirty="0"/>
          </a:p>
          <a:p>
            <a:r>
              <a:rPr lang="ru-RU" dirty="0"/>
              <a:t>В обратном случае, низкая оплата мотивирует госпитали снижать риски смертности и кооперироваться с другими госпиталями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27" y="26412"/>
            <a:ext cx="519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Оптимальность равновесия Нэша с точки зрения глобального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0171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091" y="1821873"/>
            <a:ext cx="3318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Финансовое регулирование мотивирует участников к кооперации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Регулирование с помощью диспетчера эффективно с точки зрения системы, но не выгодно для ее участников</a:t>
            </a:r>
          </a:p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21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288724" cy="37804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5004700" y="698689"/>
            <a:ext cx="4139300" cy="420675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1"/>
            <a:ext cx="3393478" cy="33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8" name="Picture 4" descr="image.png">
            <a:extLst>
              <a:ext uri="{FF2B5EF4-FFF2-40B4-BE49-F238E27FC236}">
                <a16:creationId xmlns:a16="http://schemas.microsoft.com/office/drawing/2014/main" id="{F0A44F70-795F-4B2F-8D98-10D87811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28" y="1114425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D4BE-35EC-4725-858F-1452009B0668}"/>
              </a:ext>
            </a:extLst>
          </p:cNvPr>
          <p:cNvSpPr txBox="1"/>
          <p:nvPr/>
        </p:nvSpPr>
        <p:spPr>
          <a:xfrm>
            <a:off x="4381500" y="4279689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</a:t>
            </a:r>
            <a:r>
              <a:rPr lang="ru-RU" dirty="0"/>
              <a:t>6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0"/>
            <a:ext cx="8229600" cy="620483"/>
          </a:xfrm>
        </p:spPr>
        <p:txBody>
          <a:bodyPr/>
          <a:lstStyle/>
          <a:p>
            <a:r>
              <a:rPr lang="ru-RU" dirty="0"/>
              <a:t>Методы и средства исследования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5/1</a:t>
            </a:r>
            <a:r>
              <a:rPr lang="ru-RU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163" y="1538458"/>
            <a:ext cx="5673437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Математический аппарат теории игр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 Математический аппарат теории массового обслуживания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Язык программирования </a:t>
            </a:r>
            <a:r>
              <a:rPr lang="en-US" sz="2000" dirty="0"/>
              <a:t>Python (</a:t>
            </a:r>
            <a:r>
              <a:rPr lang="ru-RU" sz="2000" dirty="0"/>
              <a:t>библиотеки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nashpy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3603826"/>
            <a:ext cx="1711125" cy="17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queu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5" y="3179618"/>
            <a:ext cx="2555874" cy="1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1120963"/>
            <a:ext cx="3256483" cy="1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4000"/>
            <a:ext cx="8229600" cy="620483"/>
          </a:xfrm>
        </p:spPr>
        <p:txBody>
          <a:bodyPr/>
          <a:lstStyle/>
          <a:p>
            <a:r>
              <a:rPr lang="ru-RU" dirty="0"/>
              <a:t>Обзор известных решений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6/1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5977"/>
              </p:ext>
            </p:extLst>
          </p:nvPr>
        </p:nvGraphicFramePr>
        <p:xfrm>
          <a:off x="1000990" y="951047"/>
          <a:ext cx="7142019" cy="336353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80673">
                  <a:extLst>
                    <a:ext uri="{9D8B030D-6E8A-4147-A177-3AD203B41FA5}">
                      <a16:colId xmlns:a16="http://schemas.microsoft.com/office/drawing/2014/main" val="1158799283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126161702"/>
                    </a:ext>
                  </a:extLst>
                </a:gridCol>
                <a:gridCol w="2380673">
                  <a:extLst>
                    <a:ext uri="{9D8B030D-6E8A-4147-A177-3AD203B41FA5}">
                      <a16:colId xmlns:a16="http://schemas.microsoft.com/office/drawing/2014/main" val="3935578676"/>
                    </a:ext>
                  </a:extLst>
                </a:gridCol>
              </a:tblGrid>
              <a:tr h="406979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  <a:r>
                        <a:rPr lang="ru-RU" baseline="0" dirty="0"/>
                        <a:t> статьи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Автор(ы)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Резюме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51267"/>
                  </a:ext>
                </a:extLst>
              </a:tr>
              <a:tr h="964908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Lessons from game theory about healthcare system price inflation: Evidence from a community-level case study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M. D. Agee and Z. Gates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Сравнение систем ценообразования</a:t>
                      </a:r>
                      <a:r>
                        <a:rPr lang="ru-RU" baseline="0" dirty="0"/>
                        <a:t> за услуги здравоохранения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43455"/>
                  </a:ext>
                </a:extLst>
              </a:tr>
              <a:tr h="1115005">
                <a:tc>
                  <a:txBody>
                    <a:bodyPr/>
                    <a:lstStyle/>
                    <a:p>
                      <a:r>
                        <a:rPr lang="en-US" dirty="0"/>
                        <a:t>Consequences of a decentralized healthcare governance model: Measuring regional authority support for patient choice in Sweden.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Fredriksson</a:t>
                      </a:r>
                      <a:r>
                        <a:rPr lang="en-US" dirty="0"/>
                        <a:t>, M., &amp; </a:t>
                      </a:r>
                      <a:r>
                        <a:rPr lang="en-US" dirty="0" err="1"/>
                        <a:t>Winblad</a:t>
                      </a:r>
                      <a:r>
                        <a:rPr lang="en-US" dirty="0"/>
                        <a:t>, U. (2008).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Последствия децентрализованного</a:t>
                      </a:r>
                      <a:r>
                        <a:rPr lang="ru-RU" baseline="0" dirty="0"/>
                        <a:t> управления привело к отсутствию к несбалансированности оказания медицинских услуг</a:t>
                      </a:r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4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56725" y="-9122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Модель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56725" y="1018309"/>
            <a:ext cx="5041200" cy="317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основу взята модель из статьи</a:t>
            </a:r>
            <a:r>
              <a:rPr lang="ru-RU" sz="2000" dirty="0"/>
              <a:t>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Towards Model-Based Policy Elaboration on City Scale Using Game Sergey V.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Kovalchuk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Mariia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A. Moskalenko, Alexey N. Yakovlev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en-US" sz="1400" dirty="0"/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r>
              <a:rPr lang="ru-RU" sz="2800" dirty="0"/>
              <a:t>Что нового: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Смешанные стратегии (равновесие Нэша)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диспетчера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2000" dirty="0"/>
              <a:t>Регулирование с помощью выплат за вылеченных больных</a:t>
            </a:r>
            <a:endParaRPr lang="en-US" sz="20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0"/>
            <a:ext cx="548700" cy="39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25" y="1239982"/>
            <a:ext cx="3705691" cy="34387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" y="-77938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673" y="1593273"/>
            <a:ext cx="2632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Пассивный диспетчер действует как прежде – отправляет в ближайший госпиталь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Госпиталь может перенаправить пациента в случае переполнения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85F40-4171-43AF-B2FF-71A7C5171B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58" y="1049163"/>
            <a:ext cx="6119495" cy="402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39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56507"/>
            <a:ext cx="8229600" cy="620483"/>
          </a:xfrm>
        </p:spPr>
        <p:txBody>
          <a:bodyPr/>
          <a:lstStyle/>
          <a:p>
            <a:r>
              <a:rPr lang="ru-RU" dirty="0"/>
              <a:t>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618" y="1405176"/>
            <a:ext cx="21959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Активный диспетчер учитывает состояние очереди в госпитале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Диспетчер сможет оптимально распределить нагрузку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8F330-F830-47CA-82C6-E1CEA4C41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0" y="1164431"/>
            <a:ext cx="5677853" cy="358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937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710</Words>
  <Application>Microsoft Office PowerPoint</Application>
  <PresentationFormat>Экран (16:9)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Методы и средства исследования</vt:lpstr>
      <vt:lpstr>Обзор известных решений</vt:lpstr>
      <vt:lpstr>Модель</vt:lpstr>
      <vt:lpstr>Диспетчер</vt:lpstr>
      <vt:lpstr>Диспетчер</vt:lpstr>
      <vt:lpstr>Стратегии диспетчера</vt:lpstr>
      <vt:lpstr>Диспетчер - Равновесие Нэша</vt:lpstr>
      <vt:lpstr>Стратегии диспетчера</vt:lpstr>
      <vt:lpstr>Финансовое регулирование</vt:lpstr>
      <vt:lpstr>Финансовое регулирование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Стоянов Дмитрий Александрович</cp:lastModifiedBy>
  <cp:revision>30</cp:revision>
  <dcterms:modified xsi:type="dcterms:W3CDTF">2019-06-02T23:15:08Z</dcterms:modified>
</cp:coreProperties>
</file>