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Inter T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InterTigh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T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Tight-boldItalic.fntdata"/><Relationship Id="rId30" Type="http://schemas.openxmlformats.org/officeDocument/2006/relationships/font" Target="fonts/InterTight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02dc83ef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02dc83ef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02dc83ef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02dc83ef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d273a521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d273a521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d273a5213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d273a521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db4c964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db4c964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db4c964a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db4c964a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d26a922c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d26a922c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dafc5346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dafc5346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\begin{matrix}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F=k\frac{q^2}{r^2}\\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a=\frac{F}{m}\\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v=at\\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r\to 0 \Rightarrow F\to \infty  \Rightarrow a\to \infty \overset{t}{\Rightarrow} v\to \infty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\end{matrix}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https://latex.codecogs.com/eqneditor/editor.php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dafc5346c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dafc5346c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dafc5346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dafc5346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126a3bec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126a3bec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dafc5346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dafc5346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dafc5346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dafc5346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dafc5346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dafc5346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d26a922c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d26a922c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126a3be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2126a3be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d273a52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d273a52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d26a922c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d26a922c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273a521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273a521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d273a521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d273a521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d273a521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d273a521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02dc83e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02dc83e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10" name="Google Shape;10;p2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" name="Google Shape;29;p2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227" name="Google Shape;227;p11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30" name="Google Shape;230;p1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" name="Google Shape;246;p11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3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52" name="Google Shape;252;p13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4" name="Google Shape;254;p1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5" name="Google Shape;255;p1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" name="Google Shape;271;p13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3"/>
          <p:cNvSpPr txBox="1"/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3" name="Google Shape;273;p13"/>
          <p:cNvSpPr txBox="1"/>
          <p:nvPr>
            <p:ph idx="1" type="subTitle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4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76" name="Google Shape;276;p14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79" name="Google Shape;279;p1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1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4"/>
          <p:cNvSpPr txBox="1"/>
          <p:nvPr>
            <p:ph idx="1" type="subTitle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1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5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00" name="Google Shape;300;p15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2" name="Google Shape;302;p15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03" name="Google Shape;303;p15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5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5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5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5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5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5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" name="Google Shape;319;p1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5"/>
          <p:cNvSpPr txBox="1"/>
          <p:nvPr>
            <p:ph idx="1" type="subTitle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24" name="Google Shape;324;p16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6" name="Google Shape;326;p16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27" name="Google Shape;327;p16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" name="Google Shape;343;p1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6"/>
          <p:cNvSpPr txBox="1"/>
          <p:nvPr>
            <p:ph idx="1" type="subTitle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45" name="Google Shape;345;p16"/>
          <p:cNvSpPr txBox="1"/>
          <p:nvPr>
            <p:ph idx="2" type="subTitle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6"/>
          <p:cNvSpPr txBox="1"/>
          <p:nvPr>
            <p:ph idx="3" type="subTitle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6"/>
          <p:cNvSpPr txBox="1"/>
          <p:nvPr>
            <p:ph idx="4" type="subTitle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6"/>
          <p:cNvSpPr txBox="1"/>
          <p:nvPr>
            <p:ph idx="5" type="subTitle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49" name="Google Shape;349;p16"/>
          <p:cNvSpPr txBox="1"/>
          <p:nvPr>
            <p:ph idx="6" type="subTitle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50" name="Google Shape;350;p16"/>
          <p:cNvSpPr txBox="1"/>
          <p:nvPr>
            <p:ph idx="7" type="subTitle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6"/>
          <p:cNvSpPr txBox="1"/>
          <p:nvPr>
            <p:ph idx="8" type="subTitle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6"/>
          <p:cNvSpPr txBox="1"/>
          <p:nvPr>
            <p:ph idx="9" type="subTitle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7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56" name="Google Shape;356;p17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8" name="Google Shape;358;p1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59" name="Google Shape;359;p1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5" name="Google Shape;375;p1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7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77" name="Google Shape;377;p17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82" name="Google Shape;382;p17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83" name="Google Shape;383;p17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384" name="Google Shape;384;p1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8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87" name="Google Shape;387;p18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90" name="Google Shape;390;p1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" name="Google Shape;406;p1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18"/>
          <p:cNvSpPr txBox="1"/>
          <p:nvPr>
            <p:ph idx="1" type="subTitle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08" name="Google Shape;408;p18"/>
          <p:cNvSpPr txBox="1"/>
          <p:nvPr>
            <p:ph idx="2" type="subTitle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8"/>
          <p:cNvSpPr txBox="1"/>
          <p:nvPr>
            <p:ph hasCustomPrompt="1" type="title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0" name="Google Shape;410;p18"/>
          <p:cNvSpPr txBox="1"/>
          <p:nvPr>
            <p:ph idx="3" type="subTitle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11" name="Google Shape;411;p18"/>
          <p:cNvSpPr txBox="1"/>
          <p:nvPr>
            <p:ph idx="4" type="subTitle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8"/>
          <p:cNvSpPr txBox="1"/>
          <p:nvPr>
            <p:ph hasCustomPrompt="1" idx="5" type="title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3" name="Google Shape;413;p18"/>
          <p:cNvSpPr txBox="1"/>
          <p:nvPr>
            <p:ph idx="6" type="subTitle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14" name="Google Shape;414;p18"/>
          <p:cNvSpPr txBox="1"/>
          <p:nvPr>
            <p:ph idx="7" type="subTitle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8"/>
          <p:cNvSpPr txBox="1"/>
          <p:nvPr>
            <p:ph hasCustomPrompt="1" idx="8" type="title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6" name="Google Shape;416;p18"/>
          <p:cNvSpPr txBox="1"/>
          <p:nvPr>
            <p:ph idx="9" type="subTitle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17" name="Google Shape;417;p18"/>
          <p:cNvSpPr txBox="1"/>
          <p:nvPr>
            <p:ph idx="13" type="subTitle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8"/>
          <p:cNvSpPr txBox="1"/>
          <p:nvPr>
            <p:ph hasCustomPrompt="1" idx="14" type="title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9" name="Google Shape;419;p18"/>
          <p:cNvSpPr txBox="1"/>
          <p:nvPr>
            <p:ph idx="15" type="subTitle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16" type="subTitle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hasCustomPrompt="1" idx="17" type="title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2" name="Google Shape;422;p18"/>
          <p:cNvSpPr txBox="1"/>
          <p:nvPr>
            <p:ph idx="1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9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425" name="Google Shape;425;p19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28" name="Google Shape;428;p1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4" name="Google Shape;444;p1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19"/>
          <p:cNvSpPr txBox="1"/>
          <p:nvPr>
            <p:ph idx="1" type="subTitle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9"/>
          <p:cNvSpPr txBox="1"/>
          <p:nvPr>
            <p:ph idx="2" type="subTitle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9"/>
          <p:cNvSpPr txBox="1"/>
          <p:nvPr>
            <p:ph idx="3" type="subTitle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19"/>
          <p:cNvSpPr txBox="1"/>
          <p:nvPr>
            <p:ph idx="4" type="subTitle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9"/>
          <p:cNvSpPr txBox="1"/>
          <p:nvPr>
            <p:ph idx="5" type="subTitle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19"/>
          <p:cNvSpPr txBox="1"/>
          <p:nvPr>
            <p:ph idx="6" type="subTitle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9"/>
          <p:cNvSpPr txBox="1"/>
          <p:nvPr>
            <p:ph idx="7" type="subTitle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2" name="Google Shape;452;p19"/>
          <p:cNvSpPr txBox="1"/>
          <p:nvPr>
            <p:ph idx="8" type="subTitle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3" name="Google Shape;453;p19"/>
          <p:cNvSpPr txBox="1"/>
          <p:nvPr>
            <p:ph idx="9" type="subTitle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4" name="Google Shape;454;p19"/>
          <p:cNvSpPr txBox="1"/>
          <p:nvPr>
            <p:ph idx="13" type="subTitle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5" name="Google Shape;455;p19"/>
          <p:cNvSpPr txBox="1"/>
          <p:nvPr>
            <p:ph idx="14" type="subTitle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6" name="Google Shape;456;p19"/>
          <p:cNvSpPr txBox="1"/>
          <p:nvPr>
            <p:ph idx="15" type="subTitle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457" name="Google Shape;457;p1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0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460" name="Google Shape;460;p20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63" name="Google Shape;463;p2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9" name="Google Shape;479;p2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2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34" name="Google Shape;34;p3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7" name="Google Shape;37;p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3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3" name="Google Shape;483;p21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484" name="Google Shape;484;p21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87" name="Google Shape;487;p2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2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2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2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2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1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2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2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507" name="Google Shape;507;p22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10" name="Google Shape;510;p2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6" name="Google Shape;526;p22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22"/>
          <p:cNvSpPr txBox="1"/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8" name="Google Shape;528;p22"/>
          <p:cNvSpPr txBox="1"/>
          <p:nvPr>
            <p:ph idx="1" type="subTitle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532" name="Google Shape;532;p23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4" name="Google Shape;534;p2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35" name="Google Shape;535;p2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2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2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1" name="Google Shape;551;p23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4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554" name="Google Shape;554;p24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2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57" name="Google Shape;557;p2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2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2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3" name="Google Shape;573;p24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59" name="Google Shape;59;p4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62" name="Google Shape;62;p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83" name="Google Shape;83;p5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6" name="Google Shape;86;p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4" name="Google Shape;104;p5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b="1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6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10" name="Google Shape;110;p6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13" name="Google Shape;113;p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" name="Google Shape;129;p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7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33" name="Google Shape;133;p7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6" name="Google Shape;136;p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4" name="Google Shape;154;p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8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57" name="Google Shape;157;p8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9" name="Google Shape;159;p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60" name="Google Shape;160;p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8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9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80" name="Google Shape;180;p9"/>
            <p:cNvSpPr/>
            <p:nvPr/>
          </p:nvSpPr>
          <p:spPr>
            <a:xfrm flipH="1" rot="10800000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2" name="Google Shape;182;p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83" name="Google Shape;183;p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" name="Google Shape;199;p9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9"/>
          <p:cNvSpPr txBox="1"/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9"/>
          <p:cNvSpPr txBox="1"/>
          <p:nvPr>
            <p:ph idx="1" type="subTitle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0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04" name="Google Shape;204;p10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6" name="Google Shape;206;p1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07" name="Google Shape;207;p1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10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b="1" sz="3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gif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jpg"/><Relationship Id="rId4" Type="http://schemas.openxmlformats.org/officeDocument/2006/relationships/image" Target="../media/image29.jpg"/><Relationship Id="rId5" Type="http://schemas.openxmlformats.org/officeDocument/2006/relationships/image" Target="../media/image23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Relationship Id="rId4" Type="http://schemas.openxmlformats.org/officeDocument/2006/relationships/image" Target="../media/image2.gif"/><Relationship Id="rId5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/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Проводник в поле точечного заряда</a:t>
            </a:r>
            <a:endParaRPr/>
          </a:p>
        </p:txBody>
      </p:sp>
      <p:sp>
        <p:nvSpPr>
          <p:cNvPr id="579" name="Google Shape;579;p25"/>
          <p:cNvSpPr txBox="1"/>
          <p:nvPr>
            <p:ph idx="1" type="subTitle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Санкт-Петербург, 2024 г.</a:t>
            </a:r>
            <a:endParaRPr/>
          </a:p>
        </p:txBody>
      </p:sp>
      <p:cxnSp>
        <p:nvCxnSpPr>
          <p:cNvPr id="580" name="Google Shape;580;p25"/>
          <p:cNvCxnSpPr>
            <a:endCxn id="579" idx="2"/>
          </p:cNvCxnSpPr>
          <p:nvPr/>
        </p:nvCxnSpPr>
        <p:spPr>
          <a:xfrm rot="10800000">
            <a:off x="4571900" y="3582588"/>
            <a:ext cx="0" cy="17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Метод плоского слоя изображения силовых линий</a:t>
            </a:r>
            <a:endParaRPr sz="2400"/>
          </a:p>
        </p:txBody>
      </p:sp>
      <p:pic>
        <p:nvPicPr>
          <p:cNvPr id="656" name="Google Shape;6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20300"/>
            <a:ext cx="3769775" cy="18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999" y="1170125"/>
            <a:ext cx="3769775" cy="3254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Метод ячеек представления поля напряженности</a:t>
            </a:r>
            <a:endParaRPr sz="2400"/>
          </a:p>
        </p:txBody>
      </p:sp>
      <p:pic>
        <p:nvPicPr>
          <p:cNvPr id="663" name="Google Shape;6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1462338"/>
            <a:ext cx="3485424" cy="287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250" y="1541738"/>
            <a:ext cx="4484974" cy="27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Эквипотенциальные поверхности</a:t>
            </a:r>
            <a:endParaRPr/>
          </a:p>
        </p:txBody>
      </p:sp>
      <p:pic>
        <p:nvPicPr>
          <p:cNvPr descr="Picture background" id="670" name="Google Shape;6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75" y="1170125"/>
            <a:ext cx="6159200" cy="34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 Кулона</a:t>
            </a:r>
            <a:endParaRPr/>
          </a:p>
        </p:txBody>
      </p:sp>
      <p:pic>
        <p:nvPicPr>
          <p:cNvPr id="676" name="Google Shape;6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450" y="2469149"/>
            <a:ext cx="2150925" cy="20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450" y="680050"/>
            <a:ext cx="20955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575" y="1170125"/>
            <a:ext cx="35797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300" y="2281250"/>
            <a:ext cx="2794325" cy="7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450" y="3264725"/>
            <a:ext cx="57340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8"/>
          <p:cNvSpPr txBox="1"/>
          <p:nvPr>
            <p:ph type="title"/>
          </p:nvPr>
        </p:nvSpPr>
        <p:spPr>
          <a:xfrm>
            <a:off x="1257300" y="2595800"/>
            <a:ext cx="66294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Небольшой эксперимент</a:t>
            </a:r>
            <a:endParaRPr/>
          </a:p>
        </p:txBody>
      </p:sp>
      <p:sp>
        <p:nvSpPr>
          <p:cNvPr id="686" name="Google Shape;686;p38"/>
          <p:cNvSpPr txBox="1"/>
          <p:nvPr>
            <p:ph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687" name="Google Shape;687;p38"/>
          <p:cNvCxnSpPr>
            <a:stCxn id="686" idx="0"/>
          </p:cNvCxnSpPr>
          <p:nvPr/>
        </p:nvCxnSpPr>
        <p:spPr>
          <a:xfrm rot="10800000">
            <a:off x="4572000" y="-101271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нам нужно повторить?</a:t>
            </a:r>
            <a:endParaRPr/>
          </a:p>
        </p:txBody>
      </p:sp>
      <p:pic>
        <p:nvPicPr>
          <p:cNvPr id="693" name="Google Shape;6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50" y="2201475"/>
            <a:ext cx="1995750" cy="20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9"/>
          <p:cNvSpPr txBox="1"/>
          <p:nvPr/>
        </p:nvSpPr>
        <p:spPr>
          <a:xfrm>
            <a:off x="720000" y="1170125"/>
            <a:ext cx="3593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Верное изображение силовых линий напряженности поля при смещении заряда из центра сферы: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5" name="Google Shape;6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200" y="2106675"/>
            <a:ext cx="2726075" cy="210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9"/>
          <p:cNvSpPr txBox="1"/>
          <p:nvPr/>
        </p:nvSpPr>
        <p:spPr>
          <a:xfrm>
            <a:off x="5066275" y="1325225"/>
            <a:ext cx="27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Что показывает наш проект: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0"/>
          <p:cNvSpPr txBox="1"/>
          <p:nvPr>
            <p:ph type="title"/>
          </p:nvPr>
        </p:nvSpPr>
        <p:spPr>
          <a:xfrm>
            <a:off x="1682250" y="2595816"/>
            <a:ext cx="5779500" cy="12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Технические сложности</a:t>
            </a:r>
            <a:endParaRPr/>
          </a:p>
        </p:txBody>
      </p:sp>
      <p:sp>
        <p:nvSpPr>
          <p:cNvPr id="702" name="Google Shape;702;p40"/>
          <p:cNvSpPr txBox="1"/>
          <p:nvPr>
            <p:ph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703" name="Google Shape;703;p40"/>
          <p:cNvCxnSpPr>
            <a:stCxn id="702" idx="0"/>
          </p:cNvCxnSpPr>
          <p:nvPr/>
        </p:nvCxnSpPr>
        <p:spPr>
          <a:xfrm rot="10800000">
            <a:off x="4572000" y="-101271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>
            <p:ph type="title"/>
          </p:nvPr>
        </p:nvSpPr>
        <p:spPr>
          <a:xfrm>
            <a:off x="720000" y="450300"/>
            <a:ext cx="77040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Маленькое </a:t>
            </a:r>
            <a:r>
              <a:rPr lang="en"/>
              <a:t>расстояние</a:t>
            </a:r>
            <a:r>
              <a:rPr lang="en"/>
              <a:t> между зарядами нарушает ограничения вселенной</a:t>
            </a:r>
            <a:endParaRPr/>
          </a:p>
        </p:txBody>
      </p:sp>
      <p:pic>
        <p:nvPicPr>
          <p:cNvPr id="709" name="Google Shape;7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900" y="1400125"/>
            <a:ext cx="5006776" cy="27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1"/>
          <p:cNvSpPr txBox="1"/>
          <p:nvPr/>
        </p:nvSpPr>
        <p:spPr>
          <a:xfrm>
            <a:off x="7653350" y="4155600"/>
            <a:ext cx="13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Заряды улетают!!!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1" name="Google Shape;7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00" y="1764575"/>
            <a:ext cx="1717675" cy="24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/>
          <p:nvPr>
            <p:ph type="title"/>
          </p:nvPr>
        </p:nvSpPr>
        <p:spPr>
          <a:xfrm>
            <a:off x="720000" y="450300"/>
            <a:ext cx="77040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Маленькое расстояние между зарядами нарушает ограничения вселенной</a:t>
            </a:r>
            <a:endParaRPr/>
          </a:p>
        </p:txBody>
      </p:sp>
      <p:sp>
        <p:nvSpPr>
          <p:cNvPr id="717" name="Google Shape;717;p42"/>
          <p:cNvSpPr txBox="1"/>
          <p:nvPr/>
        </p:nvSpPr>
        <p:spPr>
          <a:xfrm>
            <a:off x="3195050" y="1952450"/>
            <a:ext cx="31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Решение: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42"/>
          <p:cNvSpPr txBox="1"/>
          <p:nvPr/>
        </p:nvSpPr>
        <p:spPr>
          <a:xfrm>
            <a:off x="4826300" y="2603025"/>
            <a:ext cx="31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9" name="Google Shape;7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75" y="2650800"/>
            <a:ext cx="3781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00" y="1764575"/>
            <a:ext cx="1717675" cy="24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525" y="484425"/>
            <a:ext cx="2522950" cy="24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75" y="3156250"/>
            <a:ext cx="8326000" cy="15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875" y="3156250"/>
            <a:ext cx="8326000" cy="15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3"/>
          <p:cNvSpPr txBox="1"/>
          <p:nvPr>
            <p:ph idx="1" type="body"/>
          </p:nvPr>
        </p:nvSpPr>
        <p:spPr>
          <a:xfrm>
            <a:off x="997450" y="3392300"/>
            <a:ext cx="71319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Куда будет двигаться </a:t>
            </a:r>
            <a:r>
              <a:rPr lang="en">
                <a:solidFill>
                  <a:schemeClr val="accent1"/>
                </a:solidFill>
              </a:rPr>
              <a:t>верхний</a:t>
            </a:r>
            <a:r>
              <a:rPr lang="en">
                <a:solidFill>
                  <a:schemeClr val="accent1"/>
                </a:solidFill>
              </a:rPr>
              <a:t> заряд?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9" name="Google Shape;729;p43"/>
          <p:cNvSpPr txBox="1"/>
          <p:nvPr/>
        </p:nvSpPr>
        <p:spPr>
          <a:xfrm>
            <a:off x="4716775" y="4274275"/>
            <a:ext cx="3412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никуда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43"/>
          <p:cNvSpPr txBox="1"/>
          <p:nvPr/>
        </p:nvSpPr>
        <p:spPr>
          <a:xfrm>
            <a:off x="997450" y="4274275"/>
            <a:ext cx="339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да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43"/>
          <p:cNvSpPr txBox="1"/>
          <p:nvPr/>
        </p:nvSpPr>
        <p:spPr>
          <a:xfrm>
            <a:off x="4716750" y="3939550"/>
            <a:ext cx="3412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Вверх и </a:t>
            </a: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влево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997450" y="3939550"/>
            <a:ext cx="339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вверх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 проекта</a:t>
            </a:r>
            <a:endParaRPr/>
          </a:p>
        </p:txBody>
      </p:sp>
      <p:sp>
        <p:nvSpPr>
          <p:cNvPr id="586" name="Google Shape;586;p26"/>
          <p:cNvSpPr txBox="1"/>
          <p:nvPr>
            <p:ph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87" name="Google Shape;587;p26"/>
          <p:cNvCxnSpPr>
            <a:stCxn id="586" idx="0"/>
          </p:cNvCxnSpPr>
          <p:nvPr/>
        </p:nvCxnSpPr>
        <p:spPr>
          <a:xfrm rot="10800000">
            <a:off x="4572000" y="-101271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4"/>
          <p:cNvSpPr txBox="1"/>
          <p:nvPr>
            <p:ph idx="1" type="body"/>
          </p:nvPr>
        </p:nvSpPr>
        <p:spPr>
          <a:xfrm>
            <a:off x="749450" y="1152475"/>
            <a:ext cx="22638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Почему?</a:t>
            </a:r>
            <a:endParaRPr/>
          </a:p>
        </p:txBody>
      </p:sp>
      <p:sp>
        <p:nvSpPr>
          <p:cNvPr id="738" name="Google Shape;738;p4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Застревание в проводниках</a:t>
            </a:r>
            <a:endParaRPr/>
          </a:p>
        </p:txBody>
      </p:sp>
      <p:sp>
        <p:nvSpPr>
          <p:cNvPr id="739" name="Google Shape;739;p44"/>
          <p:cNvSpPr txBox="1"/>
          <p:nvPr/>
        </p:nvSpPr>
        <p:spPr>
          <a:xfrm>
            <a:off x="749400" y="3695675"/>
            <a:ext cx="22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Заряд не может покидать проводник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44"/>
          <p:cNvSpPr txBox="1"/>
          <p:nvPr>
            <p:ph idx="1" type="body"/>
          </p:nvPr>
        </p:nvSpPr>
        <p:spPr>
          <a:xfrm>
            <a:off x="5174425" y="1152475"/>
            <a:ext cx="22638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endParaRPr/>
          </a:p>
        </p:txBody>
      </p:sp>
      <p:sp>
        <p:nvSpPr>
          <p:cNvPr id="741" name="Google Shape;741;p44"/>
          <p:cNvSpPr txBox="1"/>
          <p:nvPr/>
        </p:nvSpPr>
        <p:spPr>
          <a:xfrm>
            <a:off x="4767150" y="3808100"/>
            <a:ext cx="31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Пытаемся двигаться в разные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направления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2" name="Google Shape;7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1672312"/>
            <a:ext cx="2340550" cy="192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425" y="1698375"/>
            <a:ext cx="2340547" cy="19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7576075" y="1698375"/>
            <a:ext cx="110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{x:1,y:1}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{x:0.5,y:0.5}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{x:0.25,y:0.25}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{x:0.125,y:0.125}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{x:0.001,y:0.001}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{x:0,y:1}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{x:1,y:0}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{x:0,y:0}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4027650" y="4423700"/>
            <a:ext cx="463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P.S. не забываем и про скорость, чтоб она не выходила в запредельные значения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5"/>
          <p:cNvSpPr txBox="1"/>
          <p:nvPr>
            <p:ph type="title"/>
          </p:nvPr>
        </p:nvSpPr>
        <p:spPr>
          <a:xfrm>
            <a:off x="1682250" y="2595816"/>
            <a:ext cx="5779500" cy="12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 проекта</a:t>
            </a:r>
            <a:endParaRPr/>
          </a:p>
        </p:txBody>
      </p:sp>
      <p:sp>
        <p:nvSpPr>
          <p:cNvPr id="751" name="Google Shape;751;p45"/>
          <p:cNvSpPr txBox="1"/>
          <p:nvPr>
            <p:ph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752" name="Google Shape;752;p45"/>
          <p:cNvCxnSpPr>
            <a:stCxn id="751" idx="0"/>
          </p:cNvCxnSpPr>
          <p:nvPr/>
        </p:nvCxnSpPr>
        <p:spPr>
          <a:xfrm rot="10800000">
            <a:off x="4572000" y="-101271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50" y="1169800"/>
            <a:ext cx="2803900" cy="2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7"/>
          <p:cNvSpPr txBox="1"/>
          <p:nvPr>
            <p:ph type="title"/>
          </p:nvPr>
        </p:nvSpPr>
        <p:spPr>
          <a:xfrm>
            <a:off x="1254125" y="1307100"/>
            <a:ext cx="6643800" cy="26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Спасибо 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за 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понимание</a:t>
            </a:r>
            <a:endParaRPr sz="5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создании проекта участвовали</a:t>
            </a:r>
            <a:endParaRPr/>
          </a:p>
        </p:txBody>
      </p:sp>
      <p:sp>
        <p:nvSpPr>
          <p:cNvPr id="593" name="Google Shape;593;p27"/>
          <p:cNvSpPr txBox="1"/>
          <p:nvPr>
            <p:ph idx="6" type="subTitle"/>
          </p:nvPr>
        </p:nvSpPr>
        <p:spPr>
          <a:xfrm>
            <a:off x="3907050" y="2716750"/>
            <a:ext cx="13965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Мария Кобзарь</a:t>
            </a:r>
            <a:endParaRPr sz="1500"/>
          </a:p>
        </p:txBody>
      </p:sp>
      <p:sp>
        <p:nvSpPr>
          <p:cNvPr id="594" name="Google Shape;594;p27"/>
          <p:cNvSpPr txBox="1"/>
          <p:nvPr>
            <p:ph idx="1" type="subTitle"/>
          </p:nvPr>
        </p:nvSpPr>
        <p:spPr>
          <a:xfrm>
            <a:off x="728700" y="2716750"/>
            <a:ext cx="13965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Дмитрий Ценеков</a:t>
            </a:r>
            <a:endParaRPr sz="1500"/>
          </a:p>
        </p:txBody>
      </p:sp>
      <p:sp>
        <p:nvSpPr>
          <p:cNvPr id="595" name="Google Shape;595;p27"/>
          <p:cNvSpPr txBox="1"/>
          <p:nvPr>
            <p:ph idx="5" type="subTitle"/>
          </p:nvPr>
        </p:nvSpPr>
        <p:spPr>
          <a:xfrm>
            <a:off x="2317875" y="2716763"/>
            <a:ext cx="13965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Тимур Касымов</a:t>
            </a:r>
            <a:endParaRPr sz="1500"/>
          </a:p>
        </p:txBody>
      </p:sp>
      <p:pic>
        <p:nvPicPr>
          <p:cNvPr id="596" name="Google Shape;5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00" y="122813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97" name="Google Shape;5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5275" y="122813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98" name="Google Shape;59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5750" y="1228150"/>
            <a:ext cx="1396500" cy="1396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9" name="Google Shape;599;p27"/>
          <p:cNvSpPr txBox="1"/>
          <p:nvPr>
            <p:ph idx="7" type="subTitle"/>
          </p:nvPr>
        </p:nvSpPr>
        <p:spPr>
          <a:xfrm>
            <a:off x="720000" y="3357575"/>
            <a:ext cx="1396500" cy="8097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Разработчик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движка</a:t>
            </a:r>
            <a:endParaRPr b="1"/>
          </a:p>
        </p:txBody>
      </p:sp>
      <p:sp>
        <p:nvSpPr>
          <p:cNvPr id="600" name="Google Shape;600;p27"/>
          <p:cNvSpPr txBox="1"/>
          <p:nvPr>
            <p:ph idx="8" type="subTitle"/>
          </p:nvPr>
        </p:nvSpPr>
        <p:spPr>
          <a:xfrm>
            <a:off x="2335275" y="3357575"/>
            <a:ext cx="1396500" cy="8097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Разработчик пользовательского </a:t>
            </a:r>
            <a:r>
              <a:rPr b="1" lang="en" sz="900"/>
              <a:t>интерфейса</a:t>
            </a:r>
            <a:r>
              <a:rPr b="1" lang="en" sz="900"/>
              <a:t> </a:t>
            </a:r>
            <a:endParaRPr sz="900"/>
          </a:p>
        </p:txBody>
      </p:sp>
      <p:sp>
        <p:nvSpPr>
          <p:cNvPr id="601" name="Google Shape;601;p27"/>
          <p:cNvSpPr txBox="1"/>
          <p:nvPr>
            <p:ph idx="9" type="subTitle"/>
          </p:nvPr>
        </p:nvSpPr>
        <p:spPr>
          <a:xfrm>
            <a:off x="3915750" y="3357550"/>
            <a:ext cx="1434000" cy="8097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Координатор</a:t>
            </a:r>
            <a:endParaRPr/>
          </a:p>
        </p:txBody>
      </p:sp>
      <p:pic>
        <p:nvPicPr>
          <p:cNvPr id="602" name="Google Shape;60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6225" y="1228150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03" name="Google Shape;60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7500" y="1228150"/>
            <a:ext cx="1396500" cy="1396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27"/>
          <p:cNvSpPr txBox="1"/>
          <p:nvPr>
            <p:ph idx="1" type="subTitle"/>
          </p:nvPr>
        </p:nvSpPr>
        <p:spPr>
          <a:xfrm>
            <a:off x="7026300" y="2716774"/>
            <a:ext cx="13989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Нэля Шайхутдинова</a:t>
            </a:r>
            <a:endParaRPr sz="1500"/>
          </a:p>
        </p:txBody>
      </p:sp>
      <p:sp>
        <p:nvSpPr>
          <p:cNvPr id="605" name="Google Shape;605;p27"/>
          <p:cNvSpPr txBox="1"/>
          <p:nvPr>
            <p:ph idx="1" type="subTitle"/>
          </p:nvPr>
        </p:nvSpPr>
        <p:spPr>
          <a:xfrm>
            <a:off x="5496225" y="2716763"/>
            <a:ext cx="13989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Анна </a:t>
            </a:r>
            <a:r>
              <a:rPr lang="en" sz="1500"/>
              <a:t>Миличенко </a:t>
            </a:r>
            <a:endParaRPr sz="1500"/>
          </a:p>
        </p:txBody>
      </p:sp>
      <p:sp>
        <p:nvSpPr>
          <p:cNvPr id="606" name="Google Shape;606;p27"/>
          <p:cNvSpPr txBox="1"/>
          <p:nvPr>
            <p:ph idx="9" type="subTitle"/>
          </p:nvPr>
        </p:nvSpPr>
        <p:spPr>
          <a:xfrm>
            <a:off x="5477475" y="3357575"/>
            <a:ext cx="1434000" cy="8097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Теоретическая справка</a:t>
            </a:r>
            <a:endParaRPr/>
          </a:p>
        </p:txBody>
      </p:sp>
      <p:sp>
        <p:nvSpPr>
          <p:cNvPr id="607" name="Google Shape;607;p27"/>
          <p:cNvSpPr txBox="1"/>
          <p:nvPr>
            <p:ph idx="9" type="subTitle"/>
          </p:nvPr>
        </p:nvSpPr>
        <p:spPr>
          <a:xfrm>
            <a:off x="7008750" y="3357575"/>
            <a:ext cx="1434000" cy="8097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Тестировщик </a:t>
            </a:r>
            <a:r>
              <a:rPr b="1" lang="en" sz="900"/>
              <a:t>пользовательского интерфейса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 и задачи проекта</a:t>
            </a:r>
            <a:endParaRPr/>
          </a:p>
        </p:txBody>
      </p:sp>
      <p:sp>
        <p:nvSpPr>
          <p:cNvPr id="613" name="Google Shape;613;p28"/>
          <p:cNvSpPr txBox="1"/>
          <p:nvPr>
            <p:ph idx="1" type="subTitle"/>
          </p:nvPr>
        </p:nvSpPr>
        <p:spPr>
          <a:xfrm>
            <a:off x="715100" y="1253525"/>
            <a:ext cx="77040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Изучение основных принципов электростатики и её применение к проводникам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Анализ поведения электрических полей вокруг проводников и заряженных частиц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Исследование взаимодействия между проводниками и точечными зарядами в электростатическом режиме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Изучение теоретических основ электростатики, включая закон Кулона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Рассмотрение моделей распределения заряда на поверхности проводников в статистическом состоянии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Исследование влияния изменения параметров проводников, таких как форма, размеры, расположение на распределение электрического поля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/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Теоретическая часть</a:t>
            </a:r>
            <a:endParaRPr/>
          </a:p>
        </p:txBody>
      </p:sp>
      <p:sp>
        <p:nvSpPr>
          <p:cNvPr id="619" name="Google Shape;619;p29"/>
          <p:cNvSpPr txBox="1"/>
          <p:nvPr>
            <p:ph idx="2" type="title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3C78D8">
              <a:alpha val="405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620" name="Google Shape;620;p29"/>
          <p:cNvCxnSpPr>
            <a:stCxn id="619" idx="0"/>
          </p:cNvCxnSpPr>
          <p:nvPr/>
        </p:nvCxnSpPr>
        <p:spPr>
          <a:xfrm rot="10800000">
            <a:off x="4572000" y="-101271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Использованные в расчетах формулы</a:t>
            </a:r>
            <a:endParaRPr/>
          </a:p>
        </p:txBody>
      </p:sp>
      <p:sp>
        <p:nvSpPr>
          <p:cNvPr id="626" name="Google Shape;626;p30"/>
          <p:cNvSpPr txBox="1"/>
          <p:nvPr>
            <p:ph idx="1" type="subTitle"/>
          </p:nvPr>
        </p:nvSpPr>
        <p:spPr>
          <a:xfrm>
            <a:off x="720000" y="140995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Электрическая постоянная</a:t>
            </a:r>
            <a:endParaRPr/>
          </a:p>
        </p:txBody>
      </p:sp>
      <p:sp>
        <p:nvSpPr>
          <p:cNvPr id="627" name="Google Shape;627;p30"/>
          <p:cNvSpPr txBox="1"/>
          <p:nvPr>
            <p:ph idx="2" type="subTitle"/>
          </p:nvPr>
        </p:nvSpPr>
        <p:spPr>
          <a:xfrm>
            <a:off x="720000" y="2413925"/>
            <a:ext cx="2352000" cy="7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Потенциал точечного заряда</a:t>
            </a:r>
            <a:endParaRPr/>
          </a:p>
        </p:txBody>
      </p:sp>
      <p:pic>
        <p:nvPicPr>
          <p:cNvPr descr="Picture background" id="628" name="Google Shape;6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900" y="1228337"/>
            <a:ext cx="3637475" cy="719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629" name="Google Shape;629;p30"/>
          <p:cNvPicPr preferRelativeResize="0"/>
          <p:nvPr/>
        </p:nvPicPr>
        <p:blipFill rotWithShape="1">
          <a:blip r:embed="rId4">
            <a:alphaModFix/>
          </a:blip>
          <a:srcRect b="-12019" l="0" r="0" t="12020"/>
          <a:stretch/>
        </p:blipFill>
        <p:spPr>
          <a:xfrm>
            <a:off x="3780900" y="2375338"/>
            <a:ext cx="1313874" cy="993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630" name="Google Shape;6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900" y="3475200"/>
            <a:ext cx="1064177" cy="11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0"/>
          <p:cNvSpPr txBox="1"/>
          <p:nvPr/>
        </p:nvSpPr>
        <p:spPr>
          <a:xfrm>
            <a:off x="720000" y="3483775"/>
            <a:ext cx="2352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1E36"/>
                </a:solidFill>
                <a:latin typeface="Inter Tight"/>
                <a:ea typeface="Inter Tight"/>
                <a:cs typeface="Inter Tight"/>
                <a:sym typeface="Inter Tight"/>
              </a:rPr>
              <a:t>Напряженность поля</a:t>
            </a:r>
            <a:endParaRPr b="1" sz="1800">
              <a:solidFill>
                <a:srgbClr val="041E36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41E36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Использованные в расчетах формулы</a:t>
            </a:r>
            <a:endParaRPr/>
          </a:p>
        </p:txBody>
      </p:sp>
      <p:pic>
        <p:nvPicPr>
          <p:cNvPr id="637" name="Google Shape;6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00" y="1170125"/>
            <a:ext cx="4690600" cy="35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Линии напряженности поля</a:t>
            </a:r>
            <a:endParaRPr/>
          </a:p>
        </p:txBody>
      </p:sp>
      <p:pic>
        <p:nvPicPr>
          <p:cNvPr descr="Picture background" id="643" name="Google Shape;6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25" y="1618675"/>
            <a:ext cx="7844351" cy="2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Построение силовых линий по методу Максвелла</a:t>
            </a:r>
            <a:endParaRPr sz="2400"/>
          </a:p>
        </p:txBody>
      </p:sp>
      <p:pic>
        <p:nvPicPr>
          <p:cNvPr id="649" name="Google Shape;6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16638"/>
            <a:ext cx="3829425" cy="21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3"/>
          <p:cNvPicPr preferRelativeResize="0"/>
          <p:nvPr/>
        </p:nvPicPr>
        <p:blipFill rotWithShape="1">
          <a:blip r:embed="rId4">
            <a:alphaModFix/>
          </a:blip>
          <a:srcRect b="0" l="-2350" r="2349" t="0"/>
          <a:stretch/>
        </p:blipFill>
        <p:spPr>
          <a:xfrm>
            <a:off x="4476574" y="1722825"/>
            <a:ext cx="3947424" cy="25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Conference Style Presentation by Slidesgo">
  <a:themeElements>
    <a:clrScheme name="Simple Light">
      <a:dk1>
        <a:srgbClr val="000000"/>
      </a:dk1>
      <a:lt1>
        <a:srgbClr val="3C78D8"/>
      </a:lt1>
      <a:dk2>
        <a:srgbClr val="5B0F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