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4A201-90A9-D966-A6F4-D653645A42F2}" v="105" dt="2025-03-24T17:39:33.835"/>
    <p1510:client id="{F37C89F0-7BE8-9E1B-1B53-7D23507B1A8E}" v="1986" dt="2025-03-24T17:13:08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а Вотинцев" userId="f3cd587c4b411c69" providerId="Windows Live" clId="Web-{73C4A201-90A9-D966-A6F4-D653645A42F2}"/>
    <pc:docChg chg="modSld">
      <pc:chgData name="Дима Вотинцев" userId="f3cd587c4b411c69" providerId="Windows Live" clId="Web-{73C4A201-90A9-D966-A6F4-D653645A42F2}" dt="2025-03-24T17:39:33.835" v="104" actId="20577"/>
      <pc:docMkLst>
        <pc:docMk/>
      </pc:docMkLst>
      <pc:sldChg chg="modSp">
        <pc:chgData name="Дима Вотинцев" userId="f3cd587c4b411c69" providerId="Windows Live" clId="Web-{73C4A201-90A9-D966-A6F4-D653645A42F2}" dt="2025-03-24T17:39:33.835" v="104" actId="20577"/>
        <pc:sldMkLst>
          <pc:docMk/>
          <pc:sldMk cId="3710744054" sldId="260"/>
        </pc:sldMkLst>
        <pc:spChg chg="mod">
          <ac:chgData name="Дима Вотинцев" userId="f3cd587c4b411c69" providerId="Windows Live" clId="Web-{73C4A201-90A9-D966-A6F4-D653645A42F2}" dt="2025-03-24T17:39:33.835" v="104" actId="20577"/>
          <ac:spMkLst>
            <pc:docMk/>
            <pc:sldMk cId="3710744054" sldId="260"/>
            <ac:spMk id="3" creationId="{D9AACCFF-1218-7F99-07D1-528FED6B3373}"/>
          </ac:spMkLst>
        </pc:spChg>
      </pc:sldChg>
    </pc:docChg>
  </pc:docChgLst>
  <pc:docChgLst>
    <pc:chgData name="Дима Вотинцев" userId="f3cd587c4b411c69" providerId="Windows Live" clId="Web-{F37C89F0-7BE8-9E1B-1B53-7D23507B1A8E}"/>
    <pc:docChg chg="addSld modSld">
      <pc:chgData name="Дима Вотинцев" userId="f3cd587c4b411c69" providerId="Windows Live" clId="Web-{F37C89F0-7BE8-9E1B-1B53-7D23507B1A8E}" dt="2025-03-24T17:13:08.383" v="1999" actId="20577"/>
      <pc:docMkLst>
        <pc:docMk/>
      </pc:docMkLst>
      <pc:sldChg chg="modSp">
        <pc:chgData name="Дима Вотинцев" userId="f3cd587c4b411c69" providerId="Windows Live" clId="Web-{F37C89F0-7BE8-9E1B-1B53-7D23507B1A8E}" dt="2025-03-24T14:43:41.022" v="69" actId="20577"/>
        <pc:sldMkLst>
          <pc:docMk/>
          <pc:sldMk cId="1351651579" sldId="256"/>
        </pc:sldMkLst>
        <pc:spChg chg="mod">
          <ac:chgData name="Дима Вотинцев" userId="f3cd587c4b411c69" providerId="Windows Live" clId="Web-{F37C89F0-7BE8-9E1B-1B53-7D23507B1A8E}" dt="2025-03-24T14:43:41.022" v="69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Дима Вотинцев" userId="f3cd587c4b411c69" providerId="Windows Live" clId="Web-{F37C89F0-7BE8-9E1B-1B53-7D23507B1A8E}" dt="2025-03-24T14:05:59.486" v="35" actId="14100"/>
          <ac:spMkLst>
            <pc:docMk/>
            <pc:sldMk cId="1351651579" sldId="256"/>
            <ac:spMk id="3" creationId="{00000000-0000-0000-0000-000000000000}"/>
          </ac:spMkLst>
        </pc:spChg>
      </pc:sldChg>
      <pc:sldChg chg="modSp add replId">
        <pc:chgData name="Дима Вотинцев" userId="f3cd587c4b411c69" providerId="Windows Live" clId="Web-{F37C89F0-7BE8-9E1B-1B53-7D23507B1A8E}" dt="2025-03-24T16:28:14.947" v="1102" actId="20577"/>
        <pc:sldMkLst>
          <pc:docMk/>
          <pc:sldMk cId="3029759433" sldId="257"/>
        </pc:sldMkLst>
        <pc:spChg chg="mod">
          <ac:chgData name="Дима Вотинцев" userId="f3cd587c4b411c69" providerId="Windows Live" clId="Web-{F37C89F0-7BE8-9E1B-1B53-7D23507B1A8E}" dt="2025-03-24T16:20:19.728" v="680" actId="14100"/>
          <ac:spMkLst>
            <pc:docMk/>
            <pc:sldMk cId="3029759433" sldId="257"/>
            <ac:spMk id="2" creationId="{917C719B-7A73-9ED5-99FD-5485F71EE69B}"/>
          </ac:spMkLst>
        </pc:spChg>
        <pc:spChg chg="mod">
          <ac:chgData name="Дима Вотинцев" userId="f3cd587c4b411c69" providerId="Windows Live" clId="Web-{F37C89F0-7BE8-9E1B-1B53-7D23507B1A8E}" dt="2025-03-24T16:28:14.947" v="1102" actId="20577"/>
          <ac:spMkLst>
            <pc:docMk/>
            <pc:sldMk cId="3029759433" sldId="257"/>
            <ac:spMk id="3" creationId="{5E5C408B-0CFB-3401-7E44-9215A21BA7B7}"/>
          </ac:spMkLst>
        </pc:spChg>
      </pc:sldChg>
      <pc:sldChg chg="modSp add replId">
        <pc:chgData name="Дима Вотинцев" userId="f3cd587c4b411c69" providerId="Windows Live" clId="Web-{F37C89F0-7BE8-9E1B-1B53-7D23507B1A8E}" dt="2025-03-24T16:54:29.954" v="1461" actId="20577"/>
        <pc:sldMkLst>
          <pc:docMk/>
          <pc:sldMk cId="3412704389" sldId="258"/>
        </pc:sldMkLst>
        <pc:spChg chg="mod">
          <ac:chgData name="Дима Вотинцев" userId="f3cd587c4b411c69" providerId="Windows Live" clId="Web-{F37C89F0-7BE8-9E1B-1B53-7D23507B1A8E}" dt="2025-03-24T16:20:12.571" v="678" actId="14100"/>
          <ac:spMkLst>
            <pc:docMk/>
            <pc:sldMk cId="3412704389" sldId="258"/>
            <ac:spMk id="2" creationId="{9C9BA85F-4A6E-117B-51BD-B5718E87D684}"/>
          </ac:spMkLst>
        </pc:spChg>
        <pc:spChg chg="mod">
          <ac:chgData name="Дима Вотинцев" userId="f3cd587c4b411c69" providerId="Windows Live" clId="Web-{F37C89F0-7BE8-9E1B-1B53-7D23507B1A8E}" dt="2025-03-24T16:54:29.954" v="1461" actId="20577"/>
          <ac:spMkLst>
            <pc:docMk/>
            <pc:sldMk cId="3412704389" sldId="258"/>
            <ac:spMk id="3" creationId="{48AB8EDC-3569-9B55-769E-C7790770F5C2}"/>
          </ac:spMkLst>
        </pc:spChg>
      </pc:sldChg>
      <pc:sldChg chg="modSp add replId">
        <pc:chgData name="Дима Вотинцев" userId="f3cd587c4b411c69" providerId="Windows Live" clId="Web-{F37C89F0-7BE8-9E1B-1B53-7D23507B1A8E}" dt="2025-03-24T17:10:31.299" v="1993" actId="20577"/>
        <pc:sldMkLst>
          <pc:docMk/>
          <pc:sldMk cId="981493404" sldId="259"/>
        </pc:sldMkLst>
        <pc:spChg chg="mod">
          <ac:chgData name="Дима Вотинцев" userId="f3cd587c4b411c69" providerId="Windows Live" clId="Web-{F37C89F0-7BE8-9E1B-1B53-7D23507B1A8E}" dt="2025-03-24T17:10:31.299" v="1993" actId="20577"/>
          <ac:spMkLst>
            <pc:docMk/>
            <pc:sldMk cId="981493404" sldId="259"/>
            <ac:spMk id="3" creationId="{A86C9547-501D-68AA-D82B-CF1369137EEA}"/>
          </ac:spMkLst>
        </pc:spChg>
      </pc:sldChg>
      <pc:sldChg chg="modSp add replId">
        <pc:chgData name="Дима Вотинцев" userId="f3cd587c4b411c69" providerId="Windows Live" clId="Web-{F37C89F0-7BE8-9E1B-1B53-7D23507B1A8E}" dt="2025-03-24T17:13:08.383" v="1999" actId="20577"/>
        <pc:sldMkLst>
          <pc:docMk/>
          <pc:sldMk cId="3710744054" sldId="260"/>
        </pc:sldMkLst>
        <pc:spChg chg="mod">
          <ac:chgData name="Дима Вотинцев" userId="f3cd587c4b411c69" providerId="Windows Live" clId="Web-{F37C89F0-7BE8-9E1B-1B53-7D23507B1A8E}" dt="2025-03-24T17:10:54.128" v="1997" actId="20577"/>
          <ac:spMkLst>
            <pc:docMk/>
            <pc:sldMk cId="3710744054" sldId="260"/>
            <ac:spMk id="2" creationId="{BC919321-0F87-4FF5-B09C-D06597B7C8A0}"/>
          </ac:spMkLst>
        </pc:spChg>
        <pc:spChg chg="mod">
          <ac:chgData name="Дима Вотинцев" userId="f3cd587c4b411c69" providerId="Windows Live" clId="Web-{F37C89F0-7BE8-9E1B-1B53-7D23507B1A8E}" dt="2025-03-24T17:13:08.383" v="1999" actId="20577"/>
          <ac:spMkLst>
            <pc:docMk/>
            <pc:sldMk cId="3710744054" sldId="260"/>
            <ac:spMk id="3" creationId="{D9AACCFF-1218-7F99-07D1-528FED6B33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51505"/>
            <a:ext cx="9144000" cy="2503261"/>
          </a:xfrm>
        </p:spPr>
        <p:txBody>
          <a:bodyPr>
            <a:normAutofit/>
          </a:bodyPr>
          <a:lstStyle/>
          <a:p>
            <a:r>
              <a:rPr lang="ru-RU" sz="4000"/>
              <a:t>OpenGL </a:t>
            </a:r>
            <a:r>
              <a:rPr lang="ru-RU" sz="4000" b="1">
                <a:solidFill>
                  <a:srgbClr val="FFFF00"/>
                </a:solidFill>
                <a:highlight>
                  <a:srgbClr val="00FF00"/>
                </a:highlight>
              </a:rPr>
              <a:t>53-58</a:t>
            </a:r>
            <a:br>
              <a:rPr lang="ru-RU" sz="4000">
                <a:highlight>
                  <a:srgbClr val="00FF00"/>
                </a:highlight>
              </a:rPr>
            </a:br>
            <a:r>
              <a:rPr lang="ru-RU" sz="4000" err="1"/>
              <a:t>Shared</a:t>
            </a:r>
            <a:r>
              <a:rPr lang="ru-RU" sz="4000"/>
              <a:t> </a:t>
            </a:r>
            <a:r>
              <a:rPr lang="ru-RU" sz="4000" err="1"/>
              <a:t>Objects</a:t>
            </a:r>
            <a:r>
              <a:rPr lang="ru-RU" sz="4000"/>
              <a:t> </a:t>
            </a:r>
            <a:r>
              <a:rPr lang="ru-RU" sz="4000" err="1"/>
              <a:t>and</a:t>
            </a:r>
            <a:r>
              <a:rPr lang="ru-RU" sz="4000"/>
              <a:t> </a:t>
            </a:r>
            <a:r>
              <a:rPr lang="ru-RU" sz="4000" err="1"/>
              <a:t>Multiple</a:t>
            </a:r>
            <a:r>
              <a:rPr lang="ru-RU" sz="4000"/>
              <a:t> </a:t>
            </a:r>
            <a:r>
              <a:rPr lang="ru-RU" sz="4000" err="1"/>
              <a:t>Contexts</a:t>
            </a:r>
            <a:endParaRPr lang="ru-RU" sz="40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81750" y="5717949"/>
            <a:ext cx="5606143" cy="90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Выполнил: студент Вотинцев Дмитрий 3823Б1ФИ2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EAB4-24E3-A42B-0873-2D4E4D528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C719B-7A73-9ED5-99FD-5485F71EE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5307"/>
            <a:ext cx="12179931" cy="861931"/>
          </a:xfrm>
        </p:spPr>
        <p:txBody>
          <a:bodyPr>
            <a:normAutofit/>
          </a:bodyPr>
          <a:lstStyle/>
          <a:p>
            <a:r>
              <a:rPr lang="ru-RU" sz="4000" err="1">
                <a:ea typeface="+mj-lt"/>
                <a:cs typeface="+mj-lt"/>
              </a:rPr>
              <a:t>Shared</a:t>
            </a:r>
            <a:r>
              <a:rPr lang="ru-RU" sz="4000">
                <a:ea typeface="+mj-lt"/>
                <a:cs typeface="+mj-lt"/>
              </a:rPr>
              <a:t> </a:t>
            </a:r>
            <a:r>
              <a:rPr lang="ru-RU" sz="4000" err="1">
                <a:ea typeface="+mj-lt"/>
                <a:cs typeface="+mj-lt"/>
              </a:rPr>
              <a:t>Objects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5C408B-0CFB-3401-7E44-9215A21B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19" y="986130"/>
            <a:ext cx="11770563" cy="556742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endParaRPr lang="ru-RU" sz="3200"/>
          </a:p>
          <a:p>
            <a:pPr algn="l"/>
            <a:r>
              <a:rPr lang="ru-RU" sz="3200"/>
              <a:t>Разделяемые объекты - это ресурсы OpenGL, которые могут использоваться совместно несколькими контекстами(</a:t>
            </a:r>
            <a:r>
              <a:rPr lang="ru-RU" sz="3200" err="1"/>
              <a:t>контекс</a:t>
            </a:r>
            <a:r>
              <a:rPr lang="ru-RU" sz="3200"/>
              <a:t> - этап обработки графических команд), например: </a:t>
            </a:r>
            <a:r>
              <a:rPr lang="ru-RU" sz="3200" err="1">
                <a:ea typeface="+mn-lt"/>
                <a:cs typeface="+mn-lt"/>
              </a:rPr>
              <a:t>buffer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objects</a:t>
            </a:r>
            <a:r>
              <a:rPr lang="ru-RU" sz="3200">
                <a:ea typeface="+mn-lt"/>
                <a:cs typeface="+mn-lt"/>
              </a:rPr>
              <a:t>, </a:t>
            </a:r>
            <a:r>
              <a:rPr lang="ru-RU" sz="3200" err="1">
                <a:ea typeface="+mn-lt"/>
                <a:cs typeface="+mn-lt"/>
              </a:rPr>
              <a:t>program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and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shader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objects</a:t>
            </a:r>
            <a:r>
              <a:rPr lang="ru-RU" sz="3200">
                <a:ea typeface="+mn-lt"/>
                <a:cs typeface="+mn-lt"/>
              </a:rPr>
              <a:t>, </a:t>
            </a:r>
            <a:r>
              <a:rPr lang="ru-RU" sz="3200" err="1">
                <a:ea typeface="+mn-lt"/>
                <a:cs typeface="+mn-lt"/>
              </a:rPr>
              <a:t>renderbuffer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objects</a:t>
            </a:r>
            <a:r>
              <a:rPr lang="ru-RU" sz="3200">
                <a:ea typeface="+mn-lt"/>
                <a:cs typeface="+mn-lt"/>
              </a:rPr>
              <a:t>, </a:t>
            </a:r>
            <a:r>
              <a:rPr lang="ru-RU" sz="3200" err="1">
                <a:ea typeface="+mn-lt"/>
                <a:cs typeface="+mn-lt"/>
              </a:rPr>
              <a:t>sampler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objects</a:t>
            </a:r>
            <a:r>
              <a:rPr lang="ru-RU" sz="3200">
                <a:ea typeface="+mn-lt"/>
                <a:cs typeface="+mn-lt"/>
              </a:rPr>
              <a:t>, </a:t>
            </a:r>
            <a:r>
              <a:rPr lang="ru-RU" sz="3200" err="1">
                <a:ea typeface="+mn-lt"/>
                <a:cs typeface="+mn-lt"/>
              </a:rPr>
              <a:t>sync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objects</a:t>
            </a:r>
            <a:r>
              <a:rPr lang="ru-RU" sz="3200">
                <a:ea typeface="+mn-lt"/>
                <a:cs typeface="+mn-lt"/>
              </a:rPr>
              <a:t>, </a:t>
            </a:r>
            <a:r>
              <a:rPr lang="ru-RU" sz="3200" err="1">
                <a:ea typeface="+mn-lt"/>
                <a:cs typeface="+mn-lt"/>
              </a:rPr>
              <a:t>and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texture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objects</a:t>
            </a:r>
            <a:r>
              <a:rPr lang="ru-RU" sz="3200">
                <a:ea typeface="+mn-lt"/>
                <a:cs typeface="+mn-lt"/>
              </a:rPr>
              <a:t> (кроме </a:t>
            </a:r>
            <a:r>
              <a:rPr lang="ru-RU" sz="3200" err="1">
                <a:ea typeface="+mn-lt"/>
                <a:cs typeface="+mn-lt"/>
              </a:rPr>
              <a:t>тектурного</a:t>
            </a:r>
            <a:r>
              <a:rPr lang="ru-RU" sz="3200">
                <a:ea typeface="+mn-lt"/>
                <a:cs typeface="+mn-lt"/>
              </a:rPr>
              <a:t> объекта с именем </a:t>
            </a:r>
            <a:r>
              <a:rPr lang="ru-RU" sz="3200" err="1">
                <a:ea typeface="+mn-lt"/>
                <a:cs typeface="+mn-lt"/>
              </a:rPr>
              <a:t>zero</a:t>
            </a:r>
            <a:r>
              <a:rPr lang="ru-RU" sz="3200">
                <a:ea typeface="+mn-lt"/>
                <a:cs typeface="+mn-lt"/>
              </a:rPr>
              <a:t>).</a:t>
            </a:r>
            <a:endParaRPr lang="ru-RU"/>
          </a:p>
          <a:p>
            <a:pPr algn="l"/>
            <a:br>
              <a:rPr lang="ru-RU" sz="3200">
                <a:ea typeface="+mn-lt"/>
                <a:cs typeface="+mn-lt"/>
              </a:rPr>
            </a:br>
            <a:r>
              <a:rPr lang="ru-RU" sz="3200">
                <a:ea typeface="+mn-lt"/>
                <a:cs typeface="+mn-lt"/>
              </a:rPr>
              <a:t>Есть представления (</a:t>
            </a:r>
            <a:r>
              <a:rPr lang="ru-RU" sz="3200" err="1">
                <a:ea typeface="+mn-lt"/>
                <a:cs typeface="+mn-lt"/>
              </a:rPr>
              <a:t>views</a:t>
            </a:r>
            <a:r>
              <a:rPr lang="ru-RU" sz="3200">
                <a:ea typeface="+mn-lt"/>
                <a:cs typeface="+mn-lt"/>
              </a:rPr>
              <a:t>). Они альтернативно представляют данные, хранящиеся в других объектах, например, </a:t>
            </a:r>
            <a:r>
              <a:rPr lang="ru-RU" sz="3200" err="1">
                <a:ea typeface="+mn-lt"/>
                <a:cs typeface="+mn-lt"/>
              </a:rPr>
              <a:t>texture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buffer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objects</a:t>
            </a:r>
            <a:r>
              <a:rPr lang="ru-RU" sz="3200">
                <a:ea typeface="+mn-lt"/>
                <a:cs typeface="+mn-lt"/>
              </a:rPr>
              <a:t> - представление данных в буфере VBO. Причем изменения в буфере будут видны в текстуре. По сути </a:t>
            </a:r>
            <a:r>
              <a:rPr lang="ru-RU" sz="3200" err="1">
                <a:ea typeface="+mn-lt"/>
                <a:cs typeface="+mn-lt"/>
              </a:rPr>
              <a:t>views</a:t>
            </a:r>
            <a:r>
              <a:rPr lang="ru-RU" sz="3200">
                <a:ea typeface="+mn-lt"/>
                <a:cs typeface="+mn-lt"/>
              </a:rPr>
              <a:t> - это ссылки на объект.</a:t>
            </a:r>
          </a:p>
          <a:p>
            <a:pPr algn="l"/>
            <a:br>
              <a:rPr lang="ru-RU" sz="3200">
                <a:ea typeface="+mn-lt"/>
                <a:cs typeface="+mn-lt"/>
              </a:rPr>
            </a:br>
            <a:r>
              <a:rPr lang="ru-RU" sz="3200">
                <a:ea typeface="+mn-lt"/>
                <a:cs typeface="+mn-lt"/>
              </a:rPr>
              <a:t>Объекты-контейнеры: </a:t>
            </a:r>
            <a:r>
              <a:rPr lang="ru-RU" sz="3200" err="1">
                <a:ea typeface="+mn-lt"/>
                <a:cs typeface="+mn-lt"/>
              </a:rPr>
              <a:t>framebuffer</a:t>
            </a:r>
            <a:r>
              <a:rPr lang="ru-RU" sz="3200">
                <a:ea typeface="+mn-lt"/>
                <a:cs typeface="+mn-lt"/>
              </a:rPr>
              <a:t>, </a:t>
            </a:r>
            <a:r>
              <a:rPr lang="ru-RU" sz="3200" err="1">
                <a:ea typeface="+mn-lt"/>
                <a:cs typeface="+mn-lt"/>
              </a:rPr>
              <a:t>program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pipeline</a:t>
            </a:r>
            <a:r>
              <a:rPr lang="ru-RU" sz="3200">
                <a:ea typeface="+mn-lt"/>
                <a:cs typeface="+mn-lt"/>
              </a:rPr>
              <a:t>, </a:t>
            </a:r>
            <a:r>
              <a:rPr lang="ru-RU" sz="3200" err="1">
                <a:ea typeface="+mn-lt"/>
                <a:cs typeface="+mn-lt"/>
              </a:rPr>
              <a:t>transform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feedback</a:t>
            </a:r>
            <a:r>
              <a:rPr lang="ru-RU" sz="3200">
                <a:ea typeface="+mn-lt"/>
                <a:cs typeface="+mn-lt"/>
              </a:rPr>
              <a:t>, </a:t>
            </a:r>
            <a:r>
              <a:rPr lang="ru-RU" sz="3200" err="1">
                <a:ea typeface="+mn-lt"/>
                <a:cs typeface="+mn-lt"/>
              </a:rPr>
              <a:t>vertex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array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objects</a:t>
            </a:r>
            <a:r>
              <a:rPr lang="ru-RU" sz="3200">
                <a:ea typeface="+mn-lt"/>
                <a:cs typeface="+mn-lt"/>
              </a:rPr>
              <a:t>. Каждый контекст должен иметь свой собственный </a:t>
            </a:r>
            <a:r>
              <a:rPr lang="ru-RU" sz="3200" err="1">
                <a:ea typeface="+mn-lt"/>
                <a:cs typeface="+mn-lt"/>
              </a:rPr>
              <a:t>объек-контейнер,а</a:t>
            </a:r>
            <a:r>
              <a:rPr lang="ru-RU" sz="3200">
                <a:ea typeface="+mn-lt"/>
                <a:cs typeface="+mn-lt"/>
              </a:rPr>
              <a:t> вот данные в них могут быть разделяемыми</a:t>
            </a:r>
            <a:br>
              <a:rPr lang="ru-RU" sz="3200">
                <a:ea typeface="+mn-lt"/>
                <a:cs typeface="+mn-lt"/>
              </a:rPr>
            </a:br>
            <a:r>
              <a:rPr lang="ru-RU" sz="3200">
                <a:ea typeface="+mn-lt"/>
                <a:cs typeface="+mn-lt"/>
              </a:rPr>
              <a:t>VBO: </a:t>
            </a:r>
            <a:r>
              <a:rPr lang="ru-RU" sz="3200" err="1">
                <a:ea typeface="+mn-lt"/>
                <a:cs typeface="+mn-lt"/>
              </a:rPr>
              <a:t>vertex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buffer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objects</a:t>
            </a:r>
            <a:r>
              <a:rPr lang="ru-RU" sz="3200">
                <a:ea typeface="+mn-lt"/>
                <a:cs typeface="+mn-lt"/>
              </a:rPr>
              <a:t> (буфер вершин)</a:t>
            </a:r>
            <a:endParaRPr lang="ru-RU"/>
          </a:p>
          <a:p>
            <a:pPr algn="l"/>
            <a:endParaRPr lang="ru-RU" sz="3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975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7833-F7C7-D122-1062-EEA903B9A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BA85F-4A6E-117B-51BD-B5718E87D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381"/>
            <a:ext cx="12164783" cy="1060904"/>
          </a:xfrm>
        </p:spPr>
        <p:txBody>
          <a:bodyPr>
            <a:normAutofit/>
          </a:bodyPr>
          <a:lstStyle/>
          <a:p>
            <a:r>
              <a:rPr lang="ru-RU" sz="4000"/>
              <a:t>Object </a:t>
            </a:r>
            <a:r>
              <a:rPr lang="ru-RU" sz="4000" err="1"/>
              <a:t>Deletion</a:t>
            </a:r>
            <a:r>
              <a:rPr lang="ru-RU" sz="4000"/>
              <a:t> </a:t>
            </a:r>
            <a:r>
              <a:rPr lang="ru-RU" sz="4000" err="1"/>
              <a:t>Behavior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AB8EDC-3569-9B55-769E-C7790770F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178" y="1166360"/>
            <a:ext cx="11579679" cy="56015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ru-RU" sz="3200" b="1">
                <a:ea typeface="+mn-lt"/>
                <a:cs typeface="+mn-lt"/>
              </a:rPr>
              <a:t>Side </a:t>
            </a:r>
            <a:r>
              <a:rPr lang="ru-RU" sz="3200" b="1" err="1">
                <a:ea typeface="+mn-lt"/>
                <a:cs typeface="+mn-lt"/>
              </a:rPr>
              <a:t>Effects</a:t>
            </a:r>
            <a:r>
              <a:rPr lang="ru-RU" sz="3200" b="1">
                <a:ea typeface="+mn-lt"/>
                <a:cs typeface="+mn-lt"/>
              </a:rPr>
              <a:t> </a:t>
            </a:r>
            <a:r>
              <a:rPr lang="ru-RU" sz="3200" b="1" err="1">
                <a:ea typeface="+mn-lt"/>
                <a:cs typeface="+mn-lt"/>
              </a:rPr>
              <a:t>of</a:t>
            </a:r>
            <a:r>
              <a:rPr lang="ru-RU" sz="3200" b="1">
                <a:ea typeface="+mn-lt"/>
                <a:cs typeface="+mn-lt"/>
              </a:rPr>
              <a:t> </a:t>
            </a:r>
            <a:r>
              <a:rPr lang="ru-RU" sz="3200" b="1" err="1">
                <a:ea typeface="+mn-lt"/>
                <a:cs typeface="+mn-lt"/>
              </a:rPr>
              <a:t>Shared</a:t>
            </a:r>
            <a:r>
              <a:rPr lang="ru-RU" sz="3200" b="1">
                <a:ea typeface="+mn-lt"/>
                <a:cs typeface="+mn-lt"/>
              </a:rPr>
              <a:t> </a:t>
            </a:r>
            <a:r>
              <a:rPr lang="ru-RU" sz="3200" b="1" err="1">
                <a:ea typeface="+mn-lt"/>
                <a:cs typeface="+mn-lt"/>
              </a:rPr>
              <a:t>Context</a:t>
            </a:r>
            <a:r>
              <a:rPr lang="ru-RU" sz="3200" b="1">
                <a:ea typeface="+mn-lt"/>
                <a:cs typeface="+mn-lt"/>
              </a:rPr>
              <a:t> </a:t>
            </a:r>
            <a:r>
              <a:rPr lang="ru-RU" sz="3200" b="1" err="1">
                <a:ea typeface="+mn-lt"/>
                <a:cs typeface="+mn-lt"/>
              </a:rPr>
              <a:t>Destruction</a:t>
            </a:r>
            <a:br>
              <a:rPr lang="ru-RU" sz="3200">
                <a:ea typeface="+mn-lt"/>
                <a:cs typeface="+mn-lt"/>
              </a:rPr>
            </a:br>
            <a:r>
              <a:rPr lang="ru-RU" sz="3200" err="1">
                <a:ea typeface="+mn-lt"/>
                <a:cs typeface="+mn-lt"/>
              </a:rPr>
              <a:t>Share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list</a:t>
            </a:r>
            <a:r>
              <a:rPr lang="ru-RU" sz="3200">
                <a:ea typeface="+mn-lt"/>
                <a:cs typeface="+mn-lt"/>
              </a:rPr>
              <a:t> - группа контекстов, совместно использующие объект. Если </a:t>
            </a:r>
            <a:r>
              <a:rPr lang="ru-RU" sz="3200" err="1">
                <a:ea typeface="+mn-lt"/>
                <a:cs typeface="+mn-lt"/>
              </a:rPr>
              <a:t>share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object</a:t>
            </a:r>
            <a:r>
              <a:rPr lang="ru-RU" sz="3200">
                <a:ea typeface="+mn-lt"/>
                <a:cs typeface="+mn-lt"/>
              </a:rPr>
              <a:t> не удаляется явно, то удаление контекста не влияет на объект. Однако, если контекст - последний в </a:t>
            </a:r>
            <a:r>
              <a:rPr lang="ru-RU" sz="3200" err="1">
                <a:ea typeface="+mn-lt"/>
                <a:cs typeface="+mn-lt"/>
              </a:rPr>
              <a:t>share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list</a:t>
            </a:r>
            <a:r>
              <a:rPr lang="ru-RU" sz="3200">
                <a:ea typeface="+mn-lt"/>
                <a:cs typeface="+mn-lt"/>
              </a:rPr>
              <a:t>, то при его удалении удаляются и все </a:t>
            </a:r>
            <a:r>
              <a:rPr lang="ru-RU" sz="3200" err="1">
                <a:ea typeface="+mn-lt"/>
                <a:cs typeface="+mn-lt"/>
              </a:rPr>
              <a:t>share</a:t>
            </a:r>
            <a:r>
              <a:rPr lang="ru-RU" sz="3200">
                <a:ea typeface="+mn-lt"/>
                <a:cs typeface="+mn-lt"/>
              </a:rPr>
              <a:t> </a:t>
            </a:r>
            <a:r>
              <a:rPr lang="ru-RU" sz="3200" err="1">
                <a:ea typeface="+mn-lt"/>
                <a:cs typeface="+mn-lt"/>
              </a:rPr>
              <a:t>objects</a:t>
            </a:r>
            <a:r>
              <a:rPr lang="ru-RU" sz="3200">
                <a:ea typeface="+mn-lt"/>
                <a:cs typeface="+mn-lt"/>
              </a:rPr>
              <a:t>, выделенные этому контексту.</a:t>
            </a:r>
            <a:br>
              <a:rPr lang="ru-RU" sz="3200">
                <a:ea typeface="+mn-lt"/>
                <a:cs typeface="+mn-lt"/>
              </a:rPr>
            </a:br>
            <a:r>
              <a:rPr lang="ru-RU" sz="3200" b="1" err="1">
                <a:ea typeface="+mn-lt"/>
                <a:cs typeface="+mn-lt"/>
              </a:rPr>
              <a:t>Automatic</a:t>
            </a:r>
            <a:r>
              <a:rPr lang="ru-RU" sz="3200" b="1">
                <a:ea typeface="+mn-lt"/>
                <a:cs typeface="+mn-lt"/>
              </a:rPr>
              <a:t> </a:t>
            </a:r>
            <a:r>
              <a:rPr lang="ru-RU" sz="3200" b="1" err="1">
                <a:ea typeface="+mn-lt"/>
                <a:cs typeface="+mn-lt"/>
              </a:rPr>
              <a:t>Unbinding</a:t>
            </a:r>
            <a:r>
              <a:rPr lang="ru-RU" sz="3200" b="1">
                <a:ea typeface="+mn-lt"/>
                <a:cs typeface="+mn-lt"/>
              </a:rPr>
              <a:t> </a:t>
            </a:r>
            <a:r>
              <a:rPr lang="ru-RU" sz="3200" b="1" err="1">
                <a:ea typeface="+mn-lt"/>
                <a:cs typeface="+mn-lt"/>
              </a:rPr>
              <a:t>of</a:t>
            </a:r>
            <a:r>
              <a:rPr lang="ru-RU" sz="3200" b="1">
                <a:ea typeface="+mn-lt"/>
                <a:cs typeface="+mn-lt"/>
              </a:rPr>
              <a:t> </a:t>
            </a:r>
            <a:r>
              <a:rPr lang="ru-RU" sz="3200" b="1" err="1">
                <a:ea typeface="+mn-lt"/>
                <a:cs typeface="+mn-lt"/>
              </a:rPr>
              <a:t>Deleted</a:t>
            </a:r>
            <a:r>
              <a:rPr lang="ru-RU" sz="3200" b="1">
                <a:ea typeface="+mn-lt"/>
                <a:cs typeface="+mn-lt"/>
              </a:rPr>
              <a:t> </a:t>
            </a:r>
            <a:r>
              <a:rPr lang="ru-RU" sz="3200" b="1" err="1">
                <a:ea typeface="+mn-lt"/>
                <a:cs typeface="+mn-lt"/>
              </a:rPr>
              <a:t>Objects</a:t>
            </a:r>
            <a:br>
              <a:rPr lang="ru-RU" sz="3200" b="1">
                <a:ea typeface="+mn-lt"/>
                <a:cs typeface="+mn-lt"/>
              </a:rPr>
            </a:br>
            <a:r>
              <a:rPr lang="ru-RU" sz="3200"/>
              <a:t>Когда объекты  удаляются, они автоматически отвязываются от всех точек связывания (</a:t>
            </a:r>
            <a:r>
              <a:rPr lang="ru-RU" sz="3200" err="1"/>
              <a:t>bind</a:t>
            </a:r>
            <a:r>
              <a:rPr lang="ru-RU" sz="3200"/>
              <a:t> </a:t>
            </a:r>
            <a:r>
              <a:rPr lang="ru-RU" sz="3200" err="1"/>
              <a:t>points</a:t>
            </a:r>
            <a:r>
              <a:rPr lang="ru-RU" sz="3200"/>
              <a:t>), от контейнерных объектов (</a:t>
            </a:r>
            <a:r>
              <a:rPr lang="ru-RU" sz="3200" err="1"/>
              <a:t>container</a:t>
            </a:r>
            <a:r>
              <a:rPr lang="ru-RU" sz="3200"/>
              <a:t> </a:t>
            </a:r>
            <a:r>
              <a:rPr lang="ru-RU" sz="3200" err="1"/>
              <a:t>objects</a:t>
            </a:r>
            <a:r>
              <a:rPr lang="ru-RU" sz="3200"/>
              <a:t>) в текущем контексте. После отвязывания объект не используется при рендеринге.</a:t>
            </a:r>
            <a:br>
              <a:rPr lang="ru-RU" sz="3200"/>
            </a:br>
            <a:r>
              <a:rPr lang="ru-RU" sz="3200"/>
              <a:t>Если при привязке было установлено значение - оно будет выставлено на значение "по умолчанию"</a:t>
            </a:r>
            <a:endParaRPr lang="ru-RU" sz="3200" err="1"/>
          </a:p>
        </p:txBody>
      </p:sp>
    </p:spTree>
    <p:extLst>
      <p:ext uri="{BB962C8B-B14F-4D97-AF65-F5344CB8AC3E}">
        <p14:creationId xmlns:p14="http://schemas.microsoft.com/office/powerpoint/2010/main" val="341270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EBFF2-DB4A-D9A2-BCD7-3BF70246C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011FF-9A22-64D8-0C7F-3A758A31A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381"/>
            <a:ext cx="12164783" cy="1060904"/>
          </a:xfrm>
        </p:spPr>
        <p:txBody>
          <a:bodyPr>
            <a:normAutofit/>
          </a:bodyPr>
          <a:lstStyle/>
          <a:p>
            <a:r>
              <a:rPr lang="ru-RU" sz="4000"/>
              <a:t>Object </a:t>
            </a:r>
            <a:r>
              <a:rPr lang="ru-RU" sz="4000" err="1"/>
              <a:t>Deletion</a:t>
            </a:r>
            <a:r>
              <a:rPr lang="ru-RU" sz="4000"/>
              <a:t> </a:t>
            </a:r>
            <a:r>
              <a:rPr lang="ru-RU" sz="4000" err="1"/>
              <a:t>Behavior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6C9547-501D-68AA-D82B-CF1369137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178" y="1166360"/>
            <a:ext cx="11579679" cy="560157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ru-RU" sz="3200" b="1" err="1">
                <a:ea typeface="+mn-lt"/>
                <a:cs typeface="+mn-lt"/>
              </a:rPr>
              <a:t>Deleted</a:t>
            </a:r>
            <a:r>
              <a:rPr lang="ru-RU" sz="3200" b="1">
                <a:ea typeface="+mn-lt"/>
                <a:cs typeface="+mn-lt"/>
              </a:rPr>
              <a:t> Object </a:t>
            </a:r>
            <a:r>
              <a:rPr lang="ru-RU" sz="3200" b="1" err="1">
                <a:ea typeface="+mn-lt"/>
                <a:cs typeface="+mn-lt"/>
              </a:rPr>
              <a:t>and</a:t>
            </a:r>
            <a:r>
              <a:rPr lang="ru-RU" sz="3200" b="1">
                <a:ea typeface="+mn-lt"/>
                <a:cs typeface="+mn-lt"/>
              </a:rPr>
              <a:t> Object Name </a:t>
            </a:r>
            <a:r>
              <a:rPr lang="ru-RU" sz="3200" b="1" err="1">
                <a:ea typeface="+mn-lt"/>
                <a:cs typeface="+mn-lt"/>
              </a:rPr>
              <a:t>Lifetimes</a:t>
            </a:r>
            <a:endParaRPr lang="ru-RU" b="1" err="1"/>
          </a:p>
          <a:p>
            <a:pPr algn="l"/>
            <a:r>
              <a:rPr lang="ru-RU" sz="3200"/>
              <a:t>Когда </a:t>
            </a:r>
            <a:r>
              <a:rPr lang="ru-RU" sz="3200" err="1">
                <a:ea typeface="+mn-lt"/>
                <a:cs typeface="+mn-lt"/>
              </a:rPr>
              <a:t>buffer</a:t>
            </a:r>
            <a:r>
              <a:rPr lang="ru-RU" sz="3200">
                <a:ea typeface="+mn-lt"/>
                <a:cs typeface="+mn-lt"/>
              </a:rPr>
              <a:t>, </a:t>
            </a:r>
            <a:r>
              <a:rPr lang="ru-RU" sz="3200" err="1">
                <a:ea typeface="+mn-lt"/>
                <a:cs typeface="+mn-lt"/>
              </a:rPr>
              <a:t>texture</a:t>
            </a:r>
            <a:r>
              <a:rPr lang="ru-RU" sz="3200">
                <a:ea typeface="+mn-lt"/>
                <a:cs typeface="+mn-lt"/>
              </a:rPr>
              <a:t>, </a:t>
            </a:r>
            <a:r>
              <a:rPr lang="ru-RU" sz="3200" err="1">
                <a:ea typeface="+mn-lt"/>
                <a:cs typeface="+mn-lt"/>
              </a:rPr>
              <a:t>sampler</a:t>
            </a:r>
            <a:r>
              <a:rPr lang="ru-RU" sz="3200">
                <a:ea typeface="+mn-lt"/>
                <a:cs typeface="+mn-lt"/>
              </a:rPr>
              <a:t>, </a:t>
            </a:r>
            <a:r>
              <a:rPr lang="ru-RU" sz="3200" err="1">
                <a:ea typeface="+mn-lt"/>
                <a:cs typeface="+mn-lt"/>
              </a:rPr>
              <a:t>renderbuffer</a:t>
            </a:r>
            <a:r>
              <a:rPr lang="ru-RU" sz="3200">
                <a:ea typeface="+mn-lt"/>
                <a:cs typeface="+mn-lt"/>
              </a:rPr>
              <a:t>, </a:t>
            </a:r>
            <a:r>
              <a:rPr lang="ru-RU" sz="3200" err="1">
                <a:ea typeface="+mn-lt"/>
                <a:cs typeface="+mn-lt"/>
              </a:rPr>
              <a:t>query</a:t>
            </a:r>
            <a:r>
              <a:rPr lang="ru-RU" sz="3200">
                <a:ea typeface="+mn-lt"/>
                <a:cs typeface="+mn-lt"/>
              </a:rPr>
              <a:t>, </a:t>
            </a:r>
            <a:r>
              <a:rPr lang="ru-RU" sz="3200" err="1">
                <a:ea typeface="+mn-lt"/>
                <a:cs typeface="+mn-lt"/>
              </a:rPr>
              <a:t>sync-object</a:t>
            </a:r>
            <a:r>
              <a:rPr lang="ru-RU" sz="3200">
                <a:ea typeface="+mn-lt"/>
                <a:cs typeface="+mn-lt"/>
              </a:rPr>
              <a:t> удаляются, их имена становятся недействительными, но сам объект остается. Сам объект не будет удален, пока используется. </a:t>
            </a:r>
          </a:p>
          <a:p>
            <a:pPr algn="l"/>
            <a:r>
              <a:rPr lang="ru-RU" sz="3200" err="1"/>
              <a:t>Buffer</a:t>
            </a:r>
            <a:r>
              <a:rPr lang="ru-RU" sz="3200"/>
              <a:t>, </a:t>
            </a:r>
            <a:r>
              <a:rPr lang="ru-RU" sz="3200" err="1"/>
              <a:t>texture</a:t>
            </a:r>
            <a:r>
              <a:rPr lang="ru-RU" sz="3200"/>
              <a:t>, </a:t>
            </a:r>
            <a:r>
              <a:rPr lang="ru-RU" sz="3200" err="1"/>
              <a:t>sampler</a:t>
            </a:r>
            <a:r>
              <a:rPr lang="ru-RU" sz="3200"/>
              <a:t>, </a:t>
            </a:r>
            <a:r>
              <a:rPr lang="ru-RU" sz="3200" err="1"/>
              <a:t>renderbuffer</a:t>
            </a:r>
            <a:r>
              <a:rPr lang="ru-RU" sz="3200"/>
              <a:t> находятся в использовании если выполняется хотя бы что-то:</a:t>
            </a:r>
            <a:endParaRPr lang="ru-RU"/>
          </a:p>
          <a:p>
            <a:pPr marL="514350" indent="-514350" algn="l">
              <a:buAutoNum type="arabicParenR"/>
            </a:pPr>
            <a:r>
              <a:rPr lang="ru-RU" sz="3200"/>
              <a:t>Объект присоединен к контейнеру</a:t>
            </a:r>
          </a:p>
          <a:p>
            <a:pPr marL="514350" indent="-514350" algn="l">
              <a:buAutoNum type="arabicParenR"/>
            </a:pPr>
            <a:r>
              <a:rPr lang="ru-RU" sz="3200"/>
              <a:t>Объект привязан к </a:t>
            </a:r>
            <a:r>
              <a:rPr lang="ru-RU" sz="3200" err="1"/>
              <a:t>bind</a:t>
            </a:r>
            <a:r>
              <a:rPr lang="ru-RU" sz="3200"/>
              <a:t> </a:t>
            </a:r>
            <a:r>
              <a:rPr lang="ru-RU" sz="3200" err="1"/>
              <a:t>point</a:t>
            </a:r>
            <a:r>
              <a:rPr lang="ru-RU" sz="3200"/>
              <a:t> в любом контексте</a:t>
            </a:r>
          </a:p>
          <a:p>
            <a:pPr marL="514350" indent="-514350" algn="l">
              <a:buAutoNum type="arabicParenR"/>
            </a:pPr>
            <a:r>
              <a:rPr lang="ru-RU" sz="3200"/>
              <a:t>Другой объект имеет </a:t>
            </a:r>
            <a:r>
              <a:rPr lang="ru-RU" sz="3200" err="1"/>
              <a:t>view</a:t>
            </a:r>
            <a:r>
              <a:rPr lang="ru-RU" sz="3200"/>
              <a:t> хранилища данных (</a:t>
            </a:r>
            <a:r>
              <a:rPr lang="ru-RU" sz="3200" err="1"/>
              <a:t>data</a:t>
            </a:r>
            <a:r>
              <a:rPr lang="ru-RU" sz="3200"/>
              <a:t> </a:t>
            </a:r>
            <a:r>
              <a:rPr lang="ru-RU" sz="3200" err="1"/>
              <a:t>store</a:t>
            </a:r>
            <a:r>
              <a:rPr lang="ru-RU" sz="3200"/>
              <a:t>) этого объекта</a:t>
            </a:r>
          </a:p>
          <a:p>
            <a:pPr algn="l"/>
            <a:r>
              <a:rPr lang="ru-RU" sz="3200" err="1"/>
              <a:t>Sync</a:t>
            </a:r>
            <a:r>
              <a:rPr lang="ru-RU" sz="3200"/>
              <a:t> </a:t>
            </a:r>
            <a:r>
              <a:rPr lang="ru-RU" sz="3200" err="1"/>
              <a:t>object</a:t>
            </a:r>
            <a:r>
              <a:rPr lang="ru-RU" sz="3200"/>
              <a:t> находится в использовании, если:  есть незавершенная </a:t>
            </a:r>
            <a:r>
              <a:rPr lang="ru-RU" sz="3200" err="1"/>
              <a:t>fence</a:t>
            </a:r>
            <a:r>
              <a:rPr lang="ru-RU" sz="3200"/>
              <a:t> команда или ожидающая завершения  команда OpenGL, использующая его.</a:t>
            </a:r>
          </a:p>
          <a:p>
            <a:pPr algn="l"/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98149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EC05A-EFF7-BFFF-7FB5-AFDAD28BF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19321-0F87-4FF5-B09C-D06597B7C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3381"/>
            <a:ext cx="12164783" cy="1060904"/>
          </a:xfrm>
        </p:spPr>
        <p:txBody>
          <a:bodyPr>
            <a:normAutofit/>
          </a:bodyPr>
          <a:lstStyle/>
          <a:p>
            <a:r>
              <a:rPr lang="ru-RU" sz="4000" err="1">
                <a:ea typeface="+mj-lt"/>
                <a:cs typeface="+mj-lt"/>
              </a:rPr>
              <a:t>Sync</a:t>
            </a:r>
            <a:r>
              <a:rPr lang="ru-RU" sz="4000">
                <a:ea typeface="+mj-lt"/>
                <a:cs typeface="+mj-lt"/>
              </a:rPr>
              <a:t> </a:t>
            </a:r>
            <a:r>
              <a:rPr lang="ru-RU" sz="4000" err="1">
                <a:ea typeface="+mj-lt"/>
                <a:cs typeface="+mj-lt"/>
              </a:rPr>
              <a:t>Objects</a:t>
            </a:r>
            <a:r>
              <a:rPr lang="ru-RU" sz="4000">
                <a:ea typeface="+mj-lt"/>
                <a:cs typeface="+mj-lt"/>
              </a:rPr>
              <a:t> </a:t>
            </a:r>
            <a:r>
              <a:rPr lang="ru-RU" sz="4000" err="1">
                <a:ea typeface="+mj-lt"/>
                <a:cs typeface="+mj-lt"/>
              </a:rPr>
              <a:t>and</a:t>
            </a:r>
            <a:r>
              <a:rPr lang="ru-RU" sz="4000">
                <a:ea typeface="+mj-lt"/>
                <a:cs typeface="+mj-lt"/>
              </a:rPr>
              <a:t> </a:t>
            </a:r>
            <a:r>
              <a:rPr lang="ru-RU" sz="4000" err="1">
                <a:ea typeface="+mj-lt"/>
                <a:cs typeface="+mj-lt"/>
              </a:rPr>
              <a:t>Multiple</a:t>
            </a:r>
            <a:r>
              <a:rPr lang="ru-RU" sz="4000">
                <a:ea typeface="+mj-lt"/>
                <a:cs typeface="+mj-lt"/>
              </a:rPr>
              <a:t> </a:t>
            </a:r>
            <a:r>
              <a:rPr lang="ru-RU" sz="4000" err="1">
                <a:ea typeface="+mj-lt"/>
                <a:cs typeface="+mj-lt"/>
              </a:rPr>
              <a:t>Contexts</a:t>
            </a:r>
            <a:endParaRPr lang="ru-RU" err="1">
              <a:ea typeface="+mj-lt"/>
              <a:cs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AACCFF-1218-7F99-07D1-528FED6B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178" y="1166360"/>
            <a:ext cx="11579679" cy="56015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/>
              <a:t>Когда </a:t>
            </a:r>
            <a:r>
              <a:rPr lang="ru-RU" err="1"/>
              <a:t>shader</a:t>
            </a:r>
            <a:r>
              <a:rPr lang="ru-RU" dirty="0"/>
              <a:t> </a:t>
            </a:r>
            <a:r>
              <a:rPr lang="ru-RU" err="1"/>
              <a:t>object</a:t>
            </a:r>
            <a:r>
              <a:rPr lang="ru-RU" dirty="0"/>
              <a:t> или </a:t>
            </a:r>
            <a:r>
              <a:rPr lang="ru-RU" err="1"/>
              <a:t>program</a:t>
            </a:r>
            <a:r>
              <a:rPr lang="ru-RU" dirty="0"/>
              <a:t> </a:t>
            </a:r>
            <a:r>
              <a:rPr lang="ru-RU" err="1"/>
              <a:t>object</a:t>
            </a:r>
            <a:r>
              <a:rPr lang="ru-RU"/>
              <a:t> удаляются, они помечаются на удаление, но их имя действительно, пока </a:t>
            </a:r>
          </a:p>
        </p:txBody>
      </p:sp>
    </p:spTree>
    <p:extLst>
      <p:ext uri="{BB962C8B-B14F-4D97-AF65-F5344CB8AC3E}">
        <p14:creationId xmlns:p14="http://schemas.microsoft.com/office/powerpoint/2010/main" val="3710744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OpenGL 53-58 Shared Objects and Multiple Contexts</vt:lpstr>
      <vt:lpstr>Shared Objects</vt:lpstr>
      <vt:lpstr>Object Deletion Behavior</vt:lpstr>
      <vt:lpstr>Object Deletion Behavior</vt:lpstr>
      <vt:lpstr>Sync Objects and Multiple Contexts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10</cp:revision>
  <dcterms:created xsi:type="dcterms:W3CDTF">2025-03-24T14:04:49Z</dcterms:created>
  <dcterms:modified xsi:type="dcterms:W3CDTF">2025-03-24T17:39:36Z</dcterms:modified>
</cp:coreProperties>
</file>