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2" r:id="rId3"/>
    <p:sldId id="303" r:id="rId4"/>
    <p:sldId id="304" r:id="rId5"/>
    <p:sldId id="308" r:id="rId6"/>
    <p:sldId id="309" r:id="rId7"/>
    <p:sldId id="310" r:id="rId8"/>
    <p:sldId id="305" r:id="rId9"/>
    <p:sldId id="306" r:id="rId10"/>
    <p:sldId id="311" r:id="rId11"/>
    <p:sldId id="307" r:id="rId12"/>
    <p:sldId id="312" r:id="rId13"/>
    <p:sldId id="313" r:id="rId14"/>
    <p:sldId id="314" r:id="rId15"/>
    <p:sldId id="315" r:id="rId16"/>
    <p:sldId id="321" r:id="rId17"/>
    <p:sldId id="316" r:id="rId18"/>
    <p:sldId id="322" r:id="rId19"/>
    <p:sldId id="323" r:id="rId20"/>
    <p:sldId id="318" r:id="rId21"/>
    <p:sldId id="319" r:id="rId22"/>
    <p:sldId id="332" r:id="rId23"/>
    <p:sldId id="324" r:id="rId24"/>
    <p:sldId id="325" r:id="rId25"/>
    <p:sldId id="326" r:id="rId26"/>
    <p:sldId id="333" r:id="rId27"/>
    <p:sldId id="334" r:id="rId28"/>
    <p:sldId id="335" r:id="rId29"/>
    <p:sldId id="336" r:id="rId30"/>
    <p:sldId id="337" r:id="rId31"/>
    <p:sldId id="340" r:id="rId32"/>
    <p:sldId id="338" r:id="rId33"/>
    <p:sldId id="339" r:id="rId34"/>
    <p:sldId id="341" r:id="rId35"/>
    <p:sldId id="342" r:id="rId36"/>
    <p:sldId id="343" r:id="rId37"/>
    <p:sldId id="344" r:id="rId38"/>
    <p:sldId id="345" r:id="rId39"/>
    <p:sldId id="320" r:id="rId40"/>
    <p:sldId id="347" r:id="rId41"/>
    <p:sldId id="327" r:id="rId42"/>
    <p:sldId id="346" r:id="rId43"/>
    <p:sldId id="348" r:id="rId44"/>
    <p:sldId id="34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52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94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6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9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5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2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2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6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5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0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8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33E4-9051-47C5-98FC-12BF5F7DC6E5}" type="datetimeFigureOut">
              <a:rPr lang="ru-RU" smtClean="0"/>
              <a:t>31.03.2022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8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essons.ru/cplusplus/syntax/array-in-cplusplus.html" TargetMode="External"/><Relationship Id="rId2" Type="http://schemas.openxmlformats.org/officeDocument/2006/relationships/hyperlink" Target="https://codelessons.ru/cplusplus/vektory-v-c-dlya-nachinayushhix.html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C4F56-1994-4C9B-90AA-DF8C77FD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10235"/>
            <a:ext cx="7772400" cy="1999728"/>
          </a:xfrm>
        </p:spPr>
        <p:txBody>
          <a:bodyPr>
            <a:norm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AB0066-8A02-4967-B6EF-A247298CA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484932"/>
          </a:xfrm>
        </p:spPr>
        <p:txBody>
          <a:bodyPr/>
          <a:lstStyle/>
          <a:p>
            <a:r>
              <a:rPr lang="ru-RU" dirty="0"/>
              <a:t>Лекция 4. Динамические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3744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15ED06-E800-4B37-B609-D1E0DF1B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353" y="1828718"/>
            <a:ext cx="5715294" cy="32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7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C147305-85D2-4BEB-9346-AB297FBAC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29" y="1730287"/>
            <a:ext cx="7626742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2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13FFB63-4DCF-43BD-AB87-0AB22569E891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Списки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3E82020-BFA9-4C2E-9F60-CA4F7C9E887B}"/>
              </a:ext>
            </a:extLst>
          </p:cNvPr>
          <p:cNvSpPr/>
          <p:nvPr/>
        </p:nvSpPr>
        <p:spPr>
          <a:xfrm>
            <a:off x="418854" y="1183457"/>
            <a:ext cx="83180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Списки </a:t>
            </a:r>
            <a:r>
              <a:rPr lang="ru-RU" dirty="0"/>
              <a:t>– это структура данных,  которая представляют собой отдельные элементы, связанные с помощью ссылок.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91CB0-ED57-4549-A25C-70935F764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82" y="1871846"/>
            <a:ext cx="2292468" cy="123831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39D59E1-BADA-4C9B-9C11-523FC3D7CA3A}"/>
              </a:ext>
            </a:extLst>
          </p:cNvPr>
          <p:cNvSpPr/>
          <p:nvPr/>
        </p:nvSpPr>
        <p:spPr>
          <a:xfrm>
            <a:off x="418853" y="3429000"/>
            <a:ext cx="81529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Каждый элемент (узел) состоит из двух областей памяти: поля данных и ссылок. Ссылки – это адреса других узлов этого же типа, с которыми данный элемент логически связан.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475C7B-3003-4E28-8BE8-1045828A0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8" y="4542413"/>
            <a:ext cx="9017463" cy="9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25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B83AC7-DF4E-4F4D-865E-D85BB5FAA7BA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Списки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13357C-6CB1-4EF2-8C32-8C17C987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59" y="1744509"/>
            <a:ext cx="4534133" cy="187334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869CB8-26B8-40ED-8D8E-170AE1D9A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391" y="4076529"/>
            <a:ext cx="4978656" cy="186699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6095F5B-1FE9-4501-BF5D-592D465AD218}"/>
              </a:ext>
            </a:extLst>
          </p:cNvPr>
          <p:cNvSpPr/>
          <p:nvPr/>
        </p:nvSpPr>
        <p:spPr>
          <a:xfrm>
            <a:off x="509069" y="970981"/>
            <a:ext cx="38548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Добавление узла в начало списка</a:t>
            </a:r>
          </a:p>
        </p:txBody>
      </p:sp>
    </p:spTree>
    <p:extLst>
      <p:ext uri="{BB962C8B-B14F-4D97-AF65-F5344CB8AC3E}">
        <p14:creationId xmlns:p14="http://schemas.microsoft.com/office/powerpoint/2010/main" val="3605022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4CCDF0D-FBB3-436A-838C-B1EF20F6B21E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Списки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410F9A-FAE2-4A2A-933B-E293D620B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20" y="1498501"/>
            <a:ext cx="4953255" cy="193049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7AA6F9-EE57-46D9-ADC1-3691A90B6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698" y="4055656"/>
            <a:ext cx="5054860" cy="187334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60669EB-F9CF-42BD-99FC-EA13FEC7098C}"/>
              </a:ext>
            </a:extLst>
          </p:cNvPr>
          <p:cNvSpPr/>
          <p:nvPr/>
        </p:nvSpPr>
        <p:spPr>
          <a:xfrm>
            <a:off x="744420" y="1008775"/>
            <a:ext cx="3940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Добавление узла после заданного</a:t>
            </a:r>
          </a:p>
        </p:txBody>
      </p:sp>
    </p:spTree>
    <p:extLst>
      <p:ext uri="{BB962C8B-B14F-4D97-AF65-F5344CB8AC3E}">
        <p14:creationId xmlns:p14="http://schemas.microsoft.com/office/powerpoint/2010/main" val="1168089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31FF79-FA1D-4A0A-9282-40545174D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9" y="1502101"/>
            <a:ext cx="7582290" cy="168283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0870805-2087-421C-9666-9865F548E455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Списки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314BBD9-58D3-463C-843B-3D43D865A333}"/>
              </a:ext>
            </a:extLst>
          </p:cNvPr>
          <p:cNvSpPr/>
          <p:nvPr/>
        </p:nvSpPr>
        <p:spPr>
          <a:xfrm>
            <a:off x="656969" y="902291"/>
            <a:ext cx="1758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Удаление узла</a:t>
            </a:r>
          </a:p>
        </p:txBody>
      </p:sp>
    </p:spTree>
    <p:extLst>
      <p:ext uri="{BB962C8B-B14F-4D97-AF65-F5344CB8AC3E}">
        <p14:creationId xmlns:p14="http://schemas.microsoft.com/office/powerpoint/2010/main" val="2386466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075661-586D-4152-B219-BEA88EF37408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Двусвязный список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F145A0-545F-4C3A-8849-A6C1232A3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02" y="2386662"/>
            <a:ext cx="7258423" cy="21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39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075661-586D-4152-B219-BEA88EF37408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Двусвязный список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E50C835-60B4-458A-99B4-0F87345FE359}"/>
              </a:ext>
            </a:extLst>
          </p:cNvPr>
          <p:cNvSpPr/>
          <p:nvPr/>
        </p:nvSpPr>
        <p:spPr>
          <a:xfrm>
            <a:off x="454325" y="817436"/>
            <a:ext cx="3940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Добавление узла после заданного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B623FD-9D3C-4C93-BD89-6BD66573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24" y="1411556"/>
            <a:ext cx="5569236" cy="26544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59235F-4FA5-4783-AEC0-2A46BC92A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182" y="4180121"/>
            <a:ext cx="5702593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00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075661-586D-4152-B219-BEA88EF37408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Двусвязный список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E50C835-60B4-458A-99B4-0F87345FE359}"/>
              </a:ext>
            </a:extLst>
          </p:cNvPr>
          <p:cNvSpPr/>
          <p:nvPr/>
        </p:nvSpPr>
        <p:spPr>
          <a:xfrm>
            <a:off x="454325" y="817436"/>
            <a:ext cx="1816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Удаление узла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795FA1-D572-4CFF-A074-64DAEDC2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5" y="2020811"/>
            <a:ext cx="8426883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3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B7B8D1D-EE7D-4D20-898D-6078BE73DC97}"/>
              </a:ext>
            </a:extLst>
          </p:cNvPr>
          <p:cNvSpPr/>
          <p:nvPr/>
        </p:nvSpPr>
        <p:spPr>
          <a:xfrm>
            <a:off x="3044275" y="2598003"/>
            <a:ext cx="32412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u-RU" sz="4800" b="1" dirty="0">
                <a:solidFill>
                  <a:srgbClr val="303030"/>
                </a:solidFill>
              </a:rPr>
              <a:t>Стек (</a:t>
            </a:r>
            <a:r>
              <a:rPr lang="en-US" sz="4800" b="1" dirty="0">
                <a:solidFill>
                  <a:srgbClr val="303030"/>
                </a:solidFill>
              </a:rPr>
              <a:t>Stack)</a:t>
            </a:r>
            <a:endParaRPr lang="en-US" sz="4800" b="1" i="0" dirty="0">
              <a:solidFill>
                <a:srgbClr val="303030"/>
              </a:solidFill>
              <a:effectLst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888F63-9837-4A97-AE8A-3EBA0B813969}"/>
              </a:ext>
            </a:extLst>
          </p:cNvPr>
          <p:cNvSpPr/>
          <p:nvPr/>
        </p:nvSpPr>
        <p:spPr>
          <a:xfrm>
            <a:off x="498494" y="4200301"/>
            <a:ext cx="79670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Стек – это упорядоченный набор элементов, в котором добавление новых и удаление существующих элементов допустимо только с одного конца, который называется вершиной стека. </a:t>
            </a:r>
          </a:p>
        </p:txBody>
      </p:sp>
    </p:spTree>
    <p:extLst>
      <p:ext uri="{BB962C8B-B14F-4D97-AF65-F5344CB8AC3E}">
        <p14:creationId xmlns:p14="http://schemas.microsoft.com/office/powerpoint/2010/main" val="3612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B7B8D1D-EE7D-4D20-898D-6078BE73DC97}"/>
              </a:ext>
            </a:extLst>
          </p:cNvPr>
          <p:cNvSpPr/>
          <p:nvPr/>
        </p:nvSpPr>
        <p:spPr>
          <a:xfrm>
            <a:off x="2554912" y="2598003"/>
            <a:ext cx="42200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u-RU" sz="4800" b="1" dirty="0">
                <a:solidFill>
                  <a:srgbClr val="303030"/>
                </a:solidFill>
              </a:rPr>
              <a:t>Вектор (</a:t>
            </a:r>
            <a:r>
              <a:rPr lang="en-US" sz="4800" b="1" dirty="0">
                <a:solidFill>
                  <a:srgbClr val="303030"/>
                </a:solidFill>
              </a:rPr>
              <a:t>Vector)</a:t>
            </a:r>
            <a:endParaRPr lang="en-US" sz="4800" b="1" i="0" dirty="0">
              <a:solidFill>
                <a:srgbClr val="303030"/>
              </a:solidFill>
              <a:effectLst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888F63-9837-4A97-AE8A-3EBA0B813969}"/>
              </a:ext>
            </a:extLst>
          </p:cNvPr>
          <p:cNvSpPr/>
          <p:nvPr/>
        </p:nvSpPr>
        <p:spPr>
          <a:xfrm>
            <a:off x="681374" y="4347785"/>
            <a:ext cx="79670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Стандартный шаблон обобщённого программирования языка C++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vector</a:t>
            </a:r>
            <a:r>
              <a:rPr lang="ru-RU" dirty="0"/>
              <a:t>&lt;T&gt; — реализация динамического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2675259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AFBA740-0501-4B7D-BC95-C56A0F84AD0B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Стек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F1A9C9-6429-4AEE-85C5-D5DEA3A72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4" y="1168295"/>
            <a:ext cx="4113433" cy="263223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7658CF2-BFCA-45B3-B8C6-AB242930A5DB}"/>
              </a:ext>
            </a:extLst>
          </p:cNvPr>
          <p:cNvSpPr/>
          <p:nvPr/>
        </p:nvSpPr>
        <p:spPr>
          <a:xfrm>
            <a:off x="351011" y="4402036"/>
            <a:ext cx="86042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Стек называют структурой типа </a:t>
            </a:r>
            <a:r>
              <a:rPr lang="ru-RU" b="1" dirty="0"/>
              <a:t>LIFO </a:t>
            </a:r>
            <a:r>
              <a:rPr lang="ru-RU" dirty="0"/>
              <a:t>(</a:t>
            </a:r>
            <a:r>
              <a:rPr lang="ru-RU" b="1" dirty="0" err="1"/>
              <a:t>Last</a:t>
            </a:r>
            <a:r>
              <a:rPr lang="ru-RU" b="1" dirty="0"/>
              <a:t> </a:t>
            </a:r>
            <a:r>
              <a:rPr lang="ru-RU" b="1" dirty="0" err="1"/>
              <a:t>In</a:t>
            </a:r>
            <a:r>
              <a:rPr lang="ru-RU" b="1" dirty="0"/>
              <a:t> – </a:t>
            </a:r>
            <a:r>
              <a:rPr lang="ru-RU" b="1" dirty="0" err="1"/>
              <a:t>First</a:t>
            </a:r>
            <a:r>
              <a:rPr lang="ru-RU" b="1" dirty="0"/>
              <a:t> </a:t>
            </a:r>
            <a:r>
              <a:rPr lang="ru-RU" b="1" dirty="0" err="1"/>
              <a:t>Out</a:t>
            </a:r>
            <a:r>
              <a:rPr lang="ru-RU" dirty="0"/>
              <a:t>) – последним пришел, первым ушел. </a:t>
            </a:r>
          </a:p>
          <a:p>
            <a:endParaRPr lang="ru-RU" dirty="0"/>
          </a:p>
          <a:p>
            <a:r>
              <a:rPr lang="ru-RU" dirty="0"/>
              <a:t>Стек похож на стопку с тарелками, уложенные одна на другую – чтобы достать какой-то тарелку надо снять все тарелки, которые лежат на ней, а положить новую тарелку можно только сверху всей стопки.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C5BBA2-35A7-4FB8-9053-170F42095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445" y="1103285"/>
            <a:ext cx="39433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29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F874E55-C953-4C63-9FF2-19D5D4EB1D36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Стек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E1E53A4-21F2-4561-B63B-D68D36B1AE51}"/>
              </a:ext>
            </a:extLst>
          </p:cNvPr>
          <p:cNvSpPr/>
          <p:nvPr/>
        </p:nvSpPr>
        <p:spPr>
          <a:xfrm>
            <a:off x="620906" y="4993899"/>
            <a:ext cx="7573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Функция P</a:t>
            </a:r>
            <a:r>
              <a:rPr lang="en-US" dirty="0" err="1"/>
              <a:t>ush</a:t>
            </a:r>
            <a:r>
              <a:rPr lang="ru-RU" dirty="0"/>
              <a:t>(</a:t>
            </a:r>
            <a:r>
              <a:rPr lang="en-US" dirty="0"/>
              <a:t>&lt;</a:t>
            </a:r>
            <a:r>
              <a:rPr lang="ru-RU" dirty="0"/>
              <a:t>значение</a:t>
            </a:r>
            <a:r>
              <a:rPr lang="en-US" dirty="0"/>
              <a:t>&gt;</a:t>
            </a:r>
            <a:r>
              <a:rPr lang="ru-RU" dirty="0"/>
              <a:t>) добавляет элемент на вершину стека, при этом размер стека увеличивается на единицу.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242F2F-9450-4175-8BB1-76F80F78F464}"/>
              </a:ext>
            </a:extLst>
          </p:cNvPr>
          <p:cNvSpPr/>
          <p:nvPr/>
        </p:nvSpPr>
        <p:spPr>
          <a:xfrm>
            <a:off x="722670" y="1041387"/>
            <a:ext cx="7524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работы со стеком есть две операции – добавление элемента </a:t>
            </a:r>
          </a:p>
          <a:p>
            <a:r>
              <a:rPr lang="ru-RU" dirty="0"/>
              <a:t>на вершину стека (</a:t>
            </a:r>
            <a:r>
              <a:rPr lang="ru-RU" dirty="0" err="1"/>
              <a:t>Push</a:t>
            </a:r>
            <a:r>
              <a:rPr lang="ru-RU" dirty="0"/>
              <a:t>) и снятие элемента с вершины стека (</a:t>
            </a:r>
            <a:r>
              <a:rPr lang="ru-RU" dirty="0" err="1"/>
              <a:t>Pop</a:t>
            </a:r>
            <a:r>
              <a:rPr lang="ru-RU" dirty="0"/>
              <a:t>). 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2D0C52-54A2-487B-906A-1029606D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85" y="2262187"/>
            <a:ext cx="4391025" cy="233362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218396-9C41-46E4-8924-1C29B538AAC8}"/>
              </a:ext>
            </a:extLst>
          </p:cNvPr>
          <p:cNvSpPr/>
          <p:nvPr/>
        </p:nvSpPr>
        <p:spPr>
          <a:xfrm>
            <a:off x="620906" y="5791666"/>
            <a:ext cx="7573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Функция </a:t>
            </a:r>
            <a:r>
              <a:rPr lang="ru-RU" dirty="0" err="1"/>
              <a:t>Pop</a:t>
            </a:r>
            <a:r>
              <a:rPr lang="ru-RU" dirty="0"/>
              <a:t>() возвращает символ, «снятый» с вершины стека, при этом размер стека уменьшается на единицу.</a:t>
            </a:r>
          </a:p>
        </p:txBody>
      </p:sp>
    </p:spTree>
    <p:extLst>
      <p:ext uri="{BB962C8B-B14F-4D97-AF65-F5344CB8AC3E}">
        <p14:creationId xmlns:p14="http://schemas.microsoft.com/office/powerpoint/2010/main" val="2067615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5E8485B-9E24-4742-B08C-CCEA015F1875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Стек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163DBA-B57A-49AE-BA09-2F86A6C6B57F}"/>
              </a:ext>
            </a:extLst>
          </p:cNvPr>
          <p:cNvSpPr/>
          <p:nvPr/>
        </p:nvSpPr>
        <p:spPr>
          <a:xfrm>
            <a:off x="386407" y="751779"/>
            <a:ext cx="868975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B85C00"/>
                </a:solidFill>
                <a:latin typeface="inherit"/>
              </a:rPr>
              <a:t>#include &lt;iostream&gt;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B85C00"/>
                </a:solidFill>
                <a:latin typeface="inherit"/>
              </a:rPr>
              <a:t>#include &lt;stack&gt;  // </a:t>
            </a:r>
            <a:r>
              <a:rPr lang="ru-RU" dirty="0">
                <a:solidFill>
                  <a:srgbClr val="B85C00"/>
                </a:solidFill>
                <a:latin typeface="inherit"/>
              </a:rPr>
              <a:t>подключаем библиотеку для использования стека</a:t>
            </a: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using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namespace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std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main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stack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&gt;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steck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создаем стек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>
                <a:solidFill>
                  <a:srgbClr val="CE0000"/>
                </a:solidFill>
                <a:latin typeface="inherit"/>
              </a:rPr>
              <a:t>0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dirty="0" err="1">
                <a:solidFill>
                  <a:srgbClr val="800080"/>
                </a:solidFill>
                <a:latin typeface="inherit"/>
              </a:rPr>
              <a:t>cout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Введите шесть любых целых чисел: "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endl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предлагаем пользователю 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                                                    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// ввести 6 чисел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while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!= </a:t>
            </a:r>
            <a:r>
              <a:rPr lang="en-US" dirty="0">
                <a:solidFill>
                  <a:srgbClr val="CE0000"/>
                </a:solidFill>
                <a:latin typeface="inherit"/>
              </a:rPr>
              <a:t>6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a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cin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&gt;&gt;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a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steck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push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a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добавляем введенные числа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++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}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800080"/>
                </a:solidFill>
                <a:latin typeface="inherit"/>
              </a:rPr>
              <a:t>cout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Верхний элемент стека: "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steck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top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endl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выводим верхний элемент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steck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pop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удаляем верхний элемент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return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CE0000"/>
                </a:solidFill>
                <a:latin typeface="inherit"/>
              </a:rPr>
              <a:t>0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333333"/>
                </a:solidFill>
                <a:latin typeface="inherit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5566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DA036D-2044-466F-9350-91FAC765B8D7}"/>
              </a:ext>
            </a:extLst>
          </p:cNvPr>
          <p:cNvSpPr/>
          <p:nvPr/>
        </p:nvSpPr>
        <p:spPr>
          <a:xfrm>
            <a:off x="2299073" y="2598003"/>
            <a:ext cx="47316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u-RU" sz="4800" b="1" dirty="0">
                <a:solidFill>
                  <a:srgbClr val="303030"/>
                </a:solidFill>
              </a:rPr>
              <a:t>Очередь (</a:t>
            </a:r>
            <a:r>
              <a:rPr lang="en-US" sz="4800" b="1" dirty="0">
                <a:solidFill>
                  <a:srgbClr val="303030"/>
                </a:solidFill>
              </a:rPr>
              <a:t>Queue)</a:t>
            </a:r>
            <a:endParaRPr lang="en-US" sz="4800" b="1" i="0" dirty="0">
              <a:solidFill>
                <a:srgbClr val="303030"/>
              </a:solidFill>
              <a:effectLst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6027B6B-D01E-4FFD-8F50-AEB0C02EAC0A}"/>
              </a:ext>
            </a:extLst>
          </p:cNvPr>
          <p:cNvSpPr/>
          <p:nvPr/>
        </p:nvSpPr>
        <p:spPr>
          <a:xfrm>
            <a:off x="351011" y="4162632"/>
            <a:ext cx="83859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Очередь</a:t>
            </a:r>
            <a:r>
              <a:rPr lang="ru-RU" dirty="0"/>
              <a:t> – это упорядоченный набор элементов, в котором добавление новых элементов допустимо с одного конца (он называется </a:t>
            </a:r>
            <a:r>
              <a:rPr lang="ru-RU" b="1" dirty="0"/>
              <a:t>концом очереди</a:t>
            </a:r>
            <a:r>
              <a:rPr lang="ru-RU" dirty="0"/>
              <a:t>), а удаление существующих элементов – только с другого конца, который называется  </a:t>
            </a:r>
            <a:r>
              <a:rPr lang="ru-RU" b="1" dirty="0"/>
              <a:t>началом очереди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94830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CB54F8-E784-4825-9AC6-B6AD5F7382C2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Очередь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1FDECC-117D-4A11-926D-3BA55E328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98" y="2153735"/>
            <a:ext cx="7455283" cy="160663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33ABD7-1297-4D62-9242-1A30D207FA3E}"/>
              </a:ext>
            </a:extLst>
          </p:cNvPr>
          <p:cNvSpPr/>
          <p:nvPr/>
        </p:nvSpPr>
        <p:spPr>
          <a:xfrm>
            <a:off x="472698" y="963758"/>
            <a:ext cx="8069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Хорошо знакомой моделью является очередь в магазине. Очередь называют структурой типа </a:t>
            </a:r>
            <a:r>
              <a:rPr lang="ru-RU" b="1" dirty="0"/>
              <a:t>FIFO (</a:t>
            </a:r>
            <a:r>
              <a:rPr lang="ru-RU" b="1" dirty="0" err="1"/>
              <a:t>First</a:t>
            </a:r>
            <a:r>
              <a:rPr lang="ru-RU" b="1" dirty="0"/>
              <a:t> </a:t>
            </a:r>
            <a:r>
              <a:rPr lang="ru-RU" b="1" dirty="0" err="1"/>
              <a:t>In</a:t>
            </a:r>
            <a:r>
              <a:rPr lang="ru-RU" b="1" dirty="0"/>
              <a:t> – </a:t>
            </a:r>
            <a:r>
              <a:rPr lang="ru-RU" b="1" dirty="0" err="1"/>
              <a:t>First</a:t>
            </a:r>
            <a:r>
              <a:rPr lang="ru-RU" b="1" dirty="0"/>
              <a:t> </a:t>
            </a:r>
            <a:r>
              <a:rPr lang="ru-RU" b="1" dirty="0" err="1"/>
              <a:t>Out</a:t>
            </a:r>
            <a:r>
              <a:rPr lang="ru-RU" b="1" dirty="0"/>
              <a:t>)</a:t>
            </a:r>
            <a:r>
              <a:rPr lang="ru-RU" dirty="0"/>
              <a:t> – первым пришел, первым ушел.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059E80-B297-4948-8312-AA74C61AA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98" y="4304014"/>
            <a:ext cx="8281945" cy="21544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83" tIns="0" rIns="14283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Для 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inherit"/>
              </a:rPr>
              <a:t>добавления в очередь нового элемента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нужно воспользоваться функцией —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</a:rPr>
              <a:t>push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</a:rPr>
              <a:t>()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. В круглых скобках должно находится значение, которое мы хотим добавить.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Ex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303030"/>
              </a:solidFill>
              <a:effectLst/>
              <a:latin typeface="Ex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Если нам понадобилось 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inherit"/>
              </a:rPr>
              <a:t>удалить первый элемент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 нужно оперировать функцией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</a:rPr>
              <a:t>pop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</a:rPr>
              <a:t>()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. В круглых скобках уже не чего не нужно указыват</a:t>
            </a:r>
            <a:r>
              <a:rPr lang="ru-RU" altLang="ru-RU" sz="2000" dirty="0">
                <a:solidFill>
                  <a:srgbClr val="303030"/>
                </a:solidFill>
                <a:latin typeface="Exo"/>
              </a:rPr>
              <a:t>ь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35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DA4D26-3116-4241-8052-A4A43F4ACAC5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Очередь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FA2F314-9AAD-4FB6-95A6-E354C48FC7F1}"/>
              </a:ext>
            </a:extLst>
          </p:cNvPr>
          <p:cNvSpPr/>
          <p:nvPr/>
        </p:nvSpPr>
        <p:spPr>
          <a:xfrm>
            <a:off x="300868" y="641964"/>
            <a:ext cx="86366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B85C00"/>
                </a:solidFill>
                <a:latin typeface="inherit"/>
              </a:rPr>
              <a:t>#include &lt;iostream&gt;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B85C00"/>
                </a:solidFill>
                <a:latin typeface="inherit"/>
              </a:rPr>
              <a:t>#include &lt;queue&gt;  // </a:t>
            </a:r>
            <a:r>
              <a:rPr lang="ru-RU" dirty="0">
                <a:solidFill>
                  <a:srgbClr val="B85C00"/>
                </a:solidFill>
                <a:latin typeface="inherit"/>
              </a:rPr>
              <a:t>подключили библиотеку </a:t>
            </a:r>
            <a:r>
              <a:rPr lang="en-US" dirty="0">
                <a:solidFill>
                  <a:srgbClr val="B85C00"/>
                </a:solidFill>
                <a:latin typeface="inherit"/>
              </a:rPr>
              <a:t>queue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using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namespace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std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main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queue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&gt;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q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создали очередь 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q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for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h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>
                <a:solidFill>
                  <a:srgbClr val="CE0000"/>
                </a:solidFill>
                <a:latin typeface="inherit"/>
              </a:rPr>
              <a:t>0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h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 </a:t>
            </a:r>
            <a:r>
              <a:rPr lang="en-US" dirty="0">
                <a:solidFill>
                  <a:srgbClr val="CE0000"/>
                </a:solidFill>
                <a:latin typeface="inherit"/>
              </a:rPr>
              <a:t>7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h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++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a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cin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&gt;&gt;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a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q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push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a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добавляем в очередь элементы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ru-RU" dirty="0">
                <a:solidFill>
                  <a:srgbClr val="333333"/>
                </a:solidFill>
                <a:latin typeface="inherit"/>
              </a:rPr>
              <a:t>}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800080"/>
                </a:solidFill>
                <a:latin typeface="inherit"/>
              </a:rPr>
              <a:t>cout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Самый первый элемент в очереди: "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q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front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endl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выводим первый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                                                                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// элемент очереди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q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pop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удаляем элемент из очереди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800080"/>
                </a:solidFill>
                <a:latin typeface="inherit"/>
              </a:rPr>
              <a:t>cout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Новый первый элемент (после удаления): "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q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front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endl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return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CE0000"/>
                </a:solidFill>
                <a:latin typeface="inherit"/>
              </a:rPr>
              <a:t>0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333333"/>
                </a:solidFill>
                <a:latin typeface="inherit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20265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DA036D-2044-466F-9350-91FAC765B8D7}"/>
              </a:ext>
            </a:extLst>
          </p:cNvPr>
          <p:cNvSpPr/>
          <p:nvPr/>
        </p:nvSpPr>
        <p:spPr>
          <a:xfrm>
            <a:off x="2844185" y="987480"/>
            <a:ext cx="33995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u-RU" sz="4800" b="1" dirty="0">
                <a:solidFill>
                  <a:srgbClr val="303030"/>
                </a:solidFill>
              </a:rPr>
              <a:t>Дек (</a:t>
            </a:r>
            <a:r>
              <a:rPr lang="en-US" sz="4800" b="1" dirty="0">
                <a:solidFill>
                  <a:srgbClr val="303030"/>
                </a:solidFill>
              </a:rPr>
              <a:t>Deque)</a:t>
            </a:r>
            <a:endParaRPr lang="en-US" sz="4800" b="1" i="0" dirty="0">
              <a:solidFill>
                <a:srgbClr val="303030"/>
              </a:solidFill>
              <a:effectLst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9561E03-E751-4610-8A2A-B2258716B10E}"/>
              </a:ext>
            </a:extLst>
          </p:cNvPr>
          <p:cNvSpPr/>
          <p:nvPr/>
        </p:nvSpPr>
        <p:spPr>
          <a:xfrm>
            <a:off x="401156" y="2123998"/>
            <a:ext cx="8088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Дек</a:t>
            </a:r>
            <a:r>
              <a:rPr lang="ru-RU" dirty="0"/>
              <a:t> - это упорядоченный набор элементов, в котором добавление новых и удаление существующих элементов допустимо с любого конца.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510091-95F0-453F-BA33-97B3BEC89C7C}"/>
              </a:ext>
            </a:extLst>
          </p:cNvPr>
          <p:cNvSpPr/>
          <p:nvPr/>
        </p:nvSpPr>
        <p:spPr>
          <a:xfrm>
            <a:off x="401156" y="3180796"/>
            <a:ext cx="8270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Дек может быть реализован на основе массива или двусвязного списка. Для дека разрешены четыре операции:  </a:t>
            </a:r>
          </a:p>
          <a:p>
            <a:r>
              <a:rPr lang="ru-RU" dirty="0"/>
              <a:t>1)  добавление элемента в начало; </a:t>
            </a:r>
          </a:p>
          <a:p>
            <a:r>
              <a:rPr lang="ru-RU" dirty="0"/>
              <a:t>2)  добавление элемента в конец; </a:t>
            </a:r>
          </a:p>
          <a:p>
            <a:r>
              <a:rPr lang="ru-RU" dirty="0"/>
              <a:t>3)  удаление элемента с начала; </a:t>
            </a:r>
          </a:p>
          <a:p>
            <a:r>
              <a:rPr lang="ru-RU" dirty="0"/>
              <a:t>4)  удаление элемента с конца. </a:t>
            </a:r>
          </a:p>
          <a:p>
            <a:endParaRPr lang="en-US" dirty="0"/>
          </a:p>
          <a:p>
            <a:r>
              <a:rPr lang="ru-RU" dirty="0"/>
              <a:t>Их можно реализовать, используя процедуры для стека и очереди. </a:t>
            </a:r>
          </a:p>
        </p:txBody>
      </p:sp>
    </p:spTree>
    <p:extLst>
      <p:ext uri="{BB962C8B-B14F-4D97-AF65-F5344CB8AC3E}">
        <p14:creationId xmlns:p14="http://schemas.microsoft.com/office/powerpoint/2010/main" val="3093662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DA036D-2044-466F-9350-91FAC765B8D7}"/>
              </a:ext>
            </a:extLst>
          </p:cNvPr>
          <p:cNvSpPr/>
          <p:nvPr/>
        </p:nvSpPr>
        <p:spPr>
          <a:xfrm>
            <a:off x="2519194" y="2598003"/>
            <a:ext cx="41056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u-RU" sz="4800" b="1" dirty="0">
                <a:solidFill>
                  <a:srgbClr val="303030"/>
                </a:solidFill>
              </a:rPr>
              <a:t>Словарь (</a:t>
            </a:r>
            <a:r>
              <a:rPr lang="en-US" sz="4800" b="1" dirty="0">
                <a:solidFill>
                  <a:srgbClr val="303030"/>
                </a:solidFill>
              </a:rPr>
              <a:t>Map)</a:t>
            </a:r>
            <a:endParaRPr lang="en-US" sz="4800" b="1" i="0" dirty="0">
              <a:solidFill>
                <a:srgbClr val="303030"/>
              </a:solidFill>
              <a:effectLst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9561E03-E751-4610-8A2A-B2258716B10E}"/>
              </a:ext>
            </a:extLst>
          </p:cNvPr>
          <p:cNvSpPr/>
          <p:nvPr/>
        </p:nvSpPr>
        <p:spPr>
          <a:xfrm>
            <a:off x="499971" y="4772809"/>
            <a:ext cx="8088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</a:t>
            </a:r>
            <a:r>
              <a:rPr lang="ru-RU" b="1" dirty="0" err="1"/>
              <a:t>ловарь</a:t>
            </a:r>
            <a:r>
              <a:rPr lang="ru-RU" dirty="0"/>
              <a:t> - Это ассоциативный контейнер, который работает по принципу — [ключ — значение].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47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B344AD6-B9BA-4799-9A78-DEB44148A058}"/>
              </a:ext>
            </a:extLst>
          </p:cNvPr>
          <p:cNvSpPr/>
          <p:nvPr/>
        </p:nvSpPr>
        <p:spPr>
          <a:xfrm>
            <a:off x="586986" y="861265"/>
            <a:ext cx="8297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03030"/>
                </a:solidFill>
                <a:latin typeface="Exo"/>
              </a:rPr>
              <a:t>Словарь схож по своему применению с </a:t>
            </a:r>
            <a:r>
              <a:rPr lang="ru-RU" dirty="0">
                <a:solidFill>
                  <a:srgbClr val="378CCC"/>
                </a:solidFill>
                <a:latin typeface="Exo"/>
                <a:hlinkClick r:id="rId2"/>
              </a:rPr>
              <a:t>вектором</a:t>
            </a:r>
            <a:r>
              <a:rPr lang="ru-RU" dirty="0">
                <a:solidFill>
                  <a:srgbClr val="303030"/>
                </a:solidFill>
                <a:latin typeface="Exo"/>
              </a:rPr>
              <a:t> и </a:t>
            </a:r>
            <a:r>
              <a:rPr lang="ru-RU" dirty="0">
                <a:solidFill>
                  <a:srgbClr val="378CCC"/>
                </a:solidFill>
                <a:latin typeface="Exo"/>
                <a:hlinkClick r:id="rId3"/>
              </a:rPr>
              <a:t>массивом</a:t>
            </a:r>
            <a:r>
              <a:rPr lang="ru-RU" dirty="0">
                <a:solidFill>
                  <a:srgbClr val="303030"/>
                </a:solidFill>
                <a:latin typeface="Exo"/>
              </a:rPr>
              <a:t>, но есть некоторые различия: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0481B43-B360-4F34-AAE3-951953C7AAF7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Словарь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A71E97-AE8A-44F8-8D8E-231067CACE0C}"/>
              </a:ext>
            </a:extLst>
          </p:cNvPr>
          <p:cNvSpPr/>
          <p:nvPr/>
        </p:nvSpPr>
        <p:spPr>
          <a:xfrm>
            <a:off x="1041237" y="1843762"/>
            <a:ext cx="7565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03030"/>
                </a:solidFill>
                <a:latin typeface="Exo"/>
              </a:rPr>
              <a:t>1. Ключом может быть все что угодна. От обычной переменной до класса.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5812F53-A1CF-4E8B-B882-3987191F6E56}"/>
              </a:ext>
            </a:extLst>
          </p:cNvPr>
          <p:cNvSpPr/>
          <p:nvPr/>
        </p:nvSpPr>
        <p:spPr>
          <a:xfrm>
            <a:off x="799362" y="5673569"/>
            <a:ext cx="744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dirty="0">
                <a:solidFill>
                  <a:srgbClr val="303030"/>
                </a:solidFill>
                <a:latin typeface="Exo"/>
              </a:rPr>
              <a:t>2. При добавлении нового элемента контейнер будет отсортирован по возрастанию.</a:t>
            </a:r>
            <a:endParaRPr lang="ru-RU" b="0" i="0" dirty="0">
              <a:solidFill>
                <a:srgbClr val="303030"/>
              </a:solidFill>
              <a:effectLst/>
              <a:latin typeface="Exo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3209348-AE89-4210-8AC2-5304C244F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96155"/>
              </p:ext>
            </p:extLst>
          </p:nvPr>
        </p:nvGraphicFramePr>
        <p:xfrm>
          <a:off x="1008790" y="2357386"/>
          <a:ext cx="7179515" cy="914400"/>
        </p:xfrm>
        <a:graphic>
          <a:graphicData uri="http://schemas.openxmlformats.org/drawingml/2006/table">
            <a:tbl>
              <a:tblPr/>
              <a:tblGrid>
                <a:gridCol w="7179515">
                  <a:extLst>
                    <a:ext uri="{9D8B030D-6E8A-4147-A177-3AD203B41FA5}">
                      <a16:colId xmlns:a16="http://schemas.microsoft.com/office/drawing/2014/main" val="3074573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mp1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ключ - число</a:t>
                      </a:r>
                      <a:endParaRPr lang="ru-RU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mp2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"zero"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// </a:t>
                      </a:r>
                      <a:r>
                        <a:rPr lang="ru-RU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ключ - строка</a:t>
                      </a:r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87622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0D1D910C-2EBA-47E8-A971-8C00B462D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3132138"/>
            <a:ext cx="85725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ru-RU" altLang="ru-RU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54421CA-5EEA-4B35-9948-3B74D6D1E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861405"/>
              </p:ext>
            </p:extLst>
          </p:nvPr>
        </p:nvGraphicFramePr>
        <p:xfrm>
          <a:off x="1041237" y="3883357"/>
          <a:ext cx="6594212" cy="1463040"/>
        </p:xfrm>
        <a:graphic>
          <a:graphicData uri="http://schemas.openxmlformats.org/drawingml/2006/table">
            <a:tbl>
              <a:tblPr/>
              <a:tblGrid>
                <a:gridCol w="529380">
                  <a:extLst>
                    <a:ext uri="{9D8B030D-6E8A-4147-A177-3AD203B41FA5}">
                      <a16:colId xmlns:a16="http://schemas.microsoft.com/office/drawing/2014/main" val="974625827"/>
                    </a:ext>
                  </a:extLst>
                </a:gridCol>
                <a:gridCol w="6064832">
                  <a:extLst>
                    <a:ext uri="{9D8B030D-6E8A-4147-A177-3AD203B41FA5}">
                      <a16:colId xmlns:a16="http://schemas.microsoft.com/office/drawing/2014/main" val="3875883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ru-RU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ru-RU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ru-RU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ru-RU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map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&lt;</a:t>
                      </a:r>
                      <a:r>
                        <a:rPr lang="en-US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string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string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 </a:t>
                      </a:r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book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{{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"Hi"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Привет"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},</a:t>
                      </a:r>
                      <a:endParaRPr lang="ru-RU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                                     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Student"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Студент"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},</a:t>
                      </a:r>
                      <a:endParaRPr lang="ru-RU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                                     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"!"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"!"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}};</a:t>
                      </a:r>
                      <a:endParaRPr lang="ru-RU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&lt;&lt; </a:t>
                      </a:r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book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"Hi"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557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65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C0E1EC2-3213-46FC-AD02-B15EC2913DDF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Словарь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12B1D47-9834-4AD2-B76E-D2D2E7830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08336"/>
              </p:ext>
            </p:extLst>
          </p:nvPr>
        </p:nvGraphicFramePr>
        <p:xfrm>
          <a:off x="563389" y="980875"/>
          <a:ext cx="6594212" cy="1828800"/>
        </p:xfrm>
        <a:graphic>
          <a:graphicData uri="http://schemas.openxmlformats.org/drawingml/2006/table">
            <a:tbl>
              <a:tblPr/>
              <a:tblGrid>
                <a:gridCol w="529380">
                  <a:extLst>
                    <a:ext uri="{9D8B030D-6E8A-4147-A177-3AD203B41FA5}">
                      <a16:colId xmlns:a16="http://schemas.microsoft.com/office/drawing/2014/main" val="974625827"/>
                    </a:ext>
                  </a:extLst>
                </a:gridCol>
                <a:gridCol w="6064832">
                  <a:extLst>
                    <a:ext uri="{9D8B030D-6E8A-4147-A177-3AD203B41FA5}">
                      <a16:colId xmlns:a16="http://schemas.microsoft.com/office/drawing/2014/main" val="3875883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ru-RU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ru-RU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ru-RU" dirty="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ru-RU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map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&lt;</a:t>
                      </a:r>
                      <a:r>
                        <a:rPr lang="en-US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string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 </a:t>
                      </a:r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book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{{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"Деканат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3993389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},</a:t>
                      </a:r>
                      <a:endParaRPr lang="ru-RU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                                     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"Староста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5557799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},</a:t>
                      </a:r>
                      <a:endParaRPr lang="ru-RU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                                     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"Мама"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1238746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</a:p>
                    <a:p>
                      <a:pPr algn="l" fontAlgn="base"/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                                                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"Маша"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9873689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};  </a:t>
                      </a:r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base"/>
                      <a:r>
                        <a:rPr lang="en-US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cout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&lt;&lt; </a:t>
                      </a:r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book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ru-RU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"Мама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];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557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dirty="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2639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D5A6B6C-209F-4401-9934-F491CDA23935}"/>
              </a:ext>
            </a:extLst>
          </p:cNvPr>
          <p:cNvSpPr/>
          <p:nvPr/>
        </p:nvSpPr>
        <p:spPr>
          <a:xfrm>
            <a:off x="636443" y="3223765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n-US" b="1" dirty="0">
                <a:solidFill>
                  <a:srgbClr val="303030"/>
                </a:solidFill>
                <a:latin typeface="Open-Sans"/>
              </a:rPr>
              <a:t>insert</a:t>
            </a:r>
            <a:endParaRPr lang="en-US" b="1" i="0" dirty="0">
              <a:solidFill>
                <a:srgbClr val="303030"/>
              </a:solidFill>
              <a:effectLst/>
              <a:latin typeface="Open-Sans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5B0A973E-9AA6-412C-92E9-A7FF169A5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23963"/>
              </p:ext>
            </p:extLst>
          </p:nvPr>
        </p:nvGraphicFramePr>
        <p:xfrm>
          <a:off x="636443" y="3682566"/>
          <a:ext cx="4235183" cy="365760"/>
        </p:xfrm>
        <a:graphic>
          <a:graphicData uri="http://schemas.openxmlformats.org/drawingml/2006/table">
            <a:tbl>
              <a:tblPr/>
              <a:tblGrid>
                <a:gridCol w="4235183">
                  <a:extLst>
                    <a:ext uri="{9D8B030D-6E8A-4147-A177-3AD203B41FA5}">
                      <a16:colId xmlns:a16="http://schemas.microsoft.com/office/drawing/2014/main" val="739863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pt-BR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mp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pt-BR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insert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pt-BR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num_1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pt-BR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pt-BR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num_2</a:t>
                      </a:r>
                      <a:r>
                        <a:rPr lang="pt-BR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pt-BR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443193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D8A85767-8551-49EE-BC93-FF20E6081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13" y="4219766"/>
            <a:ext cx="1654290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14283" tIns="0" rIns="14283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</a:rPr>
              <a:t>num_1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 — ключ.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</a:rPr>
              <a:t>num_2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 — значение.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FAC0891-36A8-4E48-B539-63C4BDDD0C34}"/>
              </a:ext>
            </a:extLst>
          </p:cNvPr>
          <p:cNvSpPr/>
          <p:nvPr/>
        </p:nvSpPr>
        <p:spPr>
          <a:xfrm>
            <a:off x="636443" y="4921217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n-US" b="1" dirty="0">
                <a:solidFill>
                  <a:srgbClr val="303030"/>
                </a:solidFill>
                <a:latin typeface="Open-Sans"/>
              </a:rPr>
              <a:t>find</a:t>
            </a:r>
            <a:endParaRPr lang="en-US" b="1" i="0" dirty="0">
              <a:solidFill>
                <a:srgbClr val="303030"/>
              </a:solidFill>
              <a:effectLst/>
              <a:latin typeface="Open-Sans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74D6981-4C29-463A-A6EE-8DBB12B3607E}"/>
              </a:ext>
            </a:extLst>
          </p:cNvPr>
          <p:cNvSpPr/>
          <p:nvPr/>
        </p:nvSpPr>
        <p:spPr>
          <a:xfrm>
            <a:off x="636443" y="5371728"/>
            <a:ext cx="60888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dirty="0">
                <a:solidFill>
                  <a:srgbClr val="303030"/>
                </a:solidFill>
                <a:latin typeface="Exo"/>
              </a:rPr>
              <a:t>Функция определяет, есть ли определенный ключ в контейнере.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03030"/>
                </a:solidFill>
                <a:latin typeface="Exo"/>
              </a:rPr>
              <a:t>Если он есть, то передать итератор на его местоположение.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03030"/>
                </a:solidFill>
                <a:latin typeface="Exo"/>
              </a:rPr>
              <a:t>Если его нет, то передать итератор на конец контейнера.</a:t>
            </a:r>
            <a:endParaRPr lang="ru-RU" b="0" i="0" dirty="0">
              <a:solidFill>
                <a:srgbClr val="303030"/>
              </a:solidFill>
              <a:effectLst/>
              <a:latin typeface="Exo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10E2960-9A1E-4020-98CF-1F05ED908404}"/>
              </a:ext>
            </a:extLst>
          </p:cNvPr>
          <p:cNvSpPr/>
          <p:nvPr/>
        </p:nvSpPr>
        <p:spPr>
          <a:xfrm>
            <a:off x="4522916" y="3223765"/>
            <a:ext cx="697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n-US" b="1" dirty="0">
                <a:solidFill>
                  <a:srgbClr val="303030"/>
                </a:solidFill>
                <a:latin typeface="Open-Sans"/>
              </a:rPr>
              <a:t>erase</a:t>
            </a:r>
            <a:endParaRPr lang="en-US" b="1" i="0" dirty="0">
              <a:solidFill>
                <a:srgbClr val="303030"/>
              </a:solidFill>
              <a:effectLst/>
              <a:latin typeface="Open-Sans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7689B6E-054B-47B5-A05D-80E627AFF397}"/>
              </a:ext>
            </a:extLst>
          </p:cNvPr>
          <p:cNvSpPr/>
          <p:nvPr/>
        </p:nvSpPr>
        <p:spPr>
          <a:xfrm>
            <a:off x="4358357" y="36603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 err="1">
                <a:solidFill>
                  <a:srgbClr val="002D7A"/>
                </a:solidFill>
                <a:latin typeface="inherit"/>
              </a:rPr>
              <a:t>telefon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 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=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book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find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"Маша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 err="1">
                <a:solidFill>
                  <a:srgbClr val="002D7A"/>
                </a:solidFill>
                <a:latin typeface="inherit"/>
              </a:rPr>
              <a:t>passport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erase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telefon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          </a:t>
            </a:r>
            <a:endParaRPr lang="ru-RU" b="0" i="0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9780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AA94D6A-BCE0-4EC1-84E1-DC32EBE35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862" y="855407"/>
            <a:ext cx="8447877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83" tIns="0" rIns="14283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Для создания вектора нам понадобится подключить библиотеку — 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inherit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inherit"/>
              </a:rPr>
              <a:t>vector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inherit"/>
              </a:rPr>
              <a:t>&gt;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, в ней хранится шаблон вектора.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5DB1713-652D-4188-8757-EE5C4BA4E6BB}"/>
              </a:ext>
            </a:extLst>
          </p:cNvPr>
          <p:cNvSpPr/>
          <p:nvPr/>
        </p:nvSpPr>
        <p:spPr>
          <a:xfrm>
            <a:off x="441617" y="1694163"/>
            <a:ext cx="1860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B85C00"/>
                </a:solidFill>
                <a:latin typeface="Monaco"/>
              </a:rPr>
              <a:t>#include &lt;vector&gt;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E05FDE4-654D-452B-9878-AF1841C67899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Вектор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1E926D-56A4-4DD1-B1A0-423512968DA9}"/>
              </a:ext>
            </a:extLst>
          </p:cNvPr>
          <p:cNvSpPr/>
          <p:nvPr/>
        </p:nvSpPr>
        <p:spPr>
          <a:xfrm>
            <a:off x="441617" y="2669648"/>
            <a:ext cx="8132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dirty="0">
                <a:solidFill>
                  <a:srgbClr val="303030"/>
                </a:solidFill>
                <a:latin typeface="Exo"/>
              </a:rPr>
              <a:t>Далее, чтобы объявить вектор, нужно пользоваться конструкцией ниже:</a:t>
            </a:r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EC3DCFB-26CC-4F45-891F-B278BAAC7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62958"/>
              </p:ext>
            </p:extLst>
          </p:nvPr>
        </p:nvGraphicFramePr>
        <p:xfrm>
          <a:off x="441617" y="3292799"/>
          <a:ext cx="4235183" cy="457579"/>
        </p:xfrm>
        <a:graphic>
          <a:graphicData uri="http://schemas.openxmlformats.org/drawingml/2006/table">
            <a:tbl>
              <a:tblPr/>
              <a:tblGrid>
                <a:gridCol w="4235183">
                  <a:extLst>
                    <a:ext uri="{9D8B030D-6E8A-4147-A177-3AD203B41FA5}">
                      <a16:colId xmlns:a16="http://schemas.microsoft.com/office/drawing/2014/main" val="967080070"/>
                    </a:ext>
                  </a:extLst>
                </a:gridCol>
              </a:tblGrid>
              <a:tr h="457579">
                <a:tc>
                  <a:txBody>
                    <a:bodyPr/>
                    <a:lstStyle/>
                    <a:p>
                      <a:pPr algn="l" fontAlgn="base"/>
                      <a:r>
                        <a:rPr lang="ru-RU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vector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&lt; </a:t>
                      </a:r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тип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данных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&gt; &lt;</a:t>
                      </a:r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имя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вектора</a:t>
                      </a:r>
                      <a:r>
                        <a:rPr lang="ru-RU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&gt;</a:t>
                      </a:r>
                      <a:r>
                        <a:rPr lang="ru-RU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ru-RU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325426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475472F-AF53-478C-AF46-463108388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3817938"/>
            <a:ext cx="85725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ru-RU" altLang="ru-RU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AEF26E6-687B-4DCF-A146-57BC56190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67" y="4348040"/>
            <a:ext cx="85725" cy="0"/>
          </a:xfrm>
          <a:prstGeom prst="rect">
            <a:avLst/>
          </a:prstGeom>
          <a:solidFill>
            <a:srgbClr val="BCBCB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herit"/>
              </a:rPr>
            </a:br>
            <a:endParaRPr kumimoji="0" lang="ru-RU" altLang="ru-RU" sz="9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A08C55B-1915-4E14-A404-E0F77F38C512}"/>
              </a:ext>
            </a:extLst>
          </p:cNvPr>
          <p:cNvSpPr/>
          <p:nvPr/>
        </p:nvSpPr>
        <p:spPr>
          <a:xfrm>
            <a:off x="435113" y="4071758"/>
            <a:ext cx="328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D7A"/>
                </a:solidFill>
                <a:latin typeface="Monaco"/>
              </a:rPr>
              <a:t>vector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&lt;</a:t>
            </a:r>
            <a:r>
              <a:rPr lang="en-US" dirty="0">
                <a:solidFill>
                  <a:srgbClr val="800080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&gt; </a:t>
            </a:r>
            <a:r>
              <a:rPr lang="en-US" dirty="0" err="1">
                <a:solidFill>
                  <a:srgbClr val="002D7A"/>
                </a:solidFill>
                <a:latin typeface="Monaco"/>
              </a:rPr>
              <a:t>ivector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=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{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};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989584C-5B9A-40DB-A3F8-F7AA7143F997}"/>
              </a:ext>
            </a:extLst>
          </p:cNvPr>
          <p:cNvSpPr/>
          <p:nvPr/>
        </p:nvSpPr>
        <p:spPr>
          <a:xfrm>
            <a:off x="435113" y="4848959"/>
            <a:ext cx="3900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D7A"/>
                </a:solidFill>
                <a:latin typeface="Monaco"/>
              </a:rPr>
              <a:t>vector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&lt;</a:t>
            </a:r>
            <a:r>
              <a:rPr lang="en-US" dirty="0">
                <a:solidFill>
                  <a:srgbClr val="800080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&gt; </a:t>
            </a:r>
            <a:r>
              <a:rPr lang="en-US" dirty="0" err="1">
                <a:solidFill>
                  <a:srgbClr val="002D7A"/>
                </a:solidFill>
                <a:latin typeface="Monaco"/>
              </a:rPr>
              <a:t>ivector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=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{</a:t>
            </a:r>
            <a:r>
              <a:rPr lang="en-US" dirty="0">
                <a:solidFill>
                  <a:srgbClr val="008000"/>
                </a:solidFill>
                <a:latin typeface="Monaco"/>
              </a:rPr>
              <a:t>"C"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008000"/>
                </a:solidFill>
                <a:latin typeface="Monaco"/>
              </a:rPr>
              <a:t>“F"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</a:t>
            </a:r>
            <a:r>
              <a:rPr lang="en-US" dirty="0">
                <a:solidFill>
                  <a:srgbClr val="008000"/>
                </a:solidFill>
                <a:latin typeface="Monaco"/>
              </a:rPr>
              <a:t>“A"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526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9BD7061-229A-46B9-8AF7-EF39FC80D284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Словарь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A756D5-67A6-49CF-AF6E-0341E03792F5}"/>
              </a:ext>
            </a:extLst>
          </p:cNvPr>
          <p:cNvSpPr/>
          <p:nvPr/>
        </p:nvSpPr>
        <p:spPr>
          <a:xfrm>
            <a:off x="365760" y="671691"/>
            <a:ext cx="82413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B85C00"/>
                </a:solidFill>
                <a:latin typeface="inherit"/>
              </a:rPr>
              <a:t>#include &lt;iostream&gt;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B85C00"/>
                </a:solidFill>
                <a:latin typeface="inherit"/>
              </a:rPr>
              <a:t>#include &lt;map&gt;  // </a:t>
            </a:r>
            <a:r>
              <a:rPr lang="ru-RU" dirty="0">
                <a:solidFill>
                  <a:srgbClr val="B85C00"/>
                </a:solidFill>
                <a:latin typeface="inherit"/>
              </a:rPr>
              <a:t>подключили библиотеку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using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namespace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std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main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map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&gt;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book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book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"book"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]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книга"</a:t>
            </a:r>
            <a:r>
              <a:rPr lang="ru-RU" dirty="0">
                <a:solidFill>
                  <a:srgbClr val="333333"/>
                </a:solidFill>
                <a:latin typeface="inherit"/>
              </a:rPr>
              <a:t>;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     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map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&gt; :: 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iterator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it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it_2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it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book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find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"book"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800080"/>
                </a:solidFill>
                <a:latin typeface="inherit"/>
              </a:rPr>
              <a:t>cout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it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-&gt;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second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endl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it_2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book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find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"books"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if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it_2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==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book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800080"/>
                </a:solidFill>
                <a:latin typeface="inherit"/>
              </a:rPr>
              <a:t>end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    </a:t>
            </a:r>
            <a:r>
              <a:rPr lang="en-US" dirty="0" err="1">
                <a:solidFill>
                  <a:srgbClr val="800080"/>
                </a:solidFill>
                <a:latin typeface="inherit"/>
              </a:rPr>
              <a:t>cout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Ключа со значением '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books' 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нет"</a:t>
            </a:r>
            <a:r>
              <a:rPr lang="ru-RU" dirty="0">
                <a:solidFill>
                  <a:srgbClr val="333333"/>
                </a:solidFill>
                <a:latin typeface="inherit"/>
              </a:rPr>
              <a:t>;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ru-RU" dirty="0">
                <a:solidFill>
                  <a:srgbClr val="333333"/>
                </a:solidFill>
                <a:latin typeface="inherit"/>
              </a:rPr>
              <a:t>}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system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"pause"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return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CE0000"/>
                </a:solidFill>
                <a:latin typeface="inherit"/>
              </a:rPr>
              <a:t>0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333333"/>
                </a:solidFill>
                <a:latin typeface="inherit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41847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DA036D-2044-466F-9350-91FAC765B8D7}"/>
              </a:ext>
            </a:extLst>
          </p:cNvPr>
          <p:cNvSpPr/>
          <p:nvPr/>
        </p:nvSpPr>
        <p:spPr>
          <a:xfrm>
            <a:off x="2271308" y="2598003"/>
            <a:ext cx="46013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ru-RU" sz="4800" b="1" dirty="0">
                <a:solidFill>
                  <a:srgbClr val="303030"/>
                </a:solidFill>
              </a:rPr>
              <a:t>Множество (</a:t>
            </a:r>
            <a:r>
              <a:rPr lang="en-US" sz="4800" b="1" dirty="0">
                <a:solidFill>
                  <a:srgbClr val="303030"/>
                </a:solidFill>
              </a:rPr>
              <a:t>Set)</a:t>
            </a:r>
            <a:endParaRPr lang="en-US" sz="4800" b="1" i="0" dirty="0">
              <a:solidFill>
                <a:srgbClr val="303030"/>
              </a:solidFill>
              <a:effectLst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9561E03-E751-4610-8A2A-B2258716B10E}"/>
              </a:ext>
            </a:extLst>
          </p:cNvPr>
          <p:cNvSpPr/>
          <p:nvPr/>
        </p:nvSpPr>
        <p:spPr>
          <a:xfrm>
            <a:off x="499971" y="4772809"/>
            <a:ext cx="8088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</a:t>
            </a:r>
            <a:r>
              <a:rPr lang="ru-RU" b="1" dirty="0" err="1"/>
              <a:t>et</a:t>
            </a:r>
            <a:r>
              <a:rPr lang="ru-RU" dirty="0"/>
              <a:t> — это контейнер, который автоматически сортирует добавляемые элементы в порядке возрастания. Но при добавлении одинаковых значений, </a:t>
            </a:r>
            <a:r>
              <a:rPr lang="ru-RU" b="1" i="1" dirty="0" err="1"/>
              <a:t>set</a:t>
            </a:r>
            <a:r>
              <a:rPr lang="ru-RU" b="1" i="1" dirty="0"/>
              <a:t> </a:t>
            </a:r>
            <a:r>
              <a:rPr lang="ru-RU" dirty="0"/>
              <a:t>будет хранить только один его экземпляр. По другому его еще называют множеством.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2317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добавление элементов в SET">
            <a:extLst>
              <a:ext uri="{FF2B5EF4-FFF2-40B4-BE49-F238E27FC236}">
                <a16:creationId xmlns:a16="http://schemas.microsoft.com/office/drawing/2014/main" id="{B41F269E-65AF-4E0B-A3EB-2CE331401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41" y="828429"/>
            <a:ext cx="5715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095FAFE-7EE9-457D-B979-7B676448D389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Множество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CFBE641-A1BF-4355-AE8D-794EB5557A67}"/>
              </a:ext>
            </a:extLst>
          </p:cNvPr>
          <p:cNvSpPr/>
          <p:nvPr/>
        </p:nvSpPr>
        <p:spPr>
          <a:xfrm>
            <a:off x="428442" y="3346807"/>
            <a:ext cx="8509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303030"/>
                </a:solidFill>
                <a:latin typeface="Exo"/>
              </a:rPr>
              <a:t>multiset</a:t>
            </a:r>
            <a:r>
              <a:rPr lang="ru-RU" dirty="0">
                <a:solidFill>
                  <a:srgbClr val="303030"/>
                </a:solidFill>
                <a:latin typeface="Exo"/>
              </a:rPr>
              <a:t> — это контейнер, который также будет содержать элементы в отсортированном порядке при добавлении, но он хранит повторяющееся элементы, по сравнению с множеством </a:t>
            </a:r>
            <a:r>
              <a:rPr lang="ru-RU" dirty="0" err="1">
                <a:solidFill>
                  <a:srgbClr val="303030"/>
                </a:solidFill>
                <a:latin typeface="Exo"/>
              </a:rPr>
              <a:t>set</a:t>
            </a:r>
            <a:r>
              <a:rPr lang="ru-RU" dirty="0">
                <a:solidFill>
                  <a:srgbClr val="303030"/>
                </a:solidFill>
                <a:latin typeface="Exo"/>
              </a:rPr>
              <a:t>. Часто его называют мультимножество.</a:t>
            </a:r>
            <a:endParaRPr lang="ru-RU" dirty="0"/>
          </a:p>
        </p:txBody>
      </p:sp>
      <p:pic>
        <p:nvPicPr>
          <p:cNvPr id="4100" name="Picture 4" descr="добавление элементов в MULTISET">
            <a:extLst>
              <a:ext uri="{FF2B5EF4-FFF2-40B4-BE49-F238E27FC236}">
                <a16:creationId xmlns:a16="http://schemas.microsoft.com/office/drawing/2014/main" id="{EEE11276-DC89-496A-AA81-5B7AC7F08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41" y="4304114"/>
            <a:ext cx="5715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6871083-39B8-4DF1-A4C8-6B1FC285D4F3}"/>
              </a:ext>
            </a:extLst>
          </p:cNvPr>
          <p:cNvSpPr/>
          <p:nvPr/>
        </p:nvSpPr>
        <p:spPr>
          <a:xfrm>
            <a:off x="6132380" y="852473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002D7A"/>
                </a:solidFill>
                <a:latin typeface="inherit"/>
              </a:rPr>
              <a:t>set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[</a:t>
            </a:r>
            <a:r>
              <a:rPr lang="ru-RU" dirty="0">
                <a:solidFill>
                  <a:srgbClr val="000000"/>
                </a:solidFill>
                <a:latin typeface="Monaco"/>
              </a:rPr>
              <a:t>тип</a:t>
            </a:r>
            <a:r>
              <a:rPr lang="ru-RU" dirty="0">
                <a:solidFill>
                  <a:srgbClr val="333333"/>
                </a:solidFill>
                <a:latin typeface="inherit"/>
              </a:rPr>
              <a:t>]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 &gt; &lt;</a:t>
            </a:r>
            <a:r>
              <a:rPr lang="ru-RU" dirty="0">
                <a:solidFill>
                  <a:srgbClr val="000000"/>
                </a:solidFill>
                <a:latin typeface="Monaco"/>
              </a:rPr>
              <a:t>имя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&gt;</a:t>
            </a:r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333333"/>
              </a:solidFill>
              <a:latin typeface="inherit"/>
            </a:endParaRPr>
          </a:p>
          <a:p>
            <a:pPr fontAlgn="base"/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2D7A"/>
                </a:solidFill>
                <a:latin typeface="inherit"/>
              </a:rPr>
              <a:t>multiset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[</a:t>
            </a:r>
            <a:r>
              <a:rPr lang="ru-RU" dirty="0">
                <a:solidFill>
                  <a:srgbClr val="000000"/>
                </a:solidFill>
                <a:latin typeface="Monaco"/>
              </a:rPr>
              <a:t>тип</a:t>
            </a:r>
            <a:r>
              <a:rPr lang="ru-RU" dirty="0">
                <a:solidFill>
                  <a:srgbClr val="333333"/>
                </a:solidFill>
                <a:latin typeface="inherit"/>
              </a:rPr>
              <a:t>]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 &gt; &lt;</a:t>
            </a:r>
            <a:r>
              <a:rPr lang="ru-RU" dirty="0">
                <a:solidFill>
                  <a:srgbClr val="000000"/>
                </a:solidFill>
                <a:latin typeface="Monaco"/>
              </a:rPr>
              <a:t>имя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&gt;</a:t>
            </a:r>
            <a:endParaRPr lang="ru-RU" b="0" i="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43837EF-832C-49C9-8363-5CE90C9D4003}"/>
              </a:ext>
            </a:extLst>
          </p:cNvPr>
          <p:cNvSpPr/>
          <p:nvPr/>
        </p:nvSpPr>
        <p:spPr>
          <a:xfrm>
            <a:off x="6132380" y="1251111"/>
            <a:ext cx="2450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4ED0"/>
                </a:solidFill>
                <a:latin typeface="Monaco"/>
              </a:rPr>
              <a:t>set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&lt;</a:t>
            </a:r>
            <a:r>
              <a:rPr lang="en-US" dirty="0">
                <a:solidFill>
                  <a:srgbClr val="800080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&gt; </a:t>
            </a:r>
            <a:r>
              <a:rPr lang="en-US" dirty="0" err="1">
                <a:solidFill>
                  <a:srgbClr val="004ED0"/>
                </a:solidFill>
                <a:latin typeface="Monaco"/>
              </a:rPr>
              <a:t>st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{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4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5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};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689955-F3CE-41AA-A348-99FFF122CAFF}"/>
              </a:ext>
            </a:extLst>
          </p:cNvPr>
          <p:cNvSpPr/>
          <p:nvPr/>
        </p:nvSpPr>
        <p:spPr>
          <a:xfrm>
            <a:off x="6132380" y="5052252"/>
            <a:ext cx="2939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4ED0"/>
                </a:solidFill>
                <a:latin typeface="Monaco"/>
              </a:rPr>
              <a:t>multiset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 &lt;</a:t>
            </a:r>
            <a:r>
              <a:rPr lang="en-US" dirty="0">
                <a:solidFill>
                  <a:srgbClr val="800080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6FE0"/>
                </a:solidFill>
                <a:latin typeface="Monaco"/>
              </a:rPr>
              <a:t>&gt; </a:t>
            </a:r>
            <a:r>
              <a:rPr lang="en-US" dirty="0" err="1">
                <a:solidFill>
                  <a:srgbClr val="004ED0"/>
                </a:solidFill>
                <a:latin typeface="Monaco"/>
              </a:rPr>
              <a:t>st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{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4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CE0000"/>
                </a:solidFill>
                <a:latin typeface="Monaco"/>
              </a:rPr>
              <a:t>5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406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1975F1-6535-4A89-B015-21CD90FB4042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Множество</a:t>
            </a:r>
          </a:p>
        </p:txBody>
      </p:sp>
      <p:pic>
        <p:nvPicPr>
          <p:cNvPr id="5122" name="Picture 2" descr="пересечение и объединение множеств">
            <a:extLst>
              <a:ext uri="{FF2B5EF4-FFF2-40B4-BE49-F238E27FC236}">
                <a16:creationId xmlns:a16="http://schemas.microsoft.com/office/drawing/2014/main" id="{8B3C3376-6C2E-401D-B6C1-93A8A344B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98" y="1510682"/>
            <a:ext cx="695325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20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Диаграмма Венна: объединение и пересечение множеств">
            <a:extLst>
              <a:ext uri="{FF2B5EF4-FFF2-40B4-BE49-F238E27FC236}">
                <a16:creationId xmlns:a16="http://schemas.microsoft.com/office/drawing/2014/main" id="{D6EFF4BB-8979-4C99-9204-9805AD6E3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484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7610498-02D0-4223-806E-FED288F8C515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803021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698C51B-DC19-490C-9D90-1F7F47388CC7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Множество</a:t>
            </a:r>
          </a:p>
        </p:txBody>
      </p:sp>
      <p:pic>
        <p:nvPicPr>
          <p:cNvPr id="7170" name="Picture 2" descr="Разность и относительное дополнение множеств">
            <a:extLst>
              <a:ext uri="{FF2B5EF4-FFF2-40B4-BE49-F238E27FC236}">
                <a16:creationId xmlns:a16="http://schemas.microsoft.com/office/drawing/2014/main" id="{F5DDF542-FE88-41D7-BD5D-4737D1A71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871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41F6F13-936F-4DCD-91FD-2A4DE1D97ABF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Множество</a:t>
            </a:r>
          </a:p>
        </p:txBody>
      </p:sp>
      <p:pic>
        <p:nvPicPr>
          <p:cNvPr id="8194" name="Picture 2" descr="Симметричная разница множеств">
            <a:extLst>
              <a:ext uri="{FF2B5EF4-FFF2-40B4-BE49-F238E27FC236}">
                <a16:creationId xmlns:a16="http://schemas.microsoft.com/office/drawing/2014/main" id="{F29924D8-585F-409B-98B1-F9709F922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827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F6DABF1-EDD7-49C8-AF4F-AEB21608157A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Множество</a:t>
            </a:r>
          </a:p>
        </p:txBody>
      </p:sp>
      <p:pic>
        <p:nvPicPr>
          <p:cNvPr id="9218" name="Picture 2" descr="операции над множествами">
            <a:extLst>
              <a:ext uri="{FF2B5EF4-FFF2-40B4-BE49-F238E27FC236}">
                <a16:creationId xmlns:a16="http://schemas.microsoft.com/office/drawing/2014/main" id="{F46E62F5-6A27-4653-BE80-2429FDB1E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174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FC683635-82FD-4B24-8D1E-2C2DE7FFA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006113"/>
              </p:ext>
            </p:extLst>
          </p:nvPr>
        </p:nvGraphicFramePr>
        <p:xfrm>
          <a:off x="813854" y="2188240"/>
          <a:ext cx="7486537" cy="21816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9837">
                  <a:extLst>
                    <a:ext uri="{9D8B030D-6E8A-4147-A177-3AD203B41FA5}">
                      <a16:colId xmlns:a16="http://schemas.microsoft.com/office/drawing/2014/main" val="932772774"/>
                    </a:ext>
                  </a:extLst>
                </a:gridCol>
                <a:gridCol w="1499993">
                  <a:extLst>
                    <a:ext uri="{9D8B030D-6E8A-4147-A177-3AD203B41FA5}">
                      <a16:colId xmlns:a16="http://schemas.microsoft.com/office/drawing/2014/main" val="2000939907"/>
                    </a:ext>
                  </a:extLst>
                </a:gridCol>
                <a:gridCol w="957684">
                  <a:extLst>
                    <a:ext uri="{9D8B030D-6E8A-4147-A177-3AD203B41FA5}">
                      <a16:colId xmlns:a16="http://schemas.microsoft.com/office/drawing/2014/main" val="1305698035"/>
                    </a:ext>
                  </a:extLst>
                </a:gridCol>
                <a:gridCol w="1168072">
                  <a:extLst>
                    <a:ext uri="{9D8B030D-6E8A-4147-A177-3AD203B41FA5}">
                      <a16:colId xmlns:a16="http://schemas.microsoft.com/office/drawing/2014/main" val="4039084355"/>
                    </a:ext>
                  </a:extLst>
                </a:gridCol>
                <a:gridCol w="1350951">
                  <a:extLst>
                    <a:ext uri="{9D8B030D-6E8A-4147-A177-3AD203B41FA5}">
                      <a16:colId xmlns:a16="http://schemas.microsoft.com/office/drawing/2014/main" val="2815378892"/>
                    </a:ext>
                  </a:extLst>
                </a:gridCol>
              </a:tblGrid>
              <a:tr h="265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Создание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Поиск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Вставка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Удаление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2157078"/>
                  </a:ext>
                </a:extLst>
              </a:tr>
              <a:tr h="225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Массив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O(1)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O(N)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O(N)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O(N)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569395"/>
                  </a:ext>
                </a:extLst>
              </a:tr>
              <a:tr h="225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Стек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O(N)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O(N)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O(1)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O(1)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7898344"/>
                  </a:ext>
                </a:extLst>
              </a:tr>
              <a:tr h="225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Очередь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O(N)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O(N)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O(1)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O(1)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0897288"/>
                  </a:ext>
                </a:extLst>
              </a:tr>
              <a:tr h="2178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Односвязный Список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O(N)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O(N)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O(1)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O(1)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1997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Двухсвязный список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O(N)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O(N)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O(1)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O(1)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8071559"/>
                  </a:ext>
                </a:extLst>
              </a:tr>
              <a:tr h="2258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Множество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O(1)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O(1)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O(1)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O(1)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1022742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D0D38AF-3C5C-4E7B-9E07-D46A8E77BF39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Оценка О-большое</a:t>
            </a:r>
          </a:p>
        </p:txBody>
      </p:sp>
    </p:spTree>
    <p:extLst>
      <p:ext uri="{BB962C8B-B14F-4D97-AF65-F5344CB8AC3E}">
        <p14:creationId xmlns:p14="http://schemas.microsoft.com/office/powerpoint/2010/main" val="315682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56AADFE-C3B4-4075-BA28-38C87E009709}"/>
              </a:ext>
            </a:extLst>
          </p:cNvPr>
          <p:cNvSpPr/>
          <p:nvPr/>
        </p:nvSpPr>
        <p:spPr>
          <a:xfrm>
            <a:off x="404105" y="2112743"/>
            <a:ext cx="83357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символьная строка, которая может содержать три вида скобок: (), [] и {}. Определить, верно ли расставлены скобки (символы между скобками не учитывать). </a:t>
            </a:r>
          </a:p>
          <a:p>
            <a:endParaRPr lang="ru-RU" dirty="0"/>
          </a:p>
          <a:p>
            <a:r>
              <a:rPr lang="ru-RU" dirty="0"/>
              <a:t>Например, </a:t>
            </a:r>
          </a:p>
          <a:p>
            <a:r>
              <a:rPr lang="ru-RU" dirty="0"/>
              <a:t>в строках ()[{}] и [{}([])] скобки расставлены верно, </a:t>
            </a:r>
          </a:p>
          <a:p>
            <a:r>
              <a:rPr lang="ru-RU" dirty="0"/>
              <a:t>а в строках ([)] и ]]]((( - неверно. </a:t>
            </a:r>
          </a:p>
        </p:txBody>
      </p:sp>
    </p:spTree>
    <p:extLst>
      <p:ext uri="{BB962C8B-B14F-4D97-AF65-F5344CB8AC3E}">
        <p14:creationId xmlns:p14="http://schemas.microsoft.com/office/powerpoint/2010/main" val="74239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D4CCAC9-8DF3-4C1B-A1A9-1F7C93193B49}"/>
              </a:ext>
            </a:extLst>
          </p:cNvPr>
          <p:cNvSpPr/>
          <p:nvPr/>
        </p:nvSpPr>
        <p:spPr>
          <a:xfrm>
            <a:off x="345112" y="1777169"/>
            <a:ext cx="83475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B85C00"/>
                </a:solidFill>
                <a:latin typeface="inherit"/>
              </a:rPr>
              <a:t>#include &lt;iostream&gt;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B85C00"/>
                </a:solidFill>
                <a:latin typeface="inherit"/>
              </a:rPr>
              <a:t>#include &lt;vector&gt;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using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namespace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std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main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002D7A"/>
                </a:solidFill>
                <a:latin typeface="inherit"/>
              </a:rPr>
              <a:t>vector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string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&gt;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vec_string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vec_string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push_back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апельсин"</a:t>
            </a:r>
            <a:r>
              <a:rPr lang="ru-RU" dirty="0">
                <a:solidFill>
                  <a:srgbClr val="333333"/>
                </a:solidFill>
                <a:latin typeface="inherit"/>
              </a:rPr>
              <a:t>);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// добавляем 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vec_string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push_back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груша"</a:t>
            </a:r>
            <a:r>
              <a:rPr lang="ru-RU" dirty="0">
                <a:solidFill>
                  <a:srgbClr val="333333"/>
                </a:solidFill>
                <a:latin typeface="inherit"/>
              </a:rPr>
              <a:t>);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// четыре 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vec_string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push_back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яблока"</a:t>
            </a:r>
            <a:r>
              <a:rPr lang="ru-RU" dirty="0">
                <a:solidFill>
                  <a:srgbClr val="333333"/>
                </a:solidFill>
                <a:latin typeface="inherit"/>
              </a:rPr>
              <a:t>);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// элемента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vec_string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push_back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</a:t>
            </a:r>
            <a:r>
              <a:rPr lang="ru-RU" dirty="0">
                <a:solidFill>
                  <a:srgbClr val="008000"/>
                </a:solidFill>
                <a:latin typeface="inherit"/>
              </a:rPr>
              <a:t>вишня"</a:t>
            </a:r>
            <a:r>
              <a:rPr lang="ru-RU" dirty="0">
                <a:solidFill>
                  <a:srgbClr val="333333"/>
                </a:solidFill>
                <a:latin typeface="inherit"/>
              </a:rPr>
              <a:t>);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    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// в конец вектора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0000"/>
                </a:solidFill>
                <a:latin typeface="Monaco"/>
              </a:rPr>
              <a:t> </a:t>
            </a:r>
            <a:r>
              <a:rPr lang="ru-RU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  </a:t>
            </a: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vec_string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pop_back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// </a:t>
            </a:r>
            <a:r>
              <a:rPr lang="ru-RU" dirty="0">
                <a:solidFill>
                  <a:srgbClr val="FF8000"/>
                </a:solidFill>
                <a:latin typeface="inherit"/>
              </a:rPr>
              <a:t>удаляем элемент</a:t>
            </a:r>
            <a:endParaRPr lang="ru-RU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ru-RU" dirty="0">
                <a:solidFill>
                  <a:srgbClr val="000000"/>
                </a:solidFill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9F4CE0D-1793-4D4D-AD70-B04E705D4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12" y="590477"/>
            <a:ext cx="8304765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14283" tIns="0" rIns="14283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Функция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</a:rPr>
              <a:t>push_back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</a:rPr>
              <a:t>()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 добавляет ячейку в конец вектора.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Функция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</a:rPr>
              <a:t>pop_back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</a:rPr>
              <a:t>()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 все делает наоборот — удаляет одну ячейку в конце вектора.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6B5E4CE-1631-49A4-A49F-BFDEE93E731B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Вектор</a:t>
            </a:r>
          </a:p>
        </p:txBody>
      </p:sp>
    </p:spTree>
    <p:extLst>
      <p:ext uri="{BB962C8B-B14F-4D97-AF65-F5344CB8AC3E}">
        <p14:creationId xmlns:p14="http://schemas.microsoft.com/office/powerpoint/2010/main" val="3245193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656C11-1C39-4F0F-A8DC-C1CA6E46EF48}"/>
              </a:ext>
            </a:extLst>
          </p:cNvPr>
          <p:cNvSpPr/>
          <p:nvPr/>
        </p:nvSpPr>
        <p:spPr>
          <a:xfrm>
            <a:off x="404106" y="1729985"/>
            <a:ext cx="83357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Допустим, вы пишете приложение для приема заказов от посетителей </a:t>
            </a:r>
          </a:p>
          <a:p>
            <a:r>
              <a:rPr lang="ru-RU" sz="2000" dirty="0"/>
              <a:t>ресторана. Приложение должно хранить список заказов. Официанты </a:t>
            </a:r>
          </a:p>
          <a:p>
            <a:r>
              <a:rPr lang="ru-RU" sz="2000" dirty="0"/>
              <a:t>добавляют заказы в список, а повара читают заказы из списка и вы­</a:t>
            </a:r>
          </a:p>
          <a:p>
            <a:r>
              <a:rPr lang="ru-RU" sz="2000" dirty="0" err="1"/>
              <a:t>полняют</a:t>
            </a:r>
            <a:r>
              <a:rPr lang="ru-RU" sz="2000" dirty="0"/>
              <a:t> их. Заказы образуют очередь: официанты добавляют заказы </a:t>
            </a:r>
          </a:p>
          <a:p>
            <a:r>
              <a:rPr lang="ru-RU" sz="2000" dirty="0"/>
              <a:t>в конец очереди, а повар берет первый заказ из очереди и начинает </a:t>
            </a:r>
          </a:p>
          <a:p>
            <a:r>
              <a:rPr lang="ru-RU" sz="2000" dirty="0"/>
              <a:t>готовить. </a:t>
            </a:r>
          </a:p>
          <a:p>
            <a:endParaRPr lang="ru-RU" sz="2000" dirty="0"/>
          </a:p>
          <a:p>
            <a:r>
              <a:rPr lang="ru-RU" sz="2000" dirty="0"/>
              <a:t>Какую структуру данных вы бы использовали для реализации этой очереди: массив или связанный список? </a:t>
            </a:r>
          </a:p>
        </p:txBody>
      </p:sp>
    </p:spTree>
    <p:extLst>
      <p:ext uri="{BB962C8B-B14F-4D97-AF65-F5344CB8AC3E}">
        <p14:creationId xmlns:p14="http://schemas.microsoft.com/office/powerpoint/2010/main" val="3451913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2096255-1959-4B72-8DBC-936149DF8D14}"/>
              </a:ext>
            </a:extLst>
          </p:cNvPr>
          <p:cNvSpPr/>
          <p:nvPr/>
        </p:nvSpPr>
        <p:spPr>
          <a:xfrm>
            <a:off x="365760" y="1859339"/>
            <a:ext cx="83475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Проведем мысленный эксперимент. Допустим, </a:t>
            </a:r>
            <a:r>
              <a:rPr lang="ru-RU" dirty="0" err="1"/>
              <a:t>Facebook</a:t>
            </a:r>
            <a:r>
              <a:rPr lang="ru-RU" dirty="0"/>
              <a:t> хранит список имен пользователей. Когда кто-то пытается зайти на сайт </a:t>
            </a:r>
            <a:r>
              <a:rPr lang="ru-RU" dirty="0" err="1"/>
              <a:t>Facebook</a:t>
            </a:r>
            <a:r>
              <a:rPr lang="ru-RU" dirty="0"/>
              <a:t>, система пытается найти имя пользователя. Если имя входит в список имен зарегистрированных пользователей, то вход разреша­ется. Пользователи приходят на </a:t>
            </a:r>
            <a:r>
              <a:rPr lang="ru-RU" dirty="0" err="1"/>
              <a:t>Facebook</a:t>
            </a:r>
            <a:r>
              <a:rPr lang="ru-RU" dirty="0"/>
              <a:t> достаточно часто, поэтому поиск по списку имен пользователей будет выполняться часто.  Будем считать, что </a:t>
            </a:r>
            <a:r>
              <a:rPr lang="ru-RU" dirty="0" err="1"/>
              <a:t>Facebook</a:t>
            </a:r>
            <a:r>
              <a:rPr lang="ru-RU" dirty="0"/>
              <a:t> использует бинарный поиск для поиска в спи­ске. Бинарному поиску необходим произвольный доступ - алгоритм должен мгновенно обратиться к среднему элементу текущей части списка. Зная это обстоятельство, как бы вы реализовали список поль­зователей: в виде массива или в виде связанного списка? </a:t>
            </a:r>
          </a:p>
        </p:txBody>
      </p:sp>
    </p:spTree>
    <p:extLst>
      <p:ext uri="{BB962C8B-B14F-4D97-AF65-F5344CB8AC3E}">
        <p14:creationId xmlns:p14="http://schemas.microsoft.com/office/powerpoint/2010/main" val="1969847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79D51D-4AAD-44EB-9248-3BB9FEF5B117}"/>
              </a:ext>
            </a:extLst>
          </p:cNvPr>
          <p:cNvSpPr/>
          <p:nvPr/>
        </p:nvSpPr>
        <p:spPr>
          <a:xfrm>
            <a:off x="548638" y="2551837"/>
            <a:ext cx="84242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Пользователи также довольно часто создают новые учетные записи на </a:t>
            </a:r>
            <a:r>
              <a:rPr lang="ru-RU" dirty="0" err="1"/>
              <a:t>Facebook</a:t>
            </a:r>
            <a:r>
              <a:rPr lang="ru-RU" dirty="0"/>
              <a:t>. Предположим, вы решили использовать массив для хране­ния списка пользователей. Какими недостатками обладает массив для выполнения вставки?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C765AF7-490E-4B5D-8660-251D8466A65C}"/>
              </a:ext>
            </a:extLst>
          </p:cNvPr>
          <p:cNvSpPr/>
          <p:nvPr/>
        </p:nvSpPr>
        <p:spPr>
          <a:xfrm>
            <a:off x="548637" y="4120795"/>
            <a:ext cx="8424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Допустим, вы используете бинарный поиск для нахождения учетных данных. Что произойдет при добавлении новых пользователей в массив? </a:t>
            </a:r>
          </a:p>
        </p:txBody>
      </p:sp>
    </p:spTree>
    <p:extLst>
      <p:ext uri="{BB962C8B-B14F-4D97-AF65-F5344CB8AC3E}">
        <p14:creationId xmlns:p14="http://schemas.microsoft.com/office/powerpoint/2010/main" val="188514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815E5C-6965-4567-A552-7DF731EA4979}"/>
              </a:ext>
            </a:extLst>
          </p:cNvPr>
          <p:cNvSpPr/>
          <p:nvPr/>
        </p:nvSpPr>
        <p:spPr>
          <a:xfrm>
            <a:off x="566335" y="3105834"/>
            <a:ext cx="8424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Имеется список со значениями.  Необходимо удалить повторяющиеся элементы. </a:t>
            </a:r>
          </a:p>
          <a:p>
            <a:r>
              <a:rPr lang="ru-RU" dirty="0"/>
              <a:t>Предложите алгоритм решения при О(</a:t>
            </a:r>
            <a:r>
              <a:rPr lang="en-US" dirty="0"/>
              <a:t>N</a:t>
            </a:r>
            <a:r>
              <a:rPr lang="ru-RU" dirty="0"/>
              <a:t>).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B2EF406-575C-4744-ACA5-5673B5715A18}"/>
              </a:ext>
            </a:extLst>
          </p:cNvPr>
          <p:cNvSpPr/>
          <p:nvPr/>
        </p:nvSpPr>
        <p:spPr>
          <a:xfrm>
            <a:off x="566335" y="1430091"/>
            <a:ext cx="708217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F1111"/>
                </a:solidFill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Игра: </a:t>
            </a:r>
            <a:r>
              <a:rPr lang="ru-RU" dirty="0" err="1">
                <a:solidFill>
                  <a:srgbClr val="0F1111"/>
                </a:solidFill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Ханоиская</a:t>
            </a:r>
            <a:r>
              <a:rPr lang="ru-RU" dirty="0">
                <a:solidFill>
                  <a:srgbClr val="0F1111"/>
                </a:solidFill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 башня. Как можно реализовать?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4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DFE7EDF-6DD2-4984-A22D-3CB2138A91A1}"/>
              </a:ext>
            </a:extLst>
          </p:cNvPr>
          <p:cNvSpPr/>
          <p:nvPr/>
        </p:nvSpPr>
        <p:spPr>
          <a:xfrm>
            <a:off x="923249" y="3241224"/>
            <a:ext cx="708217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F1111"/>
                </a:solidFill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Генератор случайных чисел 0….7 при возможном кубике 1..5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DB9C9E-A547-42AD-96F1-E0389C55BC95}"/>
              </a:ext>
            </a:extLst>
          </p:cNvPr>
          <p:cNvSpPr/>
          <p:nvPr/>
        </p:nvSpPr>
        <p:spPr>
          <a:xfrm>
            <a:off x="923249" y="1805397"/>
            <a:ext cx="7913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Алгоритм возведения в степень.   Как уменьшить количество операций при возведений в степень 11</a:t>
            </a:r>
            <a:r>
              <a:rPr lang="ru-RU" baseline="30000" dirty="0"/>
              <a:t>640  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255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3250C62-BB20-40C4-AA1F-115EA6C9F131}"/>
              </a:ext>
            </a:extLst>
          </p:cNvPr>
          <p:cNvSpPr/>
          <p:nvPr/>
        </p:nvSpPr>
        <p:spPr>
          <a:xfrm>
            <a:off x="362812" y="1101646"/>
            <a:ext cx="533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6FE0"/>
                </a:solidFill>
                <a:latin typeface="Monaco"/>
              </a:rPr>
              <a:t>&lt;</a:t>
            </a:r>
            <a:r>
              <a:rPr lang="ru-RU" dirty="0">
                <a:solidFill>
                  <a:srgbClr val="000000"/>
                </a:solidFill>
                <a:latin typeface="Monaco"/>
              </a:rPr>
              <a:t>имя</a:t>
            </a:r>
            <a:r>
              <a:rPr lang="ru-RU" dirty="0">
                <a:solidFill>
                  <a:srgbClr val="006FE0"/>
                </a:solidFill>
                <a:latin typeface="Monaco"/>
              </a:rPr>
              <a:t> </a:t>
            </a:r>
            <a:r>
              <a:rPr lang="ru-RU" dirty="0">
                <a:solidFill>
                  <a:srgbClr val="000000"/>
                </a:solidFill>
                <a:latin typeface="Monaco"/>
              </a:rPr>
              <a:t>вектора</a:t>
            </a:r>
            <a:r>
              <a:rPr lang="ru-RU" dirty="0">
                <a:solidFill>
                  <a:srgbClr val="006FE0"/>
                </a:solidFill>
                <a:latin typeface="Monaco"/>
              </a:rPr>
              <a:t>&gt;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.</a:t>
            </a:r>
            <a:r>
              <a:rPr lang="ru-RU" dirty="0" err="1">
                <a:solidFill>
                  <a:srgbClr val="004ED0"/>
                </a:solidFill>
                <a:latin typeface="Monaco"/>
              </a:rPr>
              <a:t>insert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(</a:t>
            </a:r>
            <a:r>
              <a:rPr lang="ru-RU" dirty="0">
                <a:solidFill>
                  <a:srgbClr val="006FE0"/>
                </a:solidFill>
                <a:latin typeface="Monaco"/>
              </a:rPr>
              <a:t>&lt;</a:t>
            </a:r>
            <a:r>
              <a:rPr lang="ru-RU" dirty="0">
                <a:solidFill>
                  <a:srgbClr val="000000"/>
                </a:solidFill>
                <a:latin typeface="Monaco"/>
              </a:rPr>
              <a:t>итератор</a:t>
            </a:r>
            <a:r>
              <a:rPr lang="ru-RU" dirty="0">
                <a:solidFill>
                  <a:srgbClr val="006FE0"/>
                </a:solidFill>
                <a:latin typeface="Monaco"/>
              </a:rPr>
              <a:t>&gt;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,</a:t>
            </a:r>
            <a:r>
              <a:rPr lang="ru-RU" dirty="0">
                <a:solidFill>
                  <a:srgbClr val="006FE0"/>
                </a:solidFill>
                <a:latin typeface="Monaco"/>
              </a:rPr>
              <a:t> &lt;</a:t>
            </a:r>
            <a:r>
              <a:rPr lang="ru-RU" dirty="0">
                <a:solidFill>
                  <a:srgbClr val="000000"/>
                </a:solidFill>
                <a:latin typeface="Monaco"/>
              </a:rPr>
              <a:t>значение</a:t>
            </a:r>
            <a:r>
              <a:rPr lang="ru-RU" dirty="0">
                <a:solidFill>
                  <a:srgbClr val="006FE0"/>
                </a:solidFill>
                <a:latin typeface="Monaco"/>
              </a:rPr>
              <a:t>&gt;</a:t>
            </a:r>
            <a:r>
              <a:rPr lang="ru-RU" dirty="0">
                <a:solidFill>
                  <a:srgbClr val="333333"/>
                </a:solidFill>
                <a:latin typeface="Monaco"/>
              </a:rPr>
              <a:t>);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2F47A92-F1A6-4382-B376-B3DAEE59E032}"/>
              </a:ext>
            </a:extLst>
          </p:cNvPr>
          <p:cNvSpPr/>
          <p:nvPr/>
        </p:nvSpPr>
        <p:spPr>
          <a:xfrm>
            <a:off x="362812" y="25584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front_num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ivector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front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back_num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ivector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back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();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E03A8C-2D70-44AD-BD65-3477BD33A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05" y="680327"/>
            <a:ext cx="828564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83" tIns="0" rIns="14283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Функция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inherit"/>
              </a:rPr>
              <a:t>insert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inherit"/>
              </a:rPr>
              <a:t>()</a:t>
            </a:r>
            <a:r>
              <a:rPr lang="ru-RU" altLang="ru-RU" sz="2000" dirty="0">
                <a:solidFill>
                  <a:srgbClr val="303030"/>
                </a:solidFill>
                <a:latin typeface="Exo"/>
              </a:rPr>
              <a:t> позволяет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добавлять элементы и в начало вектора.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1DCF17-4BC7-4628-AB56-85C1319F5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05" y="1837239"/>
            <a:ext cx="8285642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4283" tIns="0" rIns="14283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Для того, чтобы просмотреть первую и последнюю ячейки используют функции: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inherit"/>
              </a:rPr>
              <a:t>front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inherit"/>
              </a:rPr>
              <a:t>()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 и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inherit"/>
              </a:rPr>
              <a:t>back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inherit"/>
              </a:rPr>
              <a:t>()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303030"/>
                </a:solidFill>
                <a:effectLst/>
                <a:latin typeface="Exo"/>
              </a:rPr>
              <a:t>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E08DD70-7713-4184-A207-F9D2631F55B3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Вектор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9D86A65-78DF-40EC-B9E1-B5AEA615D144}"/>
              </a:ext>
            </a:extLst>
          </p:cNvPr>
          <p:cNvSpPr/>
          <p:nvPr/>
        </p:nvSpPr>
        <p:spPr>
          <a:xfrm>
            <a:off x="427705" y="3589853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C7254E"/>
                </a:solidFill>
                <a:latin typeface="inherit"/>
              </a:rPr>
              <a:t>begin (), </a:t>
            </a:r>
            <a:endParaRPr lang="ru-RU" sz="2000" dirty="0">
              <a:solidFill>
                <a:srgbClr val="C7254E"/>
              </a:solidFill>
              <a:latin typeface="inherit"/>
            </a:endParaRPr>
          </a:p>
          <a:p>
            <a:r>
              <a:rPr lang="en-US" sz="2000" dirty="0">
                <a:solidFill>
                  <a:srgbClr val="C7254E"/>
                </a:solidFill>
                <a:latin typeface="inherit"/>
              </a:rPr>
              <a:t>end (), </a:t>
            </a:r>
            <a:endParaRPr lang="ru-RU" sz="2000" dirty="0">
              <a:solidFill>
                <a:srgbClr val="C7254E"/>
              </a:solidFill>
              <a:latin typeface="inherit"/>
            </a:endParaRPr>
          </a:p>
          <a:p>
            <a:r>
              <a:rPr lang="en-US" sz="2000" dirty="0">
                <a:solidFill>
                  <a:srgbClr val="C7254E"/>
                </a:solidFill>
                <a:latin typeface="inherit"/>
              </a:rPr>
              <a:t>size (), </a:t>
            </a:r>
            <a:endParaRPr lang="ru-RU" sz="2000" dirty="0">
              <a:solidFill>
                <a:srgbClr val="C7254E"/>
              </a:solidFill>
              <a:latin typeface="inherit"/>
            </a:endParaRPr>
          </a:p>
          <a:p>
            <a:r>
              <a:rPr lang="en-US" sz="2000" dirty="0" err="1">
                <a:solidFill>
                  <a:srgbClr val="C7254E"/>
                </a:solidFill>
                <a:latin typeface="inherit"/>
              </a:rPr>
              <a:t>max_size</a:t>
            </a:r>
            <a:r>
              <a:rPr lang="en-US" sz="2000" dirty="0">
                <a:solidFill>
                  <a:srgbClr val="C7254E"/>
                </a:solidFill>
                <a:latin typeface="inherit"/>
              </a:rPr>
              <a:t> (), </a:t>
            </a:r>
            <a:endParaRPr lang="ru-RU" sz="2000" dirty="0">
              <a:solidFill>
                <a:srgbClr val="C7254E"/>
              </a:solidFill>
              <a:latin typeface="inherit"/>
            </a:endParaRPr>
          </a:p>
          <a:p>
            <a:r>
              <a:rPr lang="en-US" sz="2000" dirty="0">
                <a:solidFill>
                  <a:srgbClr val="C7254E"/>
                </a:solidFill>
                <a:latin typeface="inherit"/>
              </a:rPr>
              <a:t>resize (), </a:t>
            </a:r>
            <a:endParaRPr lang="ru-RU" sz="2000" dirty="0">
              <a:solidFill>
                <a:srgbClr val="C7254E"/>
              </a:solidFill>
              <a:latin typeface="inherit"/>
            </a:endParaRPr>
          </a:p>
          <a:p>
            <a:r>
              <a:rPr lang="en-US" sz="2000" dirty="0">
                <a:solidFill>
                  <a:srgbClr val="C7254E"/>
                </a:solidFill>
                <a:latin typeface="inherit"/>
              </a:rPr>
              <a:t>empty (), </a:t>
            </a:r>
            <a:endParaRPr lang="ru-RU" sz="2000" dirty="0">
              <a:solidFill>
                <a:srgbClr val="C7254E"/>
              </a:solidFill>
              <a:latin typeface="inherit"/>
            </a:endParaRPr>
          </a:p>
          <a:p>
            <a:r>
              <a:rPr lang="ru-RU" sz="2000" dirty="0">
                <a:solidFill>
                  <a:srgbClr val="C7254E"/>
                </a:solidFill>
                <a:latin typeface="inherit"/>
              </a:rPr>
              <a:t>…..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866D7E-C4CF-49C4-81E2-359ABB003190}"/>
              </a:ext>
            </a:extLst>
          </p:cNvPr>
          <p:cNvSpPr/>
          <p:nvPr/>
        </p:nvSpPr>
        <p:spPr>
          <a:xfrm>
            <a:off x="3884725" y="327022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for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int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dirty="0">
                <a:solidFill>
                  <a:srgbClr val="CE0000"/>
                </a:solidFill>
                <a:latin typeface="inherit"/>
              </a:rPr>
              <a:t>0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ivector</a:t>
            </a:r>
            <a:r>
              <a:rPr lang="en-US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size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();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++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 err="1">
                <a:solidFill>
                  <a:srgbClr val="800080"/>
                </a:solidFill>
                <a:latin typeface="inherit"/>
              </a:rPr>
              <a:t>cout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ivector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[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]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 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8063F9F-1BD9-4C1A-A7B3-7DBC74B48597}"/>
              </a:ext>
            </a:extLst>
          </p:cNvPr>
          <p:cNvSpPr/>
          <p:nvPr/>
        </p:nvSpPr>
        <p:spPr>
          <a:xfrm>
            <a:off x="3936836" y="464379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for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800080"/>
                </a:solidFill>
                <a:latin typeface="inherit"/>
              </a:rPr>
              <a:t>auto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: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ivector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{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dirty="0" err="1">
                <a:solidFill>
                  <a:srgbClr val="800080"/>
                </a:solidFill>
                <a:latin typeface="inherit"/>
              </a:rPr>
              <a:t>cout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&lt;&lt; </a:t>
            </a:r>
            <a:r>
              <a:rPr lang="en-US" dirty="0">
                <a:solidFill>
                  <a:srgbClr val="008000"/>
                </a:solidFill>
                <a:latin typeface="inherit"/>
              </a:rPr>
              <a:t>" "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;</a:t>
            </a:r>
            <a:endParaRPr lang="en-US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US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12073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30C3737-CCAD-431D-972B-7A9CDE9E9620}"/>
              </a:ext>
            </a:extLst>
          </p:cNvPr>
          <p:cNvSpPr/>
          <p:nvPr/>
        </p:nvSpPr>
        <p:spPr>
          <a:xfrm>
            <a:off x="404105" y="327238"/>
            <a:ext cx="7353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Ключевая разница между вектором C ++ и массивом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1843938-9140-4CC6-B1EE-14B236ACB2D1}"/>
              </a:ext>
            </a:extLst>
          </p:cNvPr>
          <p:cNvSpPr/>
          <p:nvPr/>
        </p:nvSpPr>
        <p:spPr>
          <a:xfrm>
            <a:off x="209427" y="739061"/>
            <a:ext cx="87251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Vector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- это последовательные контейнеры, а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Array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- структура данных более низкого уровня.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Vector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поставляется в виде шаблонного класса в C ++ с родителем в качестве класса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Collection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тогда как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Array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является структурой данных более низкого уровня со своими собственными специфическими свойствами.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 Вектор не основан на индексе и имеет функции, в то время как массивы являются структурами данных на основе индекса, причем наименьший адрес предоставляется первому элементу, а наибольший адрес предоставляется последнему элементу в массиве.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 Вектор является динамическим по своей природе, то есть его размер автоматически увеличивается при увеличении количества вставляемых элементов, тогда как массивы имеют фиксированную структуру размера, после инициализации их невозможно сбросить.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 Вектор лучше подходит для частой вставки и удаления, тогда как массивы гораздо лучше подходят для сценария частого доступа к элементам.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/>
            </a:pPr>
            <a:endParaRPr lang="ru-RU" dirty="0">
              <a:solidFill>
                <a:srgbClr val="31313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055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30C3737-CCAD-431D-972B-7A9CDE9E9620}"/>
              </a:ext>
            </a:extLst>
          </p:cNvPr>
          <p:cNvSpPr/>
          <p:nvPr/>
        </p:nvSpPr>
        <p:spPr>
          <a:xfrm>
            <a:off x="404105" y="327238"/>
            <a:ext cx="7353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Ключевая разница между вектором C ++ и массивом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1843938-9140-4CC6-B1EE-14B236ACB2D1}"/>
              </a:ext>
            </a:extLst>
          </p:cNvPr>
          <p:cNvSpPr/>
          <p:nvPr/>
        </p:nvSpPr>
        <p:spPr>
          <a:xfrm>
            <a:off x="209427" y="739061"/>
            <a:ext cx="872514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Вектор занимает гораздо больше памяти в обмен на способность управлять хранилищем и динамически расти, тогда как массивы - это эффективная для памяти структура данных.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 marL="342900" indent="-342900">
              <a:buFont typeface="+mj-lt"/>
              <a:buAutoNum type="arabicPeriod" startAt="6"/>
            </a:pP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 startAt="6"/>
            </a:pPr>
            <a:r>
              <a:rPr lang="en-US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Vector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является производным от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Collection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, которая содержит более общий тип данных, тогда как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Array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является фиксированным и хранит более строгий тип данных.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 startAt="6"/>
            </a:pP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 startAt="6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 Вектор хранит элементы в смежной области памяти и обеспечивает прямой доступ к элементу с помощью оператора индекса, тогда как массив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Array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содержит элементы с их расположением в памяти, которые являются смежными по своей природе.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 startAt="6"/>
            </a:pPr>
            <a:endParaRPr lang="ru-RU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 startAt="6"/>
            </a:pPr>
            <a:r>
              <a:rPr lang="ru-RU" dirty="0">
                <a:solidFill>
                  <a:srgbClr val="313131"/>
                </a:solidFill>
                <a:latin typeface="open sans"/>
              </a:rPr>
              <a:t>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Vector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требует больше времени для доступа к элементам, в то время как непрерывное свойство </a:t>
            </a:r>
            <a:r>
              <a:rPr lang="ru-RU" dirty="0" err="1">
                <a:solidFill>
                  <a:srgbClr val="313131"/>
                </a:solidFill>
                <a:latin typeface="open sans"/>
              </a:rPr>
              <a:t>Array</a:t>
            </a:r>
            <a:r>
              <a:rPr lang="ru-RU" dirty="0">
                <a:solidFill>
                  <a:srgbClr val="313131"/>
                </a:solidFill>
                <a:latin typeface="open sans"/>
              </a:rPr>
              <a:t> делает их высокоэффективными для доступа к элементам.</a:t>
            </a:r>
            <a:endParaRPr lang="en-US" dirty="0">
              <a:solidFill>
                <a:srgbClr val="313131"/>
              </a:solidFill>
              <a:latin typeface="open sans"/>
            </a:endParaRPr>
          </a:p>
          <a:p>
            <a:pPr>
              <a:buFont typeface="+mj-lt"/>
              <a:buAutoNum type="arabicPeriod" startAt="6"/>
            </a:pPr>
            <a:endParaRPr lang="ru-RU" dirty="0">
              <a:solidFill>
                <a:srgbClr val="31313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7230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21B4FFA-721B-42ED-AC34-DF0A89946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41" y="1190510"/>
            <a:ext cx="7169518" cy="44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6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886A2EE-6AB8-449E-AE50-7ADA6DA5F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64" y="1711236"/>
            <a:ext cx="6255071" cy="34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846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2479</TotalTime>
  <Words>2655</Words>
  <Application>Microsoft Office PowerPoint</Application>
  <PresentationFormat>Экран (4:3)</PresentationFormat>
  <Paragraphs>302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6" baseType="lpstr">
      <vt:lpstr>Arial</vt:lpstr>
      <vt:lpstr>Arial Unicode MS</vt:lpstr>
      <vt:lpstr>Calibri</vt:lpstr>
      <vt:lpstr>Calibri Light</vt:lpstr>
      <vt:lpstr>Exo</vt:lpstr>
      <vt:lpstr>inherit</vt:lpstr>
      <vt:lpstr>Inter</vt:lpstr>
      <vt:lpstr>Monaco</vt:lpstr>
      <vt:lpstr>open sans</vt:lpstr>
      <vt:lpstr>Open-Sans</vt:lpstr>
      <vt:lpstr>Segoe UI</vt:lpstr>
      <vt:lpstr>Тема Office</vt:lpstr>
      <vt:lpstr>Алгоритмы и структуры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</dc:title>
  <dc:creator>Дмитрий Васильевич Шиман</dc:creator>
  <cp:lastModifiedBy>Дмитрий Васильевич Шиман</cp:lastModifiedBy>
  <cp:revision>85</cp:revision>
  <dcterms:created xsi:type="dcterms:W3CDTF">2022-02-16T17:35:29Z</dcterms:created>
  <dcterms:modified xsi:type="dcterms:W3CDTF">2022-03-31T13:00:51Z</dcterms:modified>
</cp:coreProperties>
</file>