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41" r:id="rId3"/>
    <p:sldId id="348" r:id="rId4"/>
    <p:sldId id="349" r:id="rId5"/>
    <p:sldId id="350" r:id="rId6"/>
    <p:sldId id="351" r:id="rId7"/>
    <p:sldId id="352" r:id="rId8"/>
    <p:sldId id="353" r:id="rId9"/>
    <p:sldId id="357" r:id="rId10"/>
    <p:sldId id="354" r:id="rId11"/>
    <p:sldId id="356" r:id="rId12"/>
    <p:sldId id="358" r:id="rId13"/>
    <p:sldId id="430" r:id="rId14"/>
    <p:sldId id="443" r:id="rId15"/>
    <p:sldId id="444" r:id="rId16"/>
    <p:sldId id="455" r:id="rId17"/>
    <p:sldId id="459" r:id="rId18"/>
    <p:sldId id="428" r:id="rId19"/>
    <p:sldId id="429" r:id="rId20"/>
    <p:sldId id="639" r:id="rId21"/>
    <p:sldId id="640" r:id="rId22"/>
    <p:sldId id="359" r:id="rId23"/>
    <p:sldId id="360" r:id="rId24"/>
    <p:sldId id="361" r:id="rId25"/>
    <p:sldId id="362" r:id="rId26"/>
    <p:sldId id="363" r:id="rId27"/>
    <p:sldId id="364" r:id="rId28"/>
    <p:sldId id="366" r:id="rId29"/>
    <p:sldId id="413" r:id="rId30"/>
    <p:sldId id="415" r:id="rId31"/>
    <p:sldId id="416" r:id="rId32"/>
    <p:sldId id="417" r:id="rId33"/>
    <p:sldId id="418" r:id="rId34"/>
    <p:sldId id="419" r:id="rId35"/>
    <p:sldId id="269" r:id="rId36"/>
    <p:sldId id="420" r:id="rId37"/>
    <p:sldId id="422" r:id="rId38"/>
    <p:sldId id="432" r:id="rId39"/>
    <p:sldId id="423" r:id="rId40"/>
    <p:sldId id="425" r:id="rId41"/>
    <p:sldId id="427" r:id="rId42"/>
    <p:sldId id="431" r:id="rId43"/>
    <p:sldId id="434" r:id="rId44"/>
    <p:sldId id="435" r:id="rId45"/>
    <p:sldId id="439" r:id="rId46"/>
    <p:sldId id="440" r:id="rId47"/>
    <p:sldId id="441" r:id="rId48"/>
    <p:sldId id="450" r:id="rId49"/>
    <p:sldId id="451" r:id="rId50"/>
    <p:sldId id="453" r:id="rId51"/>
    <p:sldId id="36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0DB36-81C8-4E57-A6F4-54DE98AE3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E8F44-7912-4805-9333-ED22734A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E32C-26F3-4F5A-BD9B-2EDEA2690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FE608-4262-4575-83CF-70622BD2A7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2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5.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4120E9-6B3E-444D-B64C-27F752F009FF}"/>
              </a:ext>
            </a:extLst>
          </p:cNvPr>
          <p:cNvSpPr/>
          <p:nvPr/>
        </p:nvSpPr>
        <p:spPr>
          <a:xfrm>
            <a:off x="336549" y="657989"/>
            <a:ext cx="8509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Хеширование</a:t>
            </a:r>
            <a:r>
              <a:rPr lang="ru-RU" dirty="0"/>
              <a:t> – это преобразование входного массива данных определенного типа и </a:t>
            </a:r>
            <a:r>
              <a:rPr lang="ru-RU" b="1" u="sng" dirty="0"/>
              <a:t>произвольной длины </a:t>
            </a:r>
            <a:r>
              <a:rPr lang="ru-RU" dirty="0"/>
              <a:t>в выходную битовую строку </a:t>
            </a:r>
            <a:r>
              <a:rPr lang="ru-RU" b="1" u="sng" dirty="0"/>
              <a:t>фиксированной длины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Такие преобразования также называются </a:t>
            </a:r>
            <a:r>
              <a:rPr lang="ru-RU" b="1" dirty="0"/>
              <a:t>хеш-функциями</a:t>
            </a:r>
            <a:r>
              <a:rPr lang="ru-RU" dirty="0"/>
              <a:t> или функциями свертки, а их результаты называют </a:t>
            </a:r>
            <a:r>
              <a:rPr lang="ru-RU" dirty="0" err="1"/>
              <a:t>хешем</a:t>
            </a:r>
            <a:r>
              <a:rPr lang="ru-RU" dirty="0"/>
              <a:t>, </a:t>
            </a:r>
            <a:r>
              <a:rPr lang="ru-RU" dirty="0" err="1"/>
              <a:t>хеш</a:t>
            </a:r>
            <a:r>
              <a:rPr lang="ru-RU" dirty="0"/>
              <a:t>-кодом.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72B060-3842-406B-9F37-FF100008EC8D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4B8356-407F-40B2-A36D-3561F94D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443"/>
            <a:ext cx="7772400" cy="44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504078F0-D6A5-40FE-8BFA-C5ADBC27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85" y="775916"/>
            <a:ext cx="842043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Результатом хеш-функции будет в число из определенного диапазона 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M-1.</a:t>
            </a:r>
            <a:r>
              <a:rPr lang="ru-RU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 u="sng" dirty="0">
                <a:solidFill>
                  <a:srgbClr val="FF0000"/>
                </a:solidFill>
                <a:latin typeface="+mj-lt"/>
              </a:rPr>
              <a:t>Примеры.</a:t>
            </a:r>
            <a:r>
              <a:rPr lang="ru-RU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h(x)=A*x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B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h(x)=x,  </a:t>
            </a:r>
            <a:r>
              <a:rPr lang="ru-RU" dirty="0"/>
              <a:t>если </a:t>
            </a:r>
            <a:r>
              <a:rPr lang="en-US" dirty="0"/>
              <a:t>|x|&lt;M </a:t>
            </a:r>
            <a:r>
              <a:rPr lang="ru-RU" dirty="0"/>
              <a:t>и </a:t>
            </a:r>
            <a:r>
              <a:rPr lang="en-US" dirty="0"/>
              <a:t>h(x)=0 </a:t>
            </a:r>
            <a:r>
              <a:rPr lang="ru-RU" dirty="0"/>
              <a:t>иначе.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  </a:t>
            </a:r>
            <a:r>
              <a:rPr lang="ru-RU" b="1" dirty="0"/>
              <a:t> 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D5A28-BF80-455B-B58E-C9FF94E8B1C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E974-E744-41F6-BF7F-A0EADA6AFF0D}"/>
              </a:ext>
            </a:extLst>
          </p:cNvPr>
          <p:cNvSpPr txBox="1">
            <a:spLocks noChangeArrowheads="1"/>
          </p:cNvSpPr>
          <p:nvPr/>
        </p:nvSpPr>
        <p:spPr>
          <a:xfrm>
            <a:off x="361786" y="3216574"/>
            <a:ext cx="8420430" cy="3000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1800" dirty="0"/>
              <a:t>С</a:t>
            </a:r>
            <a:r>
              <a:rPr lang="et-EE" sz="1800" dirty="0"/>
              <a:t> точки зрения практического применения, хорошей</a:t>
            </a:r>
            <a:r>
              <a:rPr lang="ru-RU" sz="1800" dirty="0"/>
              <a:t> </a:t>
            </a:r>
            <a:r>
              <a:rPr lang="et-EE" sz="1800" dirty="0"/>
              <a:t>является такая х</a:t>
            </a:r>
            <a:r>
              <a:rPr lang="ru-RU" sz="1800" dirty="0"/>
              <a:t>э</a:t>
            </a:r>
            <a:r>
              <a:rPr lang="et-EE" sz="1800" dirty="0"/>
              <a:t>ш-функция, которая удовлетворяет следующим условиям: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быть </a:t>
            </a:r>
            <a:r>
              <a:rPr lang="et-EE" sz="1800" b="1" dirty="0"/>
              <a:t>простой</a:t>
            </a:r>
            <a:r>
              <a:rPr lang="et-EE" sz="1800" dirty="0"/>
              <a:t> с вычислительной точки зрения;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распределять ключи </a:t>
            </a:r>
            <a:r>
              <a:rPr lang="et-EE" sz="1800" dirty="0"/>
              <a:t>в х</a:t>
            </a:r>
            <a:r>
              <a:rPr lang="ru-RU" sz="1800" dirty="0"/>
              <a:t>э</a:t>
            </a:r>
            <a:r>
              <a:rPr lang="et-EE" sz="1800" dirty="0"/>
              <a:t>ш-таблице наиболее </a:t>
            </a:r>
            <a:r>
              <a:rPr lang="et-EE" sz="1800" b="1" dirty="0"/>
              <a:t>равномерно</a:t>
            </a:r>
            <a:r>
              <a:rPr lang="et-EE" sz="1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</a:t>
            </a:r>
            <a:r>
              <a:rPr lang="et-EE" sz="1800" b="1" dirty="0"/>
              <a:t>не должна </a:t>
            </a:r>
            <a:r>
              <a:rPr lang="et-EE" sz="1800" dirty="0"/>
              <a:t>отображать какую-либо связь между значениями ключей в связь между значениями адресов;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минимизировать число коллизий</a:t>
            </a:r>
            <a:r>
              <a:rPr lang="ru-RU" sz="1800" dirty="0"/>
              <a:t>,</a:t>
            </a:r>
            <a:r>
              <a:rPr lang="et-EE" sz="1800" dirty="0"/>
              <a:t>то есть ситуаций, когда разным ключам соответствует одно значение х</a:t>
            </a:r>
            <a:r>
              <a:rPr lang="ru-RU" sz="1800" dirty="0"/>
              <a:t>э</a:t>
            </a:r>
            <a:r>
              <a:rPr lang="et-EE" sz="1800" dirty="0"/>
              <a:t>ш-функции (ключи в этом случае называются синонимами).</a:t>
            </a:r>
          </a:p>
        </p:txBody>
      </p:sp>
    </p:spTree>
    <p:extLst>
      <p:ext uri="{BB962C8B-B14F-4D97-AF65-F5344CB8AC3E}">
        <p14:creationId xmlns:p14="http://schemas.microsoft.com/office/powerpoint/2010/main" val="421239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72978-348E-4B2E-84C8-19FBE85428EA}"/>
              </a:ext>
            </a:extLst>
          </p:cNvPr>
          <p:cNvSpPr txBox="1">
            <a:spLocks/>
          </p:cNvSpPr>
          <p:nvPr/>
        </p:nvSpPr>
        <p:spPr>
          <a:xfrm>
            <a:off x="597442" y="820810"/>
            <a:ext cx="7772400" cy="14214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Идеальной хеш-функцией является такая </a:t>
            </a:r>
            <a:r>
              <a:rPr lang="ru-RU" sz="1800" dirty="0" err="1"/>
              <a:t>hash</a:t>
            </a:r>
            <a:r>
              <a:rPr lang="ru-RU" sz="1800" dirty="0"/>
              <a:t>-функция, которая для любых двух неодинаковых ключей дает неодинаковые адреса.</a:t>
            </a:r>
          </a:p>
        </p:txBody>
      </p:sp>
      <p:pic>
        <p:nvPicPr>
          <p:cNvPr id="4" name="Рисунок 3" descr="http://ok-t.ru/life-prog/baza1/1559926725697.files/image026.gif">
            <a:extLst>
              <a:ext uri="{FF2B5EF4-FFF2-40B4-BE49-F238E27FC236}">
                <a16:creationId xmlns:a16="http://schemas.microsoft.com/office/drawing/2014/main" id="{E2797EB5-13AB-4134-847E-00DF880386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4" y="1531539"/>
            <a:ext cx="3644597" cy="8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E6F68A-42E1-4AA8-974F-6552A2593FF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C7A208-DC05-48A6-AF4A-04E235D5E218}"/>
              </a:ext>
            </a:extLst>
          </p:cNvPr>
          <p:cNvSpPr/>
          <p:nvPr/>
        </p:nvSpPr>
        <p:spPr>
          <a:xfrm>
            <a:off x="597443" y="3033710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Наихудший случай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 все ключи х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э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шируются в один индекс.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60CC2-4EE9-40B2-AD5A-CDF81E6EE5D2}"/>
              </a:ext>
            </a:extLst>
          </p:cNvPr>
          <p:cNvSpPr/>
          <p:nvPr/>
        </p:nvSpPr>
        <p:spPr>
          <a:xfrm>
            <a:off x="636651" y="4563816"/>
            <a:ext cx="787069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dirty="0"/>
              <a:t>Хеширование полезно, когда широкий диапазон возможных значений должен быть сохранен в малом объеме памяти, и нужен способ быстрого, практически произвольного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6708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D6BFC05-B253-4627-B9E1-485E97C6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Варианты хэш-функции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2839EE4-4829-481E-8062-249FB057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деления</a:t>
            </a:r>
          </a:p>
          <a:p>
            <a:pPr eaLnBrk="1" hangingPunct="1"/>
            <a:r>
              <a:rPr lang="ru-RU" altLang="ru-RU"/>
              <a:t>Метод умножения</a:t>
            </a:r>
          </a:p>
          <a:p>
            <a:pPr eaLnBrk="1" hangingPunct="1"/>
            <a:r>
              <a:rPr lang="ru-RU" altLang="ru-RU"/>
              <a:t>Универсальное хэширование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E8D33-5EBE-4A38-8CA5-CEE22EF6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деления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717704-8479-4CEC-ABCB-15FCC580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k</a:t>
            </a:r>
            <a:r>
              <a:rPr lang="en-US" altLang="ru-RU" sz="2800" dirty="0"/>
              <a:t> </a:t>
            </a:r>
            <a:r>
              <a:rPr lang="en-US" altLang="ru-RU" dirty="0"/>
              <a:t>mod</a:t>
            </a:r>
            <a:r>
              <a:rPr lang="en-US" altLang="ru-RU" sz="2800" dirty="0"/>
              <a:t> </a:t>
            </a:r>
            <a:r>
              <a:rPr lang="en-US" altLang="ru-RU" sz="2800" i="1" dirty="0"/>
              <a:t>m</a:t>
            </a:r>
          </a:p>
          <a:p>
            <a:pPr eaLnBrk="1" hangingPunct="1"/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число позиций в хэш-таблице</a:t>
            </a:r>
          </a:p>
          <a:p>
            <a:pPr eaLnBrk="1" hangingPunct="1"/>
            <a:endParaRPr lang="ru-RU" altLang="ru-RU" sz="2800" dirty="0"/>
          </a:p>
          <a:p>
            <a:pPr eaLnBrk="1" hangingPunct="1"/>
            <a:r>
              <a:rPr lang="ru-RU" altLang="ru-RU" sz="2800" dirty="0"/>
              <a:t>Преимущество – простота</a:t>
            </a:r>
          </a:p>
          <a:p>
            <a:pPr eaLnBrk="1" hangingPunct="1"/>
            <a:r>
              <a:rPr lang="ru-RU" altLang="ru-RU" sz="2800" dirty="0"/>
              <a:t>Недостаток – ограничения на величину </a:t>
            </a:r>
            <a:r>
              <a:rPr lang="en-US" altLang="ru-RU" sz="2800" dirty="0"/>
              <a:t>m (</a:t>
            </a:r>
            <a:r>
              <a:rPr lang="ru-RU" altLang="ru-RU" sz="2800" dirty="0"/>
              <a:t>нежелательна степень двойки – тогда на позицию влияют только младшие биты числа)</a:t>
            </a:r>
          </a:p>
          <a:p>
            <a:pPr eaLnBrk="1" hangingPunct="1"/>
            <a:r>
              <a:rPr lang="ru-RU" altLang="ru-RU" sz="2800" dirty="0"/>
              <a:t>Оптимально – простое число, далекое от степени двойки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32BA203-9B57-4D3A-8ACB-182E7034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умножения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D5FA16-6092-473D-9647-7D0E0DB87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[ </a:t>
            </a:r>
            <a:r>
              <a:rPr lang="en-US" altLang="ru-RU" sz="2800" i="1" dirty="0"/>
              <a:t>m </a:t>
            </a:r>
            <a:r>
              <a:rPr lang="ru-RU" altLang="ru-RU" sz="2800" i="1" dirty="0"/>
              <a:t>* </a:t>
            </a:r>
            <a:r>
              <a:rPr lang="en-US" altLang="ru-RU" sz="2800" dirty="0"/>
              <a:t>(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- [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] ) ]</a:t>
            </a:r>
            <a:r>
              <a:rPr lang="ru-RU" altLang="ru-RU" sz="2800" dirty="0"/>
              <a:t>,</a:t>
            </a:r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dirty="0"/>
              <a:t>где </a:t>
            </a:r>
            <a:r>
              <a:rPr lang="en-US" altLang="ru-RU" sz="2800" dirty="0"/>
              <a:t>[</a:t>
            </a:r>
            <a:r>
              <a:rPr lang="en-US" altLang="ru-RU" sz="2800" i="1" dirty="0"/>
              <a:t>x</a:t>
            </a:r>
            <a:r>
              <a:rPr lang="en-US" altLang="ru-RU" sz="2800" dirty="0"/>
              <a:t>] – </a:t>
            </a:r>
            <a:r>
              <a:rPr lang="ru-RU" altLang="ru-RU" sz="2800" dirty="0"/>
              <a:t>целая часть </a:t>
            </a:r>
            <a:r>
              <a:rPr lang="en-US" altLang="ru-RU" sz="2800" i="1" dirty="0"/>
              <a:t>x</a:t>
            </a:r>
          </a:p>
          <a:p>
            <a:pPr eaLnBrk="1" hangingPunct="1"/>
            <a:endParaRPr lang="en-US" altLang="ru-RU" sz="2800" i="1" dirty="0"/>
          </a:p>
          <a:p>
            <a:pPr eaLnBrk="1" hangingPunct="1"/>
            <a:r>
              <a:rPr lang="ru-RU" altLang="ru-RU" sz="2800" dirty="0"/>
              <a:t>Кнут предложил</a:t>
            </a:r>
            <a:endParaRPr lang="en-US" altLang="ru-RU" sz="2800" dirty="0"/>
          </a:p>
          <a:p>
            <a:pPr eaLnBrk="1" hangingPunct="1"/>
            <a:endParaRPr lang="en-US" altLang="ru-RU" sz="2800" dirty="0"/>
          </a:p>
          <a:p>
            <a:pPr eaLnBrk="1" hangingPunct="1"/>
            <a:r>
              <a:rPr lang="ru-RU" altLang="ru-RU" sz="2800" dirty="0"/>
              <a:t>Можно избежать вещественных вычислений.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90418C0-417C-4720-BDCE-3BFB9E049DF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733800" y="2895600"/>
          <a:ext cx="3984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3" imgW="2120760" imgH="431640" progId="Equation.3">
                  <p:embed/>
                </p:oleObj>
              </mc:Choice>
              <mc:Fallback>
                <p:oleObj name="Формула" r:id="rId3" imgW="2120760" imgH="4316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90418C0-417C-4720-BDCE-3BFB9E049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3984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A377759-AC9E-411C-B8B4-0566ABAC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C2029E8-93C3-4114-BF7D-3C111AA9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dirty="0"/>
              <a:t>Ясно, что для любой хеш-функции можно подобрать значения, при которых она работает плохо (коллизии на каждом шаге).</a:t>
            </a:r>
          </a:p>
          <a:p>
            <a:pPr eaLnBrk="1" hangingPunct="1"/>
            <a:r>
              <a:rPr lang="ru-RU" altLang="ru-RU" dirty="0"/>
              <a:t>Злоумышленник может посылать нам такие значения и спровоцировать неработоспособность нашей программы.</a:t>
            </a:r>
          </a:p>
          <a:p>
            <a:r>
              <a:rPr lang="ru-RU" altLang="ru-RU" dirty="0"/>
              <a:t>Идея универсального хеширования – случайный выбор хеш-функции так, чтобы для любой сгенерированной злоумышленником последовательности вероятность проблем была мала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1A7F200-D0B7-49C4-9B55-5C72F645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E63CB4D-EFE4-45EA-885B-32CF0A95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ru-RU" altLang="ru-RU" sz="2800" dirty="0"/>
              <a:t>Пример функции</a:t>
            </a:r>
          </a:p>
          <a:p>
            <a:pPr eaLnBrk="1" hangingPunct="1"/>
            <a:r>
              <a:rPr lang="ru-RU" altLang="ru-RU" sz="2800" dirty="0"/>
              <a:t>Пусть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</a:t>
            </a:r>
            <a:r>
              <a:rPr lang="ru-RU" altLang="ru-RU" sz="2800" dirty="0"/>
              <a:t>простое число, ключи – от 0 до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1</a:t>
            </a:r>
          </a:p>
          <a:p>
            <a:pPr marL="0" indent="0" eaLnBrk="1" hangingPunct="1">
              <a:buNone/>
            </a:pP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размер таблицы, </a:t>
            </a:r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– </a:t>
            </a:r>
            <a:r>
              <a:rPr lang="ru-RU" altLang="ru-RU" sz="2800" dirty="0"/>
              <a:t>от 0 до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1</a:t>
            </a:r>
            <a:endParaRPr lang="ru-RU" altLang="ru-RU" sz="2800" dirty="0"/>
          </a:p>
          <a:p>
            <a:pPr marL="0" indent="0" eaLnBrk="1" hangingPunct="1"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Рассмотрим семейство функций вида</a:t>
            </a:r>
          </a:p>
          <a:p>
            <a:pPr marL="0" indent="0" eaLnBrk="1" hangingPunct="1">
              <a:buNone/>
            </a:pPr>
            <a:r>
              <a:rPr lang="en-US" altLang="ru-RU" sz="2800" i="1" dirty="0" err="1"/>
              <a:t>h</a:t>
            </a:r>
            <a:r>
              <a:rPr lang="en-US" altLang="ru-RU" sz="2800" i="1" baseline="-25000" dirty="0" err="1"/>
              <a:t>a</a:t>
            </a:r>
            <a:r>
              <a:rPr lang="en-US" altLang="ru-RU" sz="2800" baseline="-25000" dirty="0" err="1"/>
              <a:t>,</a:t>
            </a:r>
            <a:r>
              <a:rPr lang="en-US" altLang="ru-RU" sz="2800" i="1" baseline="-25000" dirty="0" err="1"/>
              <a:t>b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)=((</a:t>
            </a:r>
            <a:r>
              <a:rPr lang="en-US" altLang="ru-RU" sz="2800" i="1" dirty="0" err="1"/>
              <a:t>ak</a:t>
            </a:r>
            <a:r>
              <a:rPr lang="ru-RU" altLang="ru-RU" sz="2800" i="1" dirty="0"/>
              <a:t> </a:t>
            </a:r>
            <a:r>
              <a:rPr lang="en-US" altLang="ru-RU" sz="2800" dirty="0"/>
              <a:t>+</a:t>
            </a:r>
            <a:r>
              <a:rPr lang="ru-RU" altLang="ru-RU" sz="2800" dirty="0"/>
              <a:t> </a:t>
            </a:r>
            <a:r>
              <a:rPr lang="en-US" altLang="ru-RU" sz="2800" i="1" dirty="0"/>
              <a:t>b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p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m</a:t>
            </a:r>
            <a:endParaRPr lang="ru-RU" altLang="ru-RU" sz="2800" i="1" dirty="0"/>
          </a:p>
          <a:p>
            <a:pPr eaLnBrk="1" hangingPunct="1">
              <a:buFontTx/>
              <a:buNone/>
            </a:pPr>
            <a:r>
              <a:rPr lang="en-US" altLang="ru-RU" sz="2800" i="1" dirty="0"/>
              <a:t>	a</a:t>
            </a:r>
            <a:r>
              <a:rPr lang="en-US" altLang="ru-RU" sz="2800" dirty="0"/>
              <a:t>={ 1,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}, </a:t>
            </a:r>
            <a:r>
              <a:rPr lang="en-US" altLang="ru-RU" sz="2800" i="1" dirty="0"/>
              <a:t>b</a:t>
            </a:r>
            <a:r>
              <a:rPr lang="en-US" altLang="ru-RU" sz="2800" dirty="0"/>
              <a:t> = { 0,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</a:t>
            </a:r>
            <a:endParaRPr lang="ru-RU" altLang="ru-RU" sz="2800" dirty="0"/>
          </a:p>
          <a:p>
            <a:pPr eaLnBrk="1" hangingPunct="1">
              <a:buFontTx/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Оно является универсальным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95DEE3D-8393-4D42-8836-36E1CA2D0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dirty="0"/>
              <a:t>Выбор хеш-функции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C29C06-320C-4E71-B896-B2B9BCE5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Мы будем считать, что элементы массива – целые числа</a:t>
            </a:r>
          </a:p>
          <a:p>
            <a:pPr eaLnBrk="1" hangingPunct="1"/>
            <a:r>
              <a:rPr lang="ru-RU" altLang="ru-RU"/>
              <a:t>Если они не целые числа – их всегда можно сделать целыми (возможно, очень большими)</a:t>
            </a:r>
          </a:p>
          <a:p>
            <a:pPr eaLnBrk="1" hangingPunct="1"/>
            <a:r>
              <a:rPr lang="ru-RU" altLang="ru-RU"/>
              <a:t>Приведем примеры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F83A133-FF6F-488C-AA0D-25D02F60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Пример: строки</a:t>
            </a:r>
            <a:r>
              <a:rPr lang="en-US" altLang="ru-RU"/>
              <a:t> ANSI</a:t>
            </a:r>
            <a:endParaRPr lang="ru-RU" altLang="ru-RU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B405806-707C-4C8B-8262-73CEC22C3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ru-RU"/>
              <a:t>«</a:t>
            </a:r>
            <a:r>
              <a:rPr lang="en-US" altLang="ru-RU"/>
              <a:t>Alexey</a:t>
            </a:r>
            <a:r>
              <a:rPr lang="ru-RU" altLang="ru-RU"/>
              <a:t>»</a:t>
            </a:r>
            <a:endParaRPr lang="en-US" altLang="ru-RU"/>
          </a:p>
          <a:p>
            <a:pPr eaLnBrk="1" hangingPunct="1"/>
            <a:r>
              <a:rPr lang="ru-RU" altLang="ru-RU"/>
              <a:t>В памяти - </a:t>
            </a:r>
          </a:p>
        </p:txBody>
      </p:sp>
      <p:sp>
        <p:nvSpPr>
          <p:cNvPr id="208900" name="Text Box 5">
            <a:extLst>
              <a:ext uri="{FF2B5EF4-FFF2-40B4-BE49-F238E27FC236}">
                <a16:creationId xmlns:a16="http://schemas.microsoft.com/office/drawing/2014/main" id="{2F6C5DBE-AE97-4AEC-98CA-609A799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108</a:t>
            </a:r>
            <a:r>
              <a:rPr lang="ru-RU" altLang="ru-RU" sz="2400"/>
              <a:t>(</a:t>
            </a:r>
            <a:r>
              <a:rPr lang="en-US" altLang="ru-RU" sz="2400"/>
              <a:t>‘l’)</a:t>
            </a:r>
            <a:endParaRPr lang="ru-RU" altLang="ru-RU" sz="2400"/>
          </a:p>
        </p:txBody>
      </p:sp>
      <p:sp>
        <p:nvSpPr>
          <p:cNvPr id="208901" name="Text Box 6">
            <a:extLst>
              <a:ext uri="{FF2B5EF4-FFF2-40B4-BE49-F238E27FC236}">
                <a16:creationId xmlns:a16="http://schemas.microsoft.com/office/drawing/2014/main" id="{0F8C6AE1-BA11-4413-9C64-69C8DF9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2" name="Text Box 7">
            <a:extLst>
              <a:ext uri="{FF2B5EF4-FFF2-40B4-BE49-F238E27FC236}">
                <a16:creationId xmlns:a16="http://schemas.microsoft.com/office/drawing/2014/main" id="{FDDBD4ED-B6C1-4756-9DF2-435ED81C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3" name="Text Box 8">
            <a:extLst>
              <a:ext uri="{FF2B5EF4-FFF2-40B4-BE49-F238E27FC236}">
                <a16:creationId xmlns:a16="http://schemas.microsoft.com/office/drawing/2014/main" id="{5B93C870-7555-4722-BE01-236314B7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120</a:t>
            </a:r>
            <a:r>
              <a:rPr lang="ru-RU" altLang="ru-RU" sz="2400"/>
              <a:t>(</a:t>
            </a:r>
            <a:r>
              <a:rPr lang="en-US" altLang="ru-RU" sz="2400"/>
              <a:t>‘x’)</a:t>
            </a:r>
            <a:endParaRPr lang="ru-RU" altLang="ru-RU" sz="2400"/>
          </a:p>
        </p:txBody>
      </p:sp>
      <p:sp>
        <p:nvSpPr>
          <p:cNvPr id="208904" name="Text Box 9">
            <a:extLst>
              <a:ext uri="{FF2B5EF4-FFF2-40B4-BE49-F238E27FC236}">
                <a16:creationId xmlns:a16="http://schemas.microsoft.com/office/drawing/2014/main" id="{480D62C8-1C60-4E5F-B3E7-704F9CCC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121</a:t>
            </a:r>
            <a:r>
              <a:rPr lang="ru-RU" altLang="ru-RU" sz="2400"/>
              <a:t>(</a:t>
            </a:r>
            <a:r>
              <a:rPr lang="en-US" altLang="ru-RU" sz="2400"/>
              <a:t>‘y’)</a:t>
            </a:r>
            <a:endParaRPr lang="ru-RU" altLang="ru-RU" sz="2400"/>
          </a:p>
        </p:txBody>
      </p:sp>
      <p:sp>
        <p:nvSpPr>
          <p:cNvPr id="208905" name="Text Box 10">
            <a:extLst>
              <a:ext uri="{FF2B5EF4-FFF2-40B4-BE49-F238E27FC236}">
                <a16:creationId xmlns:a16="http://schemas.microsoft.com/office/drawing/2014/main" id="{77D8F88C-2ED7-450D-8BE0-FD8BB17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0</a:t>
            </a:r>
            <a:endParaRPr lang="ru-RU" altLang="ru-RU" sz="2400"/>
          </a:p>
        </p:txBody>
      </p:sp>
      <p:sp>
        <p:nvSpPr>
          <p:cNvPr id="208906" name="Text Box 11">
            <a:extLst>
              <a:ext uri="{FF2B5EF4-FFF2-40B4-BE49-F238E27FC236}">
                <a16:creationId xmlns:a16="http://schemas.microsoft.com/office/drawing/2014/main" id="{AD3E23DA-1105-4A9E-A200-553C623C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65(</a:t>
            </a:r>
            <a:r>
              <a:rPr lang="en-US" altLang="ru-RU" sz="2400"/>
              <a:t>‘A’)</a:t>
            </a:r>
            <a:endParaRPr lang="ru-RU" altLang="ru-RU" sz="2400"/>
          </a:p>
        </p:txBody>
      </p:sp>
      <p:sp>
        <p:nvSpPr>
          <p:cNvPr id="208907" name="Rectangle 12">
            <a:extLst>
              <a:ext uri="{FF2B5EF4-FFF2-40B4-BE49-F238E27FC236}">
                <a16:creationId xmlns:a16="http://schemas.microsoft.com/office/drawing/2014/main" id="{09B4E409-3EF1-4E56-A666-62F9EBE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ru-RU" altLang="ru-RU" sz="3200"/>
              <a:t>В числовой форме – 71933814662521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/>
              <a:t>	121+101*256+120*256</a:t>
            </a:r>
            <a:r>
              <a:rPr lang="ru-RU" altLang="ru-RU" sz="3200" baseline="30000"/>
              <a:t>2</a:t>
            </a:r>
            <a:r>
              <a:rPr lang="ru-RU" altLang="ru-RU" sz="3200"/>
              <a:t>+101*256</a:t>
            </a:r>
            <a:r>
              <a:rPr lang="ru-RU" altLang="ru-RU" sz="3200" baseline="30000"/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/>
              <a:t>	+108*256</a:t>
            </a:r>
            <a:r>
              <a:rPr lang="ru-RU" altLang="ru-RU" sz="3200" baseline="30000"/>
              <a:t>4</a:t>
            </a:r>
            <a:r>
              <a:rPr lang="ru-RU" altLang="ru-RU" sz="3200"/>
              <a:t>+65*256</a:t>
            </a:r>
            <a:r>
              <a:rPr lang="ru-RU" altLang="ru-RU" sz="3200" baseline="30000"/>
              <a:t>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ru-RU" altLang="ru-RU" sz="3200" baseline="3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FA3D5D-C063-4743-AFE0-85D522E49EED}"/>
              </a:ext>
            </a:extLst>
          </p:cNvPr>
          <p:cNvSpPr txBox="1">
            <a:spLocks/>
          </p:cNvSpPr>
          <p:nvPr/>
        </p:nvSpPr>
        <p:spPr>
          <a:xfrm>
            <a:off x="677848" y="890033"/>
            <a:ext cx="4593866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MyQuiz.ru</a:t>
            </a:r>
            <a:endParaRPr lang="ru-RU" sz="60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AE80598-A0F6-46EC-9557-8A545262B41C}"/>
              </a:ext>
            </a:extLst>
          </p:cNvPr>
          <p:cNvSpPr txBox="1">
            <a:spLocks/>
          </p:cNvSpPr>
          <p:nvPr/>
        </p:nvSpPr>
        <p:spPr>
          <a:xfrm>
            <a:off x="2747175" y="2728110"/>
            <a:ext cx="3649649" cy="1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rgbClr val="0070C0"/>
                </a:solidFill>
              </a:rPr>
              <a:t>302656</a:t>
            </a:r>
            <a:endParaRPr lang="ru-RU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53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38AEE-A677-4B82-9D5E-F95D4FD92056}"/>
              </a:ext>
            </a:extLst>
          </p:cNvPr>
          <p:cNvSpPr/>
          <p:nvPr/>
        </p:nvSpPr>
        <p:spPr>
          <a:xfrm>
            <a:off x="624177" y="1166842"/>
            <a:ext cx="7895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Хе</a:t>
            </a:r>
            <a:r>
              <a:rPr lang="et-EE" sz="2400" b="1" dirty="0">
                <a:solidFill>
                  <a:srgbClr val="FF0000"/>
                </a:solidFill>
              </a:rPr>
              <a:t>ш-таблица </a:t>
            </a:r>
            <a:r>
              <a:rPr lang="et-EE" sz="2400" dirty="0"/>
              <a:t>– это структура данных, реализующая интерфейс </a:t>
            </a:r>
            <a:r>
              <a:rPr lang="et-EE" sz="2400" b="1" dirty="0">
                <a:solidFill>
                  <a:srgbClr val="0070C0"/>
                </a:solidFill>
              </a:rPr>
              <a:t>ассоциативного массива</a:t>
            </a:r>
            <a:r>
              <a:rPr lang="et-EE" sz="2400" dirty="0"/>
              <a:t>, то есть она позволяет хранить пары вида "ключ- значение" и выполнять три операции: </a:t>
            </a:r>
            <a:endParaRPr lang="ru-RU" sz="2400" dirty="0"/>
          </a:p>
          <a:p>
            <a:pPr algn="just">
              <a:buFontTx/>
              <a:buNone/>
            </a:pP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добавления новой пары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поиска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удаления пары по ключу. 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et-EE" sz="2400" dirty="0"/>
          </a:p>
          <a:p>
            <a:pPr>
              <a:buFontTx/>
              <a:buNone/>
            </a:pPr>
            <a:r>
              <a:rPr lang="ru-RU" sz="2400" dirty="0"/>
              <a:t>		</a:t>
            </a:r>
          </a:p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ш-таблица является массиво</a:t>
            </a:r>
            <a:r>
              <a:rPr lang="ru-RU" sz="2400" dirty="0"/>
              <a:t>м</a:t>
            </a:r>
            <a:r>
              <a:rPr lang="et-EE" sz="2400" dirty="0"/>
              <a:t>, формируемым в определенном порядке</a:t>
            </a:r>
            <a:r>
              <a:rPr lang="en-US" sz="2400" dirty="0"/>
              <a:t> 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54430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2ACD53-8E61-4AEB-8267-3BCF238A80DC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396192"/>
            <a:ext cx="8928100" cy="836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1800" dirty="0">
                <a:latin typeface="+mn-lt"/>
                <a:ea typeface="+mn-ea"/>
                <a:cs typeface="+mn-cs"/>
              </a:rPr>
              <a:t>Х</a:t>
            </a:r>
            <a:r>
              <a:rPr lang="ru-RU" sz="1800" dirty="0">
                <a:latin typeface="+mn-lt"/>
                <a:ea typeface="+mn-ea"/>
                <a:cs typeface="+mn-cs"/>
              </a:rPr>
              <a:t>е</a:t>
            </a:r>
            <a:r>
              <a:rPr lang="et-EE" sz="1800" dirty="0">
                <a:latin typeface="+mn-lt"/>
                <a:ea typeface="+mn-ea"/>
                <a:cs typeface="+mn-cs"/>
              </a:rPr>
              <a:t>ш-таблицы должны соответствовать следующим свойствам</a:t>
            </a:r>
            <a:r>
              <a:rPr lang="ru-RU" sz="1800" dirty="0">
                <a:latin typeface="+mn-lt"/>
                <a:ea typeface="+mn-ea"/>
                <a:cs typeface="+mn-cs"/>
              </a:rPr>
              <a:t>:</a:t>
            </a:r>
            <a:endParaRPr lang="et-EE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3E4FA6-A9C1-4EB3-9DDE-65685476AA71}"/>
              </a:ext>
            </a:extLst>
          </p:cNvPr>
          <p:cNvSpPr txBox="1">
            <a:spLocks noChangeArrowheads="1"/>
          </p:cNvSpPr>
          <p:nvPr/>
        </p:nvSpPr>
        <p:spPr>
          <a:xfrm>
            <a:off x="107950" y="1814499"/>
            <a:ext cx="8928100" cy="31073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t-EE" sz="1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Выполнение операции в х</a:t>
            </a:r>
            <a:r>
              <a:rPr lang="ru-RU" sz="1800" dirty="0"/>
              <a:t>е</a:t>
            </a:r>
            <a:r>
              <a:rPr lang="et-EE" sz="1800" dirty="0"/>
              <a:t>ш-таблице начинается с вычисления х</a:t>
            </a:r>
            <a:r>
              <a:rPr lang="ru-RU" sz="1800" dirty="0"/>
              <a:t>е</a:t>
            </a:r>
            <a:r>
              <a:rPr lang="et-EE" sz="1800" dirty="0"/>
              <a:t>ш-функции от ключа. Получающееся х</a:t>
            </a:r>
            <a:r>
              <a:rPr lang="ru-RU" sz="1800" dirty="0"/>
              <a:t>е</a:t>
            </a:r>
            <a:r>
              <a:rPr lang="et-EE" sz="1800" dirty="0"/>
              <a:t>ш-значение является </a:t>
            </a:r>
            <a:r>
              <a:rPr lang="et-EE" sz="1800" b="1" dirty="0">
                <a:solidFill>
                  <a:srgbClr val="0070C0"/>
                </a:solidFill>
              </a:rPr>
              <a:t>индексом в исходном массиве</a:t>
            </a:r>
            <a:r>
              <a:rPr lang="et-EE" sz="1800" dirty="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Количество хранимых элементов массива, деленное на число возможных значений х</a:t>
            </a:r>
            <a:r>
              <a:rPr lang="ru-RU" sz="1800" dirty="0"/>
              <a:t>е</a:t>
            </a:r>
            <a:r>
              <a:rPr lang="et-EE" sz="1800" dirty="0"/>
              <a:t>ш-функции, называется </a:t>
            </a:r>
            <a:r>
              <a:rPr lang="et-EE" sz="1800" b="1" dirty="0">
                <a:solidFill>
                  <a:srgbClr val="0070C0"/>
                </a:solidFill>
              </a:rPr>
              <a:t>коэффициентом заполнения х</a:t>
            </a:r>
            <a:r>
              <a:rPr lang="ru-RU" sz="1800" b="1" dirty="0">
                <a:solidFill>
                  <a:srgbClr val="0070C0"/>
                </a:solidFill>
              </a:rPr>
              <a:t>е</a:t>
            </a:r>
            <a:r>
              <a:rPr lang="et-EE" sz="1800" b="1" dirty="0">
                <a:solidFill>
                  <a:srgbClr val="0070C0"/>
                </a:solidFill>
              </a:rPr>
              <a:t>ш-таблицы </a:t>
            </a:r>
            <a:r>
              <a:rPr lang="et-EE" sz="1800" dirty="0"/>
              <a:t>(load factor</a:t>
            </a:r>
            <a:r>
              <a:rPr lang="ru-RU" sz="1800" dirty="0"/>
              <a:t>, </a:t>
            </a:r>
            <a:r>
              <a:rPr lang="en-US" sz="1800" dirty="0"/>
              <a:t>fill factor</a:t>
            </a:r>
            <a:r>
              <a:rPr lang="et-EE" sz="1800" dirty="0"/>
              <a:t>) и является важным параметром, от которого зависит среднее время выполнения операций.</a:t>
            </a:r>
            <a:r>
              <a:rPr lang="ru-RU" sz="1800" dirty="0"/>
              <a:t> Оптимальное значение этого коэффициента не должно превышать </a:t>
            </a:r>
            <a:r>
              <a:rPr lang="ru-RU" sz="1800" b="1" dirty="0">
                <a:solidFill>
                  <a:srgbClr val="FF0000"/>
                </a:solidFill>
              </a:rPr>
              <a:t>0,7</a:t>
            </a:r>
            <a:r>
              <a:rPr lang="ru-RU" sz="1800" dirty="0"/>
              <a:t>.</a:t>
            </a:r>
            <a:endParaRPr lang="et-EE" sz="18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1800" dirty="0"/>
              <a:t>Операции поиска, вставки и удаления должны выполняться в среднем за время O(1). Однако при такой оценке не учитываются возможные аппаратные затраты на перестройку индекса х</a:t>
            </a:r>
            <a:r>
              <a:rPr lang="ru-RU" sz="1800" dirty="0"/>
              <a:t>е</a:t>
            </a:r>
            <a:r>
              <a:rPr lang="et-EE" sz="1800" dirty="0"/>
              <a:t>ш-таблицы, связанную с увеличением значения размера массива и добавлением в х</a:t>
            </a:r>
            <a:r>
              <a:rPr lang="ru-RU" sz="1800" dirty="0"/>
              <a:t>е</a:t>
            </a:r>
            <a:r>
              <a:rPr lang="et-EE" sz="1800" dirty="0"/>
              <a:t>ш-таблицу новой пары.</a:t>
            </a:r>
          </a:p>
        </p:txBody>
      </p:sp>
    </p:spTree>
    <p:extLst>
      <p:ext uri="{BB962C8B-B14F-4D97-AF65-F5344CB8AC3E}">
        <p14:creationId xmlns:p14="http://schemas.microsoft.com/office/powerpoint/2010/main" val="23914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AE3349-AFD4-4597-BD58-F24BF6567B3C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BF4-784E-45A4-94B6-EF22ED7FC81C}"/>
              </a:ext>
            </a:extLst>
          </p:cNvPr>
          <p:cNvSpPr txBox="1">
            <a:spLocks noChangeArrowheads="1"/>
          </p:cNvSpPr>
          <p:nvPr/>
        </p:nvSpPr>
        <p:spPr>
          <a:xfrm>
            <a:off x="227124" y="92664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84059E07-A78F-4712-B2A3-9C079C64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24" y="2176007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Исходное состояние – значение всех элементов не совпадает с номером, набор пустой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13DB262-DDE2-4309-B373-6D27B0EFB7B2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3242807"/>
            <a:ext cx="8382000" cy="457200"/>
            <a:chOff x="480" y="1632"/>
            <a:chExt cx="5280" cy="24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1F0ABDB-8A8D-4A55-A50E-225A22CC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7C0F945C-C86E-4396-9C39-6553BBBD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2762E7D8-C278-48E3-BCA9-8C83733C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CDA89FF-ACB1-432F-A61D-226A51B5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03E265A7-BD17-44FB-B33A-C9589A20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261CCF29-BE60-4D53-8781-3F31DEAA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EB8865A4-EB97-49A6-BD19-D442E28C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04F4893-D0CB-4C12-912B-AC7555C3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5D2260D3-3AC3-497C-978B-A824E41C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64CE4E5-0C9F-4BFC-AB4E-ACBE6E47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C9A7061-BB24-4047-9406-62B6855D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7" name="Text Box 26">
            <a:extLst>
              <a:ext uri="{FF2B5EF4-FFF2-40B4-BE49-F238E27FC236}">
                <a16:creationId xmlns:a16="http://schemas.microsoft.com/office/drawing/2014/main" id="{47418C7B-4C3C-4402-8B45-04CDCD9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38524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F555DEEA-9515-48B1-A589-9BAABED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377620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0490D91B-EAB8-43BC-8DC9-7C1AC6A5BE8A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4462007"/>
            <a:ext cx="8382000" cy="457200"/>
            <a:chOff x="480" y="1632"/>
            <a:chExt cx="5280" cy="240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C69BDF4-3911-4AAD-A200-7DDBC4B7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42A9329A-3D0A-4254-8159-462737EE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2" name="Text Box 32">
              <a:extLst>
                <a:ext uri="{FF2B5EF4-FFF2-40B4-BE49-F238E27FC236}">
                  <a16:creationId xmlns:a16="http://schemas.microsoft.com/office/drawing/2014/main" id="{7C83BFB1-FC02-4A60-A8B1-C6A074B0B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9AA8BA3-B4E8-424B-9004-A661A25E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05D566B7-B59D-4757-A0EA-AC4D733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E5D49420-7E54-4B29-AD41-6A2A1D8E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F39EE48D-069E-467A-8DB6-A00E9CD9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547C0743-2CD5-4472-BE3E-3280CC78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45E5B5-9700-4B79-87B7-8BB29E08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E8A92611-64B2-4BC1-A071-58EDAA06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E169C953-73DB-4E65-B05D-93676D3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31" name="Text Box 41">
            <a:extLst>
              <a:ext uri="{FF2B5EF4-FFF2-40B4-BE49-F238E27FC236}">
                <a16:creationId xmlns:a16="http://schemas.microsoft.com/office/drawing/2014/main" id="{BAD5BE25-2B6E-4DAB-B48C-F0FE0A0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51478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182438A8-5F7C-4C81-B325-1E60AC65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507160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33" name="Group 43">
            <a:extLst>
              <a:ext uri="{FF2B5EF4-FFF2-40B4-BE49-F238E27FC236}">
                <a16:creationId xmlns:a16="http://schemas.microsoft.com/office/drawing/2014/main" id="{40A03A3E-65C9-489F-B48B-6E609B88A0D9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5757407"/>
            <a:ext cx="8382000" cy="457200"/>
            <a:chOff x="480" y="1632"/>
            <a:chExt cx="5280" cy="240"/>
          </a:xfrm>
        </p:grpSpPr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63CF4E6-145E-4E7B-A471-30A3FBE7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49D2C451-6B85-4363-92BC-2B9A3CE2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F0857547-6AC1-40D7-86FA-D71CD2AE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15F2D971-2C00-4DBF-B7E4-86310C77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8AEC986-616A-46D3-B41C-F0B95ED5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F3A9F65-3960-4737-AD9E-1FB732CE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A6DB3F0F-ABDA-43BC-B0C0-D771462D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7FC342BF-3E6E-4D17-B2FE-1BD2A3B0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6CFCCA60-1796-4A61-A7C8-AEFDB667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320C473-FB50-4D4B-8504-3C7BEA9C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B2165D44-5A64-4068-9B8A-D0CE0323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45" name="Rectangle 55">
            <a:extLst>
              <a:ext uri="{FF2B5EF4-FFF2-40B4-BE49-F238E27FC236}">
                <a16:creationId xmlns:a16="http://schemas.microsoft.com/office/drawing/2014/main" id="{96A14656-621C-40B3-A3D2-3D43634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24" y="32428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08900F2-227B-4855-ACCD-9AC12247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4" y="44620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1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 animBg="1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95424-E39A-4A91-A4E6-78D5C972FEA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005F2-8398-483A-B5E7-5F67961854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9538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E86543-042D-4958-8415-98EC18BE89A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53CAA6B-1283-483C-915F-E4F15B57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1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E5AED7E-E57D-4397-93C6-48F781E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9778B8-5F78-40E5-96FD-4A79CB0A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58A6D47-006A-4C2B-9255-B5FF068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D2BEBD7-33CF-458C-BDD9-694F1B46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E77F992-4A26-45CC-925B-09AEB529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A2510A1-BEBD-430A-ADF2-4F2B490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FDB750B-00D1-46DE-8B27-1D04AFC0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C5180D9-3F66-4097-88FB-17AE0ADE4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C1ACE-3B32-48F0-9C8E-2300EA8D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0EA662CF-2F43-4D3E-BC38-2C8A0149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888C115C-7663-4582-825E-434F32B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9375679-FC81-4F78-BA6C-31EF0A2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3F2C87-BD55-49F3-874E-21F569F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4215A82B-ADE6-4BBF-A513-43DBEA74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совпали – значит, такого нет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034EA77-79E7-4084-B94D-272EDA89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3C5AEEB-57E1-4B7B-B3C5-753261B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4AD3CB9-0B98-4695-A0CF-52E586FD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Совпали – значит, такой есть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0593B8-0E6C-4F77-A711-C6D44848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0017 0.17338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0.4125 -0.00162 L -0.41632 0.5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3E7613-5434-4A6B-9B73-FFB21030E5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0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/>
              <a:t>О достоинствах и недостатках схемы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EC951-5848-4B24-BD57-E47663DDEE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56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Поиск любого элемента выполняется за фиксированное время (</a:t>
            </a:r>
            <a:r>
              <a:rPr lang="en-US" altLang="ru-RU"/>
              <a:t>O(1))</a:t>
            </a:r>
            <a:endParaRPr lang="ru-RU" altLang="ru-RU"/>
          </a:p>
          <a:p>
            <a:r>
              <a:rPr lang="ru-RU" altLang="ru-RU"/>
              <a:t>Добавление нового элемента выполняется за фиксированное время</a:t>
            </a:r>
            <a:r>
              <a:rPr lang="en-US" altLang="ru-RU"/>
              <a:t> (O(1))</a:t>
            </a:r>
            <a:endParaRPr lang="ru-RU" altLang="ru-RU"/>
          </a:p>
          <a:p>
            <a:r>
              <a:rPr lang="ru-RU" altLang="ru-RU"/>
              <a:t>Количество требуемой памяти пропорционально количеству возможных значений ключа</a:t>
            </a:r>
          </a:p>
          <a:p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C80749-0BBF-4336-90C4-7008E21F2FE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261209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25D5F-1509-4B17-9EBA-9A7F4A0DB4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73581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dirty="0"/>
              <a:t>Пример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21CFF2-2666-4A9E-879F-CB6CD2F30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81643"/>
            <a:ext cx="82296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Рассмотрим контейнер целых чисел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Для хранения – массив из 11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i="1" dirty="0"/>
              <a:t>h</a:t>
            </a:r>
            <a:r>
              <a:rPr lang="en-US" altLang="ru-RU" sz="2400" dirty="0"/>
              <a:t>(</a:t>
            </a:r>
            <a:r>
              <a:rPr lang="en-US" altLang="ru-RU" sz="2400" i="1" dirty="0"/>
              <a:t>x</a:t>
            </a:r>
            <a:r>
              <a:rPr lang="en-US" altLang="ru-RU" sz="2400" dirty="0"/>
              <a:t>) = </a:t>
            </a:r>
            <a:r>
              <a:rPr lang="en-US" altLang="ru-RU" sz="2400" i="1" dirty="0"/>
              <a:t>x</a:t>
            </a:r>
            <a:r>
              <a:rPr lang="en-US" altLang="ru-RU" sz="2400" dirty="0"/>
              <a:t> mod 11 (</a:t>
            </a:r>
            <a:r>
              <a:rPr lang="ru-RU" altLang="ru-RU" sz="2400" dirty="0"/>
              <a:t>остаток от деления на 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Начальное состояние – контейнер пустой. Поскольку в памяти что-то должно быть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заполняем невозможными (вообще или в данной клетке) значениями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BF1F031-2EE7-4AD3-BD2C-2B7177F720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2168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0BAF2A-9BD3-49CC-98BD-DB2C8BD7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29CB22-7214-4D72-A558-C39477CB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EDF160-EB93-4102-A9F0-FEB1C0D8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32ED05-73A0-45C2-A18B-4AE300A0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1CBEA1F-E795-47EB-9A33-691735F3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0AC62D-AADF-4382-8363-6F421A9C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6D8D9A2-0C6D-4056-8A81-251A610C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9C2FC39-4FA3-4E0D-A3D2-3436B288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1DA5038-DFDE-4E74-BBAE-1E632A57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61C6DC1-74E5-4416-9109-D347344C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A48E385-A963-4848-9683-8B86D2E8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FF7795-533E-48DD-8E92-0A374708C5E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89167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8A1A4-D23F-4D6C-A4F7-86727F988F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5171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03A854B-DB51-4E47-87AB-5168E4508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487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8D9645-F865-4CD8-BBE2-89D831FC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7908954-0360-4DAC-9B54-360590D7C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9931FB5-2C9E-48A3-AB55-6BC6C90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0D03486-76C3-42A8-A6F5-FBF64AEA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FCEF09E4-3AB2-4171-AAA2-AEFA6026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4C471E1-318E-41E9-A83C-4A7EE09D5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99DE46E8-BCA0-4588-BF86-8C590005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8BD1537-6718-4C26-BC81-76E27209B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CB5BBA6-A4B7-4A69-8043-F951541D0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35D85FB-91AA-4C8D-9961-48F1E21E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83B9EF8-0A17-4BE9-BC49-46333E6F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A3C2643-652B-4298-B7BF-337A0912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86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9655168-9FBC-44E5-AF3A-A18A05D6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10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EA1C5F6-9D80-465C-94E9-84DB3C88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96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52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F5DB3FA-CF14-4167-A5C2-EF593D843F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82278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2A965FD-3E62-4F43-A275-4CB248B2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579F6E62-CBD0-4AE6-B7ED-D06CBF513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4482E669-063D-4C68-95A3-FD626DF2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F86C4D8-31BC-4F80-A2DA-C93F25F93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F77A286-19E9-4D14-8715-CEEB0C3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0496FD8-94DF-442F-953D-ACF36754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ECC3E25-ACEC-4675-B768-C6CE3107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EF94985A-9D75-4FDB-B0C4-5B00CDCB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302AC36-6E4E-4A18-85CF-0B7CEAC0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C24A806-2997-43C7-9C4F-9C45AC5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0C0C123-4B7E-4B31-959C-1090F2C1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11C14A1F-4F91-4167-B26F-DE39142C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91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2257C06-D0B7-4FB1-890E-3AB83436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5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60500E6-B6F6-4B4F-BD90-3BB54808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1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grpSp>
        <p:nvGrpSpPr>
          <p:cNvPr id="33" name="Group 34">
            <a:extLst>
              <a:ext uri="{FF2B5EF4-FFF2-40B4-BE49-F238E27FC236}">
                <a16:creationId xmlns:a16="http://schemas.microsoft.com/office/drawing/2014/main" id="{0EFBCED9-93C0-4A28-BE01-4FB72BE00B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7278"/>
            <a:ext cx="8382000" cy="457200"/>
            <a:chOff x="480" y="1632"/>
            <a:chExt cx="5280" cy="240"/>
          </a:xfrm>
        </p:grpSpPr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63F25C5-2A76-4D1C-AAE4-6A8875E97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903CC712-E835-4C3F-9FB5-54623898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79AF88C-A26C-4551-8DC1-A3902F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59848EE-DC76-47C4-A9A1-B287EBF1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FDB120A-513C-4D8E-B586-99A1F2D1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25987F47-942B-42DA-98A9-CCAE4973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01718326-67B8-494D-84CB-A4B136D8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20201FFF-7C95-4857-B079-9970FB91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29A2B1CA-1E82-4361-92A8-4831D15FD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AAA260A-5959-4DEE-A163-2B035772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341FF98-EBBA-4B57-9DFE-E1B8078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EADC4318-F194-421D-AA19-08080BC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248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3733FB7E-9F5A-4618-B9A6-1CDF390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822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382C68-FCED-4D49-A8F2-139524EDAC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43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FC3619-BE3A-47F7-B88D-46BD78B76F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7515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2EA8D65-059D-4966-A849-E348CB9B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BEB87F1-F3B2-498C-A9CD-17ECCEFF6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8ECFEE5-24AC-4204-BC38-0FDB24AB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0C2B91D-AFB8-4625-80EA-EC6E9B79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0620FE4-5A5E-4A90-82D9-3BE0B28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5CC804B-5E31-472C-81F0-CA7C527F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2A37924-8DBC-455D-82C8-338489A16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E6315D0-514A-45B7-A138-DB8BDB0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F330960-7EAB-4770-A6ED-0322ECB6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A0F792-8765-4CE6-88DC-D08A80A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B6CB219-B281-45E6-9046-D8FD133E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12B40568-38FB-4FB9-8070-2380FB88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09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EB4D4C6-777E-4793-8755-0DB57899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3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EF6C1FF-A88F-4C99-A177-1CC97898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5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C9C28172-11BF-4B76-9D07-6D8CAF325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04915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23C5A90-B0B4-4D81-9CCC-C98EC288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8C43DD5-A976-4F63-BC99-8061FC0B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10B64A-CD5E-4230-BF06-6CCA04F9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2BB029E-9B7E-422C-A23B-7189E80B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849D1CD-379A-4457-887E-4F75D4FF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E328E73-8750-40BB-9E4E-CDAAF046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228D5D5-04E6-4A87-9089-24B771CE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D764707-DC0F-46A8-BBF6-BA7F599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987E53DC-55AB-4398-BD00-B784DB37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00014A4-4E4E-4C27-91CF-9459062D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DC2B5BD-9110-40B6-A48E-ADFC2959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E6FD9FD1-F692-4AE8-9CB9-5A7252C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14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BF03E05-E922-488A-B59E-F3A04E14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38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7D3A36B3-6461-4B9E-B35E-2624BF23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4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19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C689BEC-6AC5-4D6E-9B2F-75AA13DF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6C16FD65-18B7-4117-9956-AB417E6D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75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44BBCBE0-E7B8-40B4-B3E7-124D5DF6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00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B2AC61B9-FBF6-4927-85E5-78938C11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49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C32FD5-DC28-432C-A890-32E2A3FE2290}"/>
              </a:ext>
            </a:extLst>
          </p:cNvPr>
          <p:cNvSpPr txBox="1">
            <a:spLocks noChangeArrowheads="1"/>
          </p:cNvSpPr>
          <p:nvPr/>
        </p:nvSpPr>
        <p:spPr>
          <a:xfrm>
            <a:off x="489005" y="141962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30CC065-6CD6-42D7-9B5F-BEC4FFB7AE70}"/>
              </a:ext>
            </a:extLst>
          </p:cNvPr>
          <p:cNvGrpSpPr>
            <a:grpSpLocks/>
          </p:cNvGrpSpPr>
          <p:nvPr/>
        </p:nvGrpSpPr>
        <p:grpSpPr bwMode="auto">
          <a:xfrm>
            <a:off x="565205" y="274518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A1B5072-4093-4ADA-B51C-CEA870CEB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D978E9D-89E1-4EE3-A5E6-11338625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B327114-FC84-40E9-9038-B4C56E8A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D66B3F1B-F11D-4F8A-88B9-77D1AA5A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F013A1A-9D66-4006-8BC2-79CBBC0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1BE10C1-C128-4A1E-BE79-3C7192A7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C9779B0-D144-4180-AF1A-BE7E98B3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79E3CC-73B6-4189-B1ED-B8BCC5D1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0F44342-FDF4-43EC-953E-5BA23E2E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CCBAED4-465D-4559-9E7F-24A063791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08E8537-7D6B-4B11-8551-01BF6EDC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E1A3EDA-1732-41E8-8867-22E64D5C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05" y="350718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F21C4D-005A-4D8B-ADA1-764E6180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34309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412F26F-8D24-41D6-8DC4-863B53E3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E8BA692-0DE5-4BB3-BECB-2C8B4C40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18A93BF-4CC4-4D7A-B634-8E708969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205" y="274518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EE89383-2A11-4A3B-A57B-9BB8CF1C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Коллизии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7051FB1-BCE4-4567-A0A9-3E001BEE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Мы не хотим выделять память на каждое возможное значение элемента (реально встретившихся значений обычно много меньше, чем возможных)</a:t>
            </a:r>
          </a:p>
          <a:p>
            <a:pPr eaLnBrk="1" hangingPunct="1"/>
            <a:r>
              <a:rPr lang="ru-RU" altLang="ru-RU" dirty="0"/>
              <a:t>Значит, возможных значений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) </a:t>
            </a:r>
            <a:r>
              <a:rPr lang="ru-RU" altLang="ru-RU" dirty="0"/>
              <a:t>меньше, чем возможных значений </a:t>
            </a:r>
            <a:r>
              <a:rPr lang="en-US" altLang="ru-RU" i="1" dirty="0"/>
              <a:t>x</a:t>
            </a:r>
            <a:r>
              <a:rPr lang="ru-RU" altLang="ru-RU" i="1" dirty="0"/>
              <a:t> </a:t>
            </a:r>
            <a:r>
              <a:rPr lang="ru-RU" altLang="ru-RU" dirty="0"/>
              <a:t>и существуют такие 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, 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, </a:t>
            </a:r>
            <a:r>
              <a:rPr lang="ru-RU" altLang="ru-RU" dirty="0"/>
              <a:t>что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)=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)</a:t>
            </a:r>
          </a:p>
          <a:p>
            <a:r>
              <a:rPr lang="ru-RU" altLang="ru-RU" dirty="0"/>
              <a:t>Значит, возможна ситуация, когда мы пытаемся добавить элемент, а место занято.</a:t>
            </a:r>
          </a:p>
          <a:p>
            <a:r>
              <a:rPr lang="ru-RU" altLang="ru-RU" dirty="0"/>
              <a:t>Эта ситуация называется </a:t>
            </a:r>
            <a:r>
              <a:rPr lang="ru-RU" altLang="ru-RU" b="1" dirty="0"/>
              <a:t>коллизией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15E5C-6965-4567-A552-7DF731EA4979}"/>
              </a:ext>
            </a:extLst>
          </p:cNvPr>
          <p:cNvSpPr/>
          <p:nvPr/>
        </p:nvSpPr>
        <p:spPr>
          <a:xfrm>
            <a:off x="566335" y="3105834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Имеется список со значениями.  Необходимо удалить повторяющиеся элементы. </a:t>
            </a:r>
          </a:p>
          <a:p>
            <a:r>
              <a:rPr lang="ru-RU" dirty="0"/>
              <a:t>Предложите алгоритм решения при О(</a:t>
            </a:r>
            <a:r>
              <a:rPr lang="en-US" dirty="0"/>
              <a:t>N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1507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548F0F7-D2F7-44C4-9FBD-68240A71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коллизии</a:t>
            </a:r>
          </a:p>
        </p:txBody>
      </p:sp>
      <p:grpSp>
        <p:nvGrpSpPr>
          <p:cNvPr id="177155" name="Group 4">
            <a:extLst>
              <a:ext uri="{FF2B5EF4-FFF2-40B4-BE49-F238E27FC236}">
                <a16:creationId xmlns:a16="http://schemas.microsoft.com/office/drawing/2014/main" id="{13843F07-DE46-4E9C-A0EF-8159985A1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382000" cy="457200"/>
            <a:chOff x="480" y="1632"/>
            <a:chExt cx="5280" cy="240"/>
          </a:xfrm>
        </p:grpSpPr>
        <p:sp>
          <p:nvSpPr>
            <p:cNvPr id="177161" name="Text Box 5">
              <a:extLst>
                <a:ext uri="{FF2B5EF4-FFF2-40B4-BE49-F238E27FC236}">
                  <a16:creationId xmlns:a16="http://schemas.microsoft.com/office/drawing/2014/main" id="{066843CA-C317-4DC4-953D-2D5EE645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2" name="Text Box 6">
              <a:extLst>
                <a:ext uri="{FF2B5EF4-FFF2-40B4-BE49-F238E27FC236}">
                  <a16:creationId xmlns:a16="http://schemas.microsoft.com/office/drawing/2014/main" id="{E067B260-E178-4BD5-BE1E-23BDA07E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3" name="Text Box 7">
              <a:extLst>
                <a:ext uri="{FF2B5EF4-FFF2-40B4-BE49-F238E27FC236}">
                  <a16:creationId xmlns:a16="http://schemas.microsoft.com/office/drawing/2014/main" id="{143ADCB2-F0C7-4411-ADFB-FA31E0F6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177164" name="Text Box 8">
              <a:extLst>
                <a:ext uri="{FF2B5EF4-FFF2-40B4-BE49-F238E27FC236}">
                  <a16:creationId xmlns:a16="http://schemas.microsoft.com/office/drawing/2014/main" id="{1DDA5CB3-CA62-4AB2-99C4-F06C4B78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5" name="Text Box 9">
              <a:extLst>
                <a:ext uri="{FF2B5EF4-FFF2-40B4-BE49-F238E27FC236}">
                  <a16:creationId xmlns:a16="http://schemas.microsoft.com/office/drawing/2014/main" id="{696AFEC5-326D-4DE4-A47B-29BEF849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6" name="Text Box 10">
              <a:extLst>
                <a:ext uri="{FF2B5EF4-FFF2-40B4-BE49-F238E27FC236}">
                  <a16:creationId xmlns:a16="http://schemas.microsoft.com/office/drawing/2014/main" id="{804B54F4-D8C9-406A-BFB2-A0FD251B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7" name="Text Box 11">
              <a:extLst>
                <a:ext uri="{FF2B5EF4-FFF2-40B4-BE49-F238E27FC236}">
                  <a16:creationId xmlns:a16="http://schemas.microsoft.com/office/drawing/2014/main" id="{958C17CB-E2B1-40F3-B3E0-213F47D8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5E7A90F1-5467-4FC4-9C61-EEDA125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CB2FB37A-13FC-46E8-958F-61493002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00EABE1-93A4-40E5-A1BA-176D33CF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D287C72-9B43-4511-B243-25FC0991D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AC4DCA0B-A189-47F4-B4C9-5AD677AD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96</a:t>
            </a:r>
          </a:p>
        </p:txBody>
      </p:sp>
      <p:sp>
        <p:nvSpPr>
          <p:cNvPr id="177169" name="Text Box 17">
            <a:extLst>
              <a:ext uri="{FF2B5EF4-FFF2-40B4-BE49-F238E27FC236}">
                <a16:creationId xmlns:a16="http://schemas.microsoft.com/office/drawing/2014/main" id="{1197092C-FEC5-4772-B8D9-29F9CA39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7CC586B9-1B57-4699-B13C-0FE37C8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BD0FC23D-130B-4BE2-BE9B-D608A5BB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77172" name="Text Box 20">
            <a:extLst>
              <a:ext uri="{FF2B5EF4-FFF2-40B4-BE49-F238E27FC236}">
                <a16:creationId xmlns:a16="http://schemas.microsoft.com/office/drawing/2014/main" id="{65FE2B4F-DAAE-4954-BFB1-A0B2B75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Коллизия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8" grpId="0" animBg="1"/>
      <p:bldP spid="177169" grpId="0"/>
      <p:bldP spid="177170" grpId="0"/>
      <p:bldP spid="177171" grpId="0" animBg="1"/>
      <p:bldP spid="177171" grpId="1" animBg="1"/>
      <p:bldP spid="17717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07C53C-8148-43E2-8D37-3111EC09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Необходимо разрешение коллизий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B03F26B-A9E5-4450-9DEF-BCF53A7B2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Правила разрешения коллизий должны определять, что делать при коллизии (куда поместить полученный элемент)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Важно обеспечить, чтобы: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Правила разрешения коллизий позволяли бы разместить в контейнере любой набор значений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Правила поиска позволяли найти любой элемент, размещенный по правилам разрешения коллизий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49B1B31-2DC9-433A-A153-95C8650D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открытое хеширование (хранение списков)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C1927EC-5564-4401-9AB7-BB98839FC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Будем хранить в каждом элементе массива не значение, а список значений</a:t>
            </a:r>
          </a:p>
          <a:p>
            <a:pPr eaLnBrk="1" hangingPunct="1"/>
            <a:r>
              <a:rPr lang="ru-RU" altLang="ru-RU"/>
              <a:t>Новое значение добавляем в конец списка</a:t>
            </a:r>
          </a:p>
          <a:p>
            <a:pPr eaLnBrk="1" hangingPunct="1"/>
            <a:r>
              <a:rPr lang="ru-RU" altLang="ru-RU"/>
              <a:t>Поиск выполняется по списку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06F10E-218B-4A82-8380-4D614796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0227" name="Group 21">
            <a:extLst>
              <a:ext uri="{FF2B5EF4-FFF2-40B4-BE49-F238E27FC236}">
                <a16:creationId xmlns:a16="http://schemas.microsoft.com/office/drawing/2014/main" id="{2E56E02A-785C-4F11-B32C-8483CC819F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152400" cy="5029200"/>
            <a:chOff x="432" y="1056"/>
            <a:chExt cx="96" cy="3168"/>
          </a:xfrm>
        </p:grpSpPr>
        <p:sp>
          <p:nvSpPr>
            <p:cNvPr id="180239" name="Text Box 4">
              <a:extLst>
                <a:ext uri="{FF2B5EF4-FFF2-40B4-BE49-F238E27FC236}">
                  <a16:creationId xmlns:a16="http://schemas.microsoft.com/office/drawing/2014/main" id="{54250B7C-49F1-4EC4-B2F7-FCD4617E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0" name="Text Box 5">
              <a:extLst>
                <a:ext uri="{FF2B5EF4-FFF2-40B4-BE49-F238E27FC236}">
                  <a16:creationId xmlns:a16="http://schemas.microsoft.com/office/drawing/2014/main" id="{404A3051-47BE-49CA-90EB-9CAA7A74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1" name="Text Box 12">
              <a:extLst>
                <a:ext uri="{FF2B5EF4-FFF2-40B4-BE49-F238E27FC236}">
                  <a16:creationId xmlns:a16="http://schemas.microsoft.com/office/drawing/2014/main" id="{DD27140F-3C1F-4F66-BCA3-7CD37497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2" name="Text Box 13">
              <a:extLst>
                <a:ext uri="{FF2B5EF4-FFF2-40B4-BE49-F238E27FC236}">
                  <a16:creationId xmlns:a16="http://schemas.microsoft.com/office/drawing/2014/main" id="{DD9743E5-9E4B-4B42-8C06-8A2F49A5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3" name="Text Box 14">
              <a:extLst>
                <a:ext uri="{FF2B5EF4-FFF2-40B4-BE49-F238E27FC236}">
                  <a16:creationId xmlns:a16="http://schemas.microsoft.com/office/drawing/2014/main" id="{345D8C33-8894-4C7F-B7B7-BC3629FC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4" name="Text Box 15">
              <a:extLst>
                <a:ext uri="{FF2B5EF4-FFF2-40B4-BE49-F238E27FC236}">
                  <a16:creationId xmlns:a16="http://schemas.microsoft.com/office/drawing/2014/main" id="{CB9F418B-AD0E-4845-9E12-04A22E6F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5" name="Text Box 16">
              <a:extLst>
                <a:ext uri="{FF2B5EF4-FFF2-40B4-BE49-F238E27FC236}">
                  <a16:creationId xmlns:a16="http://schemas.microsoft.com/office/drawing/2014/main" id="{7DCEDF23-5612-40A2-8BE0-0CAC7C02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6" name="Text Box 17">
              <a:extLst>
                <a:ext uri="{FF2B5EF4-FFF2-40B4-BE49-F238E27FC236}">
                  <a16:creationId xmlns:a16="http://schemas.microsoft.com/office/drawing/2014/main" id="{37D5F901-FCC0-4721-8532-15BA9DE8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8">
              <a:extLst>
                <a:ext uri="{FF2B5EF4-FFF2-40B4-BE49-F238E27FC236}">
                  <a16:creationId xmlns:a16="http://schemas.microsoft.com/office/drawing/2014/main" id="{018B4417-94A9-42E1-84C4-8B03B898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7F8CA348-5D4E-4B04-952D-A636A4B3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6A6E6B6B-1A90-47FD-A37F-7053A45E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96791751-C27A-4D0E-8FE7-9F66707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BF74FAA5-4E8B-47B8-BDFF-5431073C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49" name="Line 25">
            <a:extLst>
              <a:ext uri="{FF2B5EF4-FFF2-40B4-BE49-F238E27FC236}">
                <a16:creationId xmlns:a16="http://schemas.microsoft.com/office/drawing/2014/main" id="{1C3E1980-E338-4134-B8C0-E7422B60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F3F1F793-C63E-42FF-A496-129DFCC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844273A1-E983-4FD7-AE15-1AAD761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9C2BD6E7-89FD-4FD1-86B5-BA808AC3E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0131F91-AD16-4E97-990F-5A2061F1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9D9F3C1A-D3C8-4F18-B9DF-69AD1CD5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C2D3D3BF-E05F-4FC1-84DB-99097A94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C3454C7B-8FBA-4327-A0EC-66C671705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283B614E-0F30-4B31-B6B6-1DB09A32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9042E-6 L -0.7 1.79042E-6 L -0.7 0.0909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5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8668E-6 L -0.7 1.18668E-6 L -0.7 0.255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82929E-7 L -0.7 5.82929E-7 L -0.7 0.28869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8189E-8 L -0.6 -2.08189E-8 L -0.6 -0.2109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105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nimBg="1"/>
      <p:bldP spid="180247" grpId="1" animBg="1"/>
      <p:bldP spid="180248" grpId="0" animBg="1"/>
      <p:bldP spid="180248" grpId="1" animBg="1"/>
      <p:bldP spid="180248" grpId="2" animBg="1"/>
      <p:bldP spid="180248" grpId="3" animBg="1"/>
      <p:bldP spid="180250" grpId="0" animBg="1"/>
      <p:bldP spid="180250" grpId="1" animBg="1"/>
      <p:bldP spid="180251" grpId="0" animBg="1"/>
      <p:bldP spid="180251" grpId="1" animBg="1"/>
      <p:bldP spid="180253" grpId="0" animBg="1"/>
      <p:bldP spid="180253" grpId="1" animBg="1"/>
      <p:bldP spid="180254" grpId="0" animBg="1"/>
      <p:bldP spid="180254" grpId="1" animBg="1"/>
      <p:bldP spid="180255" grpId="0" animBg="1"/>
      <p:bldP spid="18025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4">
            <a:extLst>
              <a:ext uri="{FF2B5EF4-FFF2-40B4-BE49-F238E27FC236}">
                <a16:creationId xmlns:a16="http://schemas.microsoft.com/office/drawing/2014/main" id="{C7B30DFC-36E9-4B2E-BB56-79E6FFE3E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54163"/>
            <a:ext cx="152400" cy="5029200"/>
            <a:chOff x="432" y="1056"/>
            <a:chExt cx="96" cy="3168"/>
          </a:xfrm>
        </p:grpSpPr>
        <p:sp>
          <p:nvSpPr>
            <p:cNvPr id="181272" name="Text Box 5">
              <a:extLst>
                <a:ext uri="{FF2B5EF4-FFF2-40B4-BE49-F238E27FC236}">
                  <a16:creationId xmlns:a16="http://schemas.microsoft.com/office/drawing/2014/main" id="{0F182BF3-ECEB-4F63-BE49-746BAB62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3" name="Text Box 6">
              <a:extLst>
                <a:ext uri="{FF2B5EF4-FFF2-40B4-BE49-F238E27FC236}">
                  <a16:creationId xmlns:a16="http://schemas.microsoft.com/office/drawing/2014/main" id="{4EDD6EB8-264F-41FF-B1D9-5607A042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4" name="Text Box 7">
              <a:extLst>
                <a:ext uri="{FF2B5EF4-FFF2-40B4-BE49-F238E27FC236}">
                  <a16:creationId xmlns:a16="http://schemas.microsoft.com/office/drawing/2014/main" id="{857255DC-0D15-4351-88EB-9D6F1610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5" name="Text Box 8">
              <a:extLst>
                <a:ext uri="{FF2B5EF4-FFF2-40B4-BE49-F238E27FC236}">
                  <a16:creationId xmlns:a16="http://schemas.microsoft.com/office/drawing/2014/main" id="{2C7B0EE8-BEF6-4B1B-9E60-072F8222F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6" name="Text Box 9">
              <a:extLst>
                <a:ext uri="{FF2B5EF4-FFF2-40B4-BE49-F238E27FC236}">
                  <a16:creationId xmlns:a16="http://schemas.microsoft.com/office/drawing/2014/main" id="{B50A6E78-EC6D-4FB0-B862-897F1065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3F10C497-80F9-4018-9682-59F4F84E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6CA9C673-B8F2-488E-8E8E-C2C019F2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350707A7-7682-4241-B884-D59E61D0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2B7D535F-35F9-4323-B9C8-66BC0001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DB91E4F-3178-4F59-A202-CC0FC20B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424DA51E-1A9F-4714-89E0-860E672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77BC5F01-A777-47C8-805E-3D13030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1252" name="Line 17">
            <a:extLst>
              <a:ext uri="{FF2B5EF4-FFF2-40B4-BE49-F238E27FC236}">
                <a16:creationId xmlns:a16="http://schemas.microsoft.com/office/drawing/2014/main" id="{1AF8747E-9644-4A36-A9B8-7CF2E685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77418E4A-7234-4956-8A37-C239F9F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29</a:t>
            </a:r>
            <a:endParaRPr lang="ru-RU" altLang="ru-RU" sz="2400"/>
          </a:p>
        </p:txBody>
      </p:sp>
      <p:sp>
        <p:nvSpPr>
          <p:cNvPr id="181254" name="Line 19">
            <a:extLst>
              <a:ext uri="{FF2B5EF4-FFF2-40B4-BE49-F238E27FC236}">
                <a16:creationId xmlns:a16="http://schemas.microsoft.com/office/drawing/2014/main" id="{EE19E7E4-4746-4B07-A171-3763CCFBF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68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6C92EF1B-53FE-472E-BF81-8A97C96F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73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A363F190-8917-48FF-BBD2-8F0A8F4C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57" name="Line 22">
            <a:extLst>
              <a:ext uri="{FF2B5EF4-FFF2-40B4-BE49-F238E27FC236}">
                <a16:creationId xmlns:a16="http://schemas.microsoft.com/office/drawing/2014/main" id="{4F12A4CC-1CC1-4467-921C-3D207D46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83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8" name="Line 23">
            <a:extLst>
              <a:ext uri="{FF2B5EF4-FFF2-40B4-BE49-F238E27FC236}">
                <a16:creationId xmlns:a16="http://schemas.microsoft.com/office/drawing/2014/main" id="{4BAA430E-7ABD-49D9-B537-B92B9245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9" name="Text Box 24">
            <a:extLst>
              <a:ext uri="{FF2B5EF4-FFF2-40B4-BE49-F238E27FC236}">
                <a16:creationId xmlns:a16="http://schemas.microsoft.com/office/drawing/2014/main" id="{552966D9-E96D-41EE-BBB0-59BDAA68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1260" name="Text Box 25">
            <a:extLst>
              <a:ext uri="{FF2B5EF4-FFF2-40B4-BE49-F238E27FC236}">
                <a16:creationId xmlns:a16="http://schemas.microsoft.com/office/drawing/2014/main" id="{23C9706F-7033-47E1-B08C-B4F0FF69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40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1261" name="Text Box 26">
            <a:extLst>
              <a:ext uri="{FF2B5EF4-FFF2-40B4-BE49-F238E27FC236}">
                <a16:creationId xmlns:a16="http://schemas.microsoft.com/office/drawing/2014/main" id="{B5C3DCEF-E4FC-4A17-A487-3A7CA7F4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1262" name="Text Box 27">
            <a:extLst>
              <a:ext uri="{FF2B5EF4-FFF2-40B4-BE49-F238E27FC236}">
                <a16:creationId xmlns:a16="http://schemas.microsoft.com/office/drawing/2014/main" id="{D8201B7A-81B4-41E9-A691-2CE43CE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63" name="Rectangle 28">
            <a:extLst>
              <a:ext uri="{FF2B5EF4-FFF2-40B4-BE49-F238E27FC236}">
                <a16:creationId xmlns:a16="http://schemas.microsoft.com/office/drawing/2014/main" id="{361120CE-F2B8-4F62-915F-66C6DD62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11, </a:t>
            </a:r>
            <a:r>
              <a:rPr lang="ru-RU" altLang="ru-RU" sz="4000" dirty="0"/>
              <a:t>поиск</a:t>
            </a:r>
          </a:p>
        </p:txBody>
      </p:sp>
      <p:sp>
        <p:nvSpPr>
          <p:cNvPr id="181277" name="Rectangle 29">
            <a:extLst>
              <a:ext uri="{FF2B5EF4-FFF2-40B4-BE49-F238E27FC236}">
                <a16:creationId xmlns:a16="http://schemas.microsoft.com/office/drawing/2014/main" id="{A4A0D3E8-70CD-49D9-8561-2F416BE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97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7FFE36EA-E241-43F9-A402-F7831B4F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8D80DD35-764D-45ED-8D6F-1C1CF87C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545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B7CB8044-35C7-4E9E-A08D-6E0DA5AB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BE170C69-1EF3-4BF3-8D29-AF9D55B3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1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350D5BA6-75ED-4043-9B17-5F87F1A4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F482A6D3-2B93-4E7B-8A73-F6B6A00B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43A1FE-C57E-48F1-A5AA-453F6D59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4" grpId="0" animBg="1"/>
      <p:bldP spid="181264" grpId="1" animBg="1"/>
      <p:bldP spid="181266" grpId="0" animBg="1"/>
      <p:bldP spid="181266" grpId="1" animBg="1"/>
      <p:bldP spid="181268" grpId="0" animBg="1"/>
      <p:bldP spid="181268" grpId="1" animBg="1"/>
      <p:bldP spid="181269" grpId="0" animBg="1"/>
      <p:bldP spid="181277" grpId="0" animBg="1"/>
      <p:bldP spid="181277" grpId="1" animBg="1"/>
      <p:bldP spid="181278" grpId="0"/>
      <p:bldP spid="181278" grpId="1"/>
      <p:bldP spid="181278" grpId="2"/>
      <p:bldP spid="181278" grpId="3"/>
      <p:bldP spid="181278" grpId="4"/>
      <p:bldP spid="181278" grpId="5"/>
      <p:bldP spid="181279" grpId="0" animBg="1"/>
      <p:bldP spid="181279" grpId="1" animBg="1"/>
      <p:bldP spid="181280" grpId="0" animBg="1"/>
      <p:bldP spid="181280" grpId="1" animBg="1"/>
      <p:bldP spid="181281" grpId="0" animBg="1"/>
      <p:bldP spid="181281" grpId="1" animBg="1"/>
      <p:bldP spid="181281" grpId="2" animBg="1"/>
      <p:bldP spid="181281" grpId="3" animBg="1"/>
      <p:bldP spid="181282" grpId="0" animBg="1"/>
      <p:bldP spid="181282" grpId="1" animBg="1"/>
      <p:bldP spid="181282" grpId="2" animBg="1"/>
      <p:bldP spid="181282" grpId="3" animBg="1"/>
      <p:bldP spid="181283" grpId="0" animBg="1"/>
      <p:bldP spid="181283" grpId="1" animBg="1"/>
      <p:bldP spid="181283" grpId="2" animBg="1"/>
      <p:bldP spid="1812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120024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итоге имеем таблицу массива связных списков</a:t>
            </a:r>
          </a:p>
        </p:txBody>
      </p:sp>
      <p:pic>
        <p:nvPicPr>
          <p:cNvPr id="4" name="Рисунок 3" descr="http://ok-t.ru/life-prog/baza2/1010836671977.files/image36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51289" cy="3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9512" y="6245696"/>
            <a:ext cx="999728" cy="584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288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E402713-C81E-4A34-9F03-D9362502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хранением списков (открытое хеширование)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911CB29-05EC-43E0-9422-692D270C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ru-RU" dirty="0"/>
              <a:t>В наихудшем случае время поиска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– </a:t>
            </a:r>
            <a:r>
              <a:rPr lang="ru-RU" altLang="ru-RU" dirty="0"/>
              <a:t>если возникнет один список</a:t>
            </a:r>
          </a:p>
          <a:p>
            <a:pPr eaLnBrk="1" hangingPunct="1"/>
            <a:r>
              <a:rPr lang="ru-RU" altLang="ru-RU" dirty="0"/>
              <a:t>Время добавления элемента в наихудшем случае –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</a:t>
            </a:r>
            <a:r>
              <a:rPr lang="ru-RU" altLang="ru-RU" dirty="0"/>
              <a:t>или </a:t>
            </a:r>
            <a:r>
              <a:rPr lang="en-US" altLang="ru-RU" dirty="0"/>
              <a:t>O(1) [</a:t>
            </a:r>
            <a:r>
              <a:rPr lang="ru-RU" altLang="ru-RU" dirty="0"/>
              <a:t>если хранить адрес последнего элемента списка</a:t>
            </a:r>
            <a:r>
              <a:rPr lang="en-US" altLang="ru-RU" dirty="0"/>
              <a:t>]</a:t>
            </a:r>
          </a:p>
          <a:p>
            <a:r>
              <a:rPr lang="ru-RU" altLang="ru-RU" dirty="0"/>
              <a:t>Предположим, что</a:t>
            </a:r>
            <a:endParaRPr lang="en-US" altLang="ru-RU" dirty="0"/>
          </a:p>
          <a:p>
            <a:pPr lvl="1"/>
            <a:r>
              <a:rPr lang="ru-RU" altLang="ru-RU" dirty="0"/>
              <a:t>Вероятности попадания элемента в любую ячейку равны</a:t>
            </a:r>
          </a:p>
          <a:p>
            <a:pPr lvl="1"/>
            <a:r>
              <a:rPr lang="ru-RU" altLang="ru-RU" dirty="0"/>
              <a:t>Количество ячеек </a:t>
            </a:r>
            <a:r>
              <a:rPr lang="en-US" altLang="ru-RU" i="1" dirty="0"/>
              <a:t>M</a:t>
            </a:r>
            <a:r>
              <a:rPr lang="en-US" altLang="ru-RU" dirty="0"/>
              <a:t> </a:t>
            </a:r>
            <a:r>
              <a:rPr lang="ru-RU" altLang="ru-RU" dirty="0"/>
              <a:t>равно количеству элементов</a:t>
            </a:r>
            <a:r>
              <a:rPr lang="en-US" altLang="ru-RU" dirty="0"/>
              <a:t> </a:t>
            </a:r>
            <a:r>
              <a:rPr lang="en-US" altLang="ru-RU" i="1" dirty="0"/>
              <a:t>N</a:t>
            </a:r>
            <a:r>
              <a:rPr lang="ru-RU" altLang="ru-RU" i="1" dirty="0"/>
              <a:t> </a:t>
            </a:r>
            <a:r>
              <a:rPr lang="ru-RU" altLang="ru-RU" dirty="0"/>
              <a:t>(или хотя бы пропорционально)</a:t>
            </a:r>
          </a:p>
          <a:p>
            <a:pPr lvl="1"/>
            <a:endParaRPr lang="ru-RU" altLang="ru-RU" dirty="0"/>
          </a:p>
          <a:p>
            <a:r>
              <a:rPr lang="ru-RU" altLang="ru-RU" dirty="0"/>
              <a:t>Тогда средняя длина списка – 1, среднее время поиска и добавления элемента – </a:t>
            </a:r>
            <a:r>
              <a:rPr lang="en-US" altLang="ru-RU" dirty="0"/>
              <a:t>O(1)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6774375-3A90-4894-A548-611370FD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закрытое хеширование (метод сдвига)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D7B9E58-F717-4B84-A1DC-1E949D2A2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/>
              <a:t>Часто хочется упростить структуру и не хранить массив списков</a:t>
            </a:r>
          </a:p>
          <a:p>
            <a:pPr marL="0" indent="0" eaLnBrk="1" hangingPunct="1">
              <a:buNone/>
            </a:pPr>
            <a:r>
              <a:rPr lang="ru-RU" altLang="ru-RU" sz="2400" dirty="0"/>
              <a:t>В этом случае можно применить разрешение коллизий методом сдвига (хеширование с открытой адресацией, метод линейного исследования)</a:t>
            </a: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Если мы не можем положить элемент в нужную ячейку – пытаемся положить в следующую, и так пока не найдется свободная</a:t>
            </a:r>
          </a:p>
          <a:p>
            <a:pPr marL="0" indent="0">
              <a:buNone/>
            </a:pPr>
            <a:r>
              <a:rPr lang="ru-RU" altLang="ru-RU" sz="2400" dirty="0"/>
              <a:t>При поиске перебираем элементы, пока не встретим пустую ячейку</a:t>
            </a:r>
          </a:p>
          <a:p>
            <a:pPr marL="0" indent="0">
              <a:buNone/>
            </a:pPr>
            <a:r>
              <a:rPr lang="ru-RU" altLang="ru-RU" sz="2400" dirty="0"/>
              <a:t>Встретив конец массива – переходим на первый элемент</a:t>
            </a:r>
          </a:p>
          <a:p>
            <a:pPr marL="0" indent="0" eaLnBrk="1" hangingPunct="1"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AB8768-1598-4D5A-8600-788A8197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Почему линейное исследование?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57F3665-2AF1-4279-A148-38E9133B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dirty="0"/>
              <a:t>k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 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Функция - линейная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CFDC1C3-C709-4408-A34D-7945A711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8419" name="Group 4">
            <a:extLst>
              <a:ext uri="{FF2B5EF4-FFF2-40B4-BE49-F238E27FC236}">
                <a16:creationId xmlns:a16="http://schemas.microsoft.com/office/drawing/2014/main" id="{05285313-50AF-4919-9936-0C474D9089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8432" name="Text Box 5">
              <a:extLst>
                <a:ext uri="{FF2B5EF4-FFF2-40B4-BE49-F238E27FC236}">
                  <a16:creationId xmlns:a16="http://schemas.microsoft.com/office/drawing/2014/main" id="{24E10DA9-9BEE-4E40-84F4-3823599F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3" name="Text Box 6">
              <a:extLst>
                <a:ext uri="{FF2B5EF4-FFF2-40B4-BE49-F238E27FC236}">
                  <a16:creationId xmlns:a16="http://schemas.microsoft.com/office/drawing/2014/main" id="{4CD86415-4292-4120-885C-FC59E9BC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4" name="Text Box 7">
              <a:extLst>
                <a:ext uri="{FF2B5EF4-FFF2-40B4-BE49-F238E27FC236}">
                  <a16:creationId xmlns:a16="http://schemas.microsoft.com/office/drawing/2014/main" id="{C7B110EA-8625-4A6F-B0CC-A991A301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5" name="Text Box 8">
              <a:extLst>
                <a:ext uri="{FF2B5EF4-FFF2-40B4-BE49-F238E27FC236}">
                  <a16:creationId xmlns:a16="http://schemas.microsoft.com/office/drawing/2014/main" id="{1A765C4E-33EF-4564-BEF7-0ADBC4F0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6" name="Text Box 9">
              <a:extLst>
                <a:ext uri="{FF2B5EF4-FFF2-40B4-BE49-F238E27FC236}">
                  <a16:creationId xmlns:a16="http://schemas.microsoft.com/office/drawing/2014/main" id="{59A0B1F6-64B6-4CA3-84CF-AAEF0E03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7" name="Text Box 10">
              <a:extLst>
                <a:ext uri="{FF2B5EF4-FFF2-40B4-BE49-F238E27FC236}">
                  <a16:creationId xmlns:a16="http://schemas.microsoft.com/office/drawing/2014/main" id="{282768F4-F266-4AA5-B7C5-72E86D68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8" name="Text Box 11">
              <a:extLst>
                <a:ext uri="{FF2B5EF4-FFF2-40B4-BE49-F238E27FC236}">
                  <a16:creationId xmlns:a16="http://schemas.microsoft.com/office/drawing/2014/main" id="{A23DE139-114E-4231-A461-B62A3F0DD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9" name="Text Box 12">
              <a:extLst>
                <a:ext uri="{FF2B5EF4-FFF2-40B4-BE49-F238E27FC236}">
                  <a16:creationId xmlns:a16="http://schemas.microsoft.com/office/drawing/2014/main" id="{3AD15ECF-2896-46D0-AC86-2CEF9F9F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0" name="Text Box 13">
              <a:extLst>
                <a:ext uri="{FF2B5EF4-FFF2-40B4-BE49-F238E27FC236}">
                  <a16:creationId xmlns:a16="http://schemas.microsoft.com/office/drawing/2014/main" id="{BE2B9B07-10C8-4A47-807D-585E56C6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1" name="Text Box 14">
              <a:extLst>
                <a:ext uri="{FF2B5EF4-FFF2-40B4-BE49-F238E27FC236}">
                  <a16:creationId xmlns:a16="http://schemas.microsoft.com/office/drawing/2014/main" id="{4C1138E4-A656-460E-98F0-A05A5FC6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2" name="Text Box 15">
              <a:extLst>
                <a:ext uri="{FF2B5EF4-FFF2-40B4-BE49-F238E27FC236}">
                  <a16:creationId xmlns:a16="http://schemas.microsoft.com/office/drawing/2014/main" id="{0FC054C0-9D8B-42E9-8B3C-33024D40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D7609C94-A9E8-4523-84AE-4C62479C5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49692E1-E0B7-4AF3-A98E-A75ED35D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6D05A2EB-C077-4968-8588-115BB1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5363" name="Line 19">
            <a:extLst>
              <a:ext uri="{FF2B5EF4-FFF2-40B4-BE49-F238E27FC236}">
                <a16:creationId xmlns:a16="http://schemas.microsoft.com/office/drawing/2014/main" id="{7A0510CC-16E4-4F4F-90C4-6BC67757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B366AA23-CFA8-40F2-83F1-813ABF20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5365" name="Text Box 21">
            <a:extLst>
              <a:ext uri="{FF2B5EF4-FFF2-40B4-BE49-F238E27FC236}">
                <a16:creationId xmlns:a16="http://schemas.microsoft.com/office/drawing/2014/main" id="{5D7F76A9-7DFA-4700-A8C8-2170F5E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47D5318E-F087-45DA-88DB-616AF72B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75" name="Rectangle 31">
            <a:extLst>
              <a:ext uri="{FF2B5EF4-FFF2-40B4-BE49-F238E27FC236}">
                <a16:creationId xmlns:a16="http://schemas.microsoft.com/office/drawing/2014/main" id="{C16DEE07-A67F-4255-A734-7FD610AB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77" name="Rectangle 33">
            <a:extLst>
              <a:ext uri="{FF2B5EF4-FFF2-40B4-BE49-F238E27FC236}">
                <a16:creationId xmlns:a16="http://schemas.microsoft.com/office/drawing/2014/main" id="{D50FD175-F946-4E89-A90C-4A9F2FF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D2D2A66E-135F-46A1-A8C5-52433053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4C760759-5333-4AA2-9E77-E70AF5BA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5BFC7203-09F2-4801-A125-3A51D1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05555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0833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nimBg="1"/>
      <p:bldP spid="185360" grpId="1" animBg="1"/>
      <p:bldP spid="185362" grpId="0" animBg="1"/>
      <p:bldP spid="185362" grpId="1" animBg="1"/>
      <p:bldP spid="185364" grpId="0" animBg="1"/>
      <p:bldP spid="185364" grpId="1" animBg="1"/>
      <p:bldP spid="185365" grpId="0" animBg="1"/>
      <p:bldP spid="185365" grpId="1" animBg="1"/>
      <p:bldP spid="185375" grpId="0" animBg="1"/>
      <p:bldP spid="185375" grpId="1" animBg="1"/>
      <p:bldP spid="185377" grpId="0" animBg="1"/>
      <p:bldP spid="185377" grpId="1" animBg="1"/>
      <p:bldP spid="185377" grpId="2" animBg="1"/>
      <p:bldP spid="185377" grpId="3" animBg="1"/>
      <p:bldP spid="185381" grpId="0" animBg="1"/>
      <p:bldP spid="185381" grpId="1" animBg="1"/>
      <p:bldP spid="185381" grpId="2" animBg="1"/>
      <p:bldP spid="185381" grpId="3" animBg="1"/>
      <p:bldP spid="185385" grpId="0" animBg="1"/>
      <p:bldP spid="18538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923249" y="4274894"/>
            <a:ext cx="78390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848352" y="787630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1B4DA-A46B-4F89-84A6-854A06159A5F}"/>
              </a:ext>
            </a:extLst>
          </p:cNvPr>
          <p:cNvSpPr/>
          <p:nvPr/>
        </p:nvSpPr>
        <p:spPr>
          <a:xfrm>
            <a:off x="1085354" y="4875648"/>
            <a:ext cx="238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Числа с 1 по 7 можно представить в виде трех битов, то есть бинарных чисел от 00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 до 111. 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E6B78-52A7-487F-956D-EF6ACAD2FC37}"/>
              </a:ext>
            </a:extLst>
          </p:cNvPr>
          <p:cNvSpPr/>
          <p:nvPr/>
        </p:nvSpPr>
        <p:spPr>
          <a:xfrm>
            <a:off x="4572000" y="4777708"/>
            <a:ext cx="4110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Каждый бросок кубика даст нам одну цифру </a:t>
            </a:r>
            <a:r>
              <a:rPr lang="ru-RU" sz="1400" dirty="0" err="1"/>
              <a:t>трехбитного</a:t>
            </a:r>
            <a:r>
              <a:rPr lang="ru-RU" sz="1400" dirty="0"/>
              <a:t> числа. Если выпадет 2 или 4, назовите результат «ноликом», если 1 или 3 — «1», если 5 — бросайте снова. Продолжать бросать столько, сколько необходимо, если выпадет пятерка.</a:t>
            </a:r>
          </a:p>
          <a:p>
            <a:endParaRPr lang="ru-RU" sz="1400" dirty="0"/>
          </a:p>
          <a:p>
            <a:r>
              <a:rPr lang="ru-RU" sz="1400" dirty="0"/>
              <a:t>Повторение этой процедуры три раза генерирует число в диапазоне от 000 до 111.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AF040-BF9E-4E09-AE40-D147EF69C8B9}"/>
              </a:ext>
            </a:extLst>
          </p:cNvPr>
          <p:cNvSpPr/>
          <p:nvPr/>
        </p:nvSpPr>
        <p:spPr>
          <a:xfrm>
            <a:off x="848351" y="1561223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640 = 1 0 1 0 0 0 0 0 0 0</a:t>
            </a:r>
          </a:p>
          <a:p>
            <a:r>
              <a:rPr lang="ru-RU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C4F4B45-2582-4B59-9DA4-9E86416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поиск</a:t>
            </a:r>
          </a:p>
        </p:txBody>
      </p:sp>
      <p:grpSp>
        <p:nvGrpSpPr>
          <p:cNvPr id="189443" name="Group 4">
            <a:extLst>
              <a:ext uri="{FF2B5EF4-FFF2-40B4-BE49-F238E27FC236}">
                <a16:creationId xmlns:a16="http://schemas.microsoft.com/office/drawing/2014/main" id="{6ACA387C-E4A4-4975-A500-8BACE1883D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9466" name="Text Box 5">
              <a:extLst>
                <a:ext uri="{FF2B5EF4-FFF2-40B4-BE49-F238E27FC236}">
                  <a16:creationId xmlns:a16="http://schemas.microsoft.com/office/drawing/2014/main" id="{8523C249-5BB3-4E5E-8BBA-65826BF7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7" name="Text Box 6">
              <a:extLst>
                <a:ext uri="{FF2B5EF4-FFF2-40B4-BE49-F238E27FC236}">
                  <a16:creationId xmlns:a16="http://schemas.microsoft.com/office/drawing/2014/main" id="{15733101-820B-4E16-82D1-496C539B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8" name="Text Box 7">
              <a:extLst>
                <a:ext uri="{FF2B5EF4-FFF2-40B4-BE49-F238E27FC236}">
                  <a16:creationId xmlns:a16="http://schemas.microsoft.com/office/drawing/2014/main" id="{F3701714-A7A4-4BD7-A9E9-065F4A91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9" name="Text Box 8">
              <a:extLst>
                <a:ext uri="{FF2B5EF4-FFF2-40B4-BE49-F238E27FC236}">
                  <a16:creationId xmlns:a16="http://schemas.microsoft.com/office/drawing/2014/main" id="{970941F1-F394-4CC4-8CDD-5A7DE586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0" name="Text Box 9">
              <a:extLst>
                <a:ext uri="{FF2B5EF4-FFF2-40B4-BE49-F238E27FC236}">
                  <a16:creationId xmlns:a16="http://schemas.microsoft.com/office/drawing/2014/main" id="{BE95D266-9EFB-43F6-A29B-2B74CF2B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1" name="Text Box 10">
              <a:extLst>
                <a:ext uri="{FF2B5EF4-FFF2-40B4-BE49-F238E27FC236}">
                  <a16:creationId xmlns:a16="http://schemas.microsoft.com/office/drawing/2014/main" id="{816D0FE7-BCE7-4ED7-9F7A-264F09AA0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2" name="Text Box 11">
              <a:extLst>
                <a:ext uri="{FF2B5EF4-FFF2-40B4-BE49-F238E27FC236}">
                  <a16:creationId xmlns:a16="http://schemas.microsoft.com/office/drawing/2014/main" id="{983E57E9-865A-4FFB-9BDB-C561E775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3" name="Text Box 12">
              <a:extLst>
                <a:ext uri="{FF2B5EF4-FFF2-40B4-BE49-F238E27FC236}">
                  <a16:creationId xmlns:a16="http://schemas.microsoft.com/office/drawing/2014/main" id="{75E3ED0D-6310-4D72-A8BE-A0E91D5C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4" name="Text Box 13">
              <a:extLst>
                <a:ext uri="{FF2B5EF4-FFF2-40B4-BE49-F238E27FC236}">
                  <a16:creationId xmlns:a16="http://schemas.microsoft.com/office/drawing/2014/main" id="{31A48E1B-D6EF-4B37-A89E-5EA9675D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5" name="Text Box 14">
              <a:extLst>
                <a:ext uri="{FF2B5EF4-FFF2-40B4-BE49-F238E27FC236}">
                  <a16:creationId xmlns:a16="http://schemas.microsoft.com/office/drawing/2014/main" id="{5D90BA59-24B5-4D4A-8EBB-C9D27C1E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6" name="Text Box 15">
              <a:extLst>
                <a:ext uri="{FF2B5EF4-FFF2-40B4-BE49-F238E27FC236}">
                  <a16:creationId xmlns:a16="http://schemas.microsoft.com/office/drawing/2014/main" id="{BFC943C0-774F-465D-87DD-0A8FB427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9444" name="Text Box 17">
            <a:extLst>
              <a:ext uri="{FF2B5EF4-FFF2-40B4-BE49-F238E27FC236}">
                <a16:creationId xmlns:a16="http://schemas.microsoft.com/office/drawing/2014/main" id="{24B70F59-5AE4-4F50-9504-10C8783E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9445" name="Line 18">
            <a:extLst>
              <a:ext uri="{FF2B5EF4-FFF2-40B4-BE49-F238E27FC236}">
                <a16:creationId xmlns:a16="http://schemas.microsoft.com/office/drawing/2014/main" id="{D85FB7D0-E94B-46AE-AE6F-08C1FA96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6" name="Text Box 20">
            <a:extLst>
              <a:ext uri="{FF2B5EF4-FFF2-40B4-BE49-F238E27FC236}">
                <a16:creationId xmlns:a16="http://schemas.microsoft.com/office/drawing/2014/main" id="{81F8D63A-47BE-4A11-85C8-C22D3587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189447" name="Line 21">
            <a:extLst>
              <a:ext uri="{FF2B5EF4-FFF2-40B4-BE49-F238E27FC236}">
                <a16:creationId xmlns:a16="http://schemas.microsoft.com/office/drawing/2014/main" id="{8DBACA2C-FD2E-448C-A526-A58F094F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8" name="Text Box 23">
            <a:extLst>
              <a:ext uri="{FF2B5EF4-FFF2-40B4-BE49-F238E27FC236}">
                <a16:creationId xmlns:a16="http://schemas.microsoft.com/office/drawing/2014/main" id="{A1D19C50-4C09-43D2-A3B3-8997164E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9449" name="Line 24">
            <a:extLst>
              <a:ext uri="{FF2B5EF4-FFF2-40B4-BE49-F238E27FC236}">
                <a16:creationId xmlns:a16="http://schemas.microsoft.com/office/drawing/2014/main" id="{67DCE68F-ACA5-426F-937E-94AC6343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18" name="Text Box 26">
            <a:extLst>
              <a:ext uri="{FF2B5EF4-FFF2-40B4-BE49-F238E27FC236}">
                <a16:creationId xmlns:a16="http://schemas.microsoft.com/office/drawing/2014/main" id="{323CC994-C071-45ED-ABC2-73724088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726C3339-D8FF-4753-855F-D5B2FFAB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6D653703-7457-44CF-99F7-9B02EF7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965A3501-4E83-4859-AEE3-E0B5E489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9454" name="Text Box 30">
            <a:extLst>
              <a:ext uri="{FF2B5EF4-FFF2-40B4-BE49-F238E27FC236}">
                <a16:creationId xmlns:a16="http://schemas.microsoft.com/office/drawing/2014/main" id="{FB3028E9-AD97-4E2B-BD49-5DF8E06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12</a:t>
            </a:r>
          </a:p>
        </p:txBody>
      </p:sp>
      <p:sp>
        <p:nvSpPr>
          <p:cNvPr id="189455" name="Line 31">
            <a:extLst>
              <a:ext uri="{FF2B5EF4-FFF2-40B4-BE49-F238E27FC236}">
                <a16:creationId xmlns:a16="http://schemas.microsoft.com/office/drawing/2014/main" id="{35626A06-CC46-460B-BC7B-11EB9216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A1745522-B0D9-4911-98A9-DEDF03E7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22493B2F-3FEA-4C18-9AF4-45A6161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87426" name="Rectangle 34">
            <a:extLst>
              <a:ext uri="{FF2B5EF4-FFF2-40B4-BE49-F238E27FC236}">
                <a16:creationId xmlns:a16="http://schemas.microsoft.com/office/drawing/2014/main" id="{6982BF75-F439-403D-A8F8-1EE2DBC1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7" name="Rectangle 35">
            <a:extLst>
              <a:ext uri="{FF2B5EF4-FFF2-40B4-BE49-F238E27FC236}">
                <a16:creationId xmlns:a16="http://schemas.microsoft.com/office/drawing/2014/main" id="{F9A2FA23-139C-4C71-9A5E-D193CBBC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27712EC8-A670-469D-BF0F-B07DD44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9" name="Rectangle 37">
            <a:extLst>
              <a:ext uri="{FF2B5EF4-FFF2-40B4-BE49-F238E27FC236}">
                <a16:creationId xmlns:a16="http://schemas.microsoft.com/office/drawing/2014/main" id="{3F503068-ABE7-47BB-944E-46F6C806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6B87B81E-B70D-4D4F-B8D5-9A458E34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7765D7EB-CA30-4BD5-BFF0-238585D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B79673F7-7541-480B-9265-25359EF4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96148990-260D-4D58-B5CB-D435DB55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8" grpId="0" animBg="1"/>
      <p:bldP spid="187418" grpId="1" animBg="1"/>
      <p:bldP spid="187419" grpId="0" animBg="1"/>
      <p:bldP spid="187420" grpId="0" animBg="1"/>
      <p:bldP spid="187421" grpId="0" animBg="1"/>
      <p:bldP spid="187421" grpId="1" animBg="1"/>
      <p:bldP spid="187424" grpId="0"/>
      <p:bldP spid="187424" grpId="1"/>
      <p:bldP spid="187424" grpId="2"/>
      <p:bldP spid="187424" grpId="3"/>
      <p:bldP spid="187425" grpId="0"/>
      <p:bldP spid="187425" grpId="1"/>
      <p:bldP spid="187425" grpId="2"/>
      <p:bldP spid="187425" grpId="3"/>
      <p:bldP spid="187426" grpId="0" animBg="1"/>
      <p:bldP spid="187426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  <p:bldP spid="187429" grpId="2" animBg="1"/>
      <p:bldP spid="187429" grpId="3" animBg="1"/>
      <p:bldP spid="187430" grpId="0" animBg="1"/>
      <p:bldP spid="187430" grpId="1" animBg="1"/>
      <p:bldP spid="187430" grpId="2" animBg="1"/>
      <p:bldP spid="187430" grpId="3" animBg="1"/>
      <p:bldP spid="187431" grpId="0" animBg="1"/>
      <p:bldP spid="187431" grpId="1" animBg="1"/>
      <p:bldP spid="187431" grpId="2" animBg="1"/>
      <p:bldP spid="187431" grpId="3" animBg="1"/>
      <p:bldP spid="187432" grpId="0" animBg="1"/>
      <p:bldP spid="187432" grpId="1" animBg="1"/>
      <p:bldP spid="187433" grpId="0" animBg="1"/>
      <p:bldP spid="187433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5877FB7-21B9-407D-9885-68FE2278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2EB033D-9E37-4FA3-A439-B5D6DA1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Метод работает, только если длина массива не меньше числа элементов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Когда элементов в массиве становится достаточно много, эффективность хеширования мала (приходится перебирать множество элементов)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Этот эффект называется </a:t>
            </a:r>
            <a:r>
              <a:rPr lang="ru-RU" altLang="ru-RU" b="1" dirty="0"/>
              <a:t>кластеризацией</a:t>
            </a:r>
            <a:r>
              <a:rPr lang="ru-RU" altLang="ru-RU" dirty="0"/>
              <a:t> (возникает кластер из занятых элементов)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514F2C-D8F8-4E60-A932-76545957A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Разрешение коллизий: квадратичное исследование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4C6467D-C544-4219-A72B-FAC44E95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 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eaLnBrk="1" hangingPunct="1"/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/>
              <a:t>c</a:t>
            </a:r>
            <a:r>
              <a:rPr lang="ru-RU" altLang="ru-RU" baseline="-25000" dirty="0"/>
              <a:t>1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+ </a:t>
            </a:r>
            <a:r>
              <a:rPr lang="en-US" altLang="ru-RU" i="1" dirty="0"/>
              <a:t>c</a:t>
            </a:r>
            <a:r>
              <a:rPr lang="ru-RU" altLang="ru-RU" baseline="-25000" dirty="0"/>
              <a:t>2</a:t>
            </a:r>
            <a:r>
              <a:rPr lang="en-US" altLang="ru-RU" i="1" dirty="0" err="1"/>
              <a:t>i</a:t>
            </a:r>
            <a:r>
              <a:rPr lang="ru-RU" altLang="ru-RU" i="1" baseline="30000" dirty="0"/>
              <a:t>2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eaLnBrk="1" hangingPunct="1"/>
            <a:r>
              <a:rPr lang="ru-RU" altLang="ru-RU" dirty="0"/>
              <a:t>В отличие от линейного исследования, кластеризация слабее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>
            <a:extLst>
              <a:ext uri="{FF2B5EF4-FFF2-40B4-BE49-F238E27FC236}">
                <a16:creationId xmlns:a16="http://schemas.microsoft.com/office/drawing/2014/main" id="{7EEA01C7-79F5-49D4-AD99-541C77F8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grpSp>
        <p:nvGrpSpPr>
          <p:cNvPr id="192515" name="Group 5">
            <a:extLst>
              <a:ext uri="{FF2B5EF4-FFF2-40B4-BE49-F238E27FC236}">
                <a16:creationId xmlns:a16="http://schemas.microsoft.com/office/drawing/2014/main" id="{89322BEE-F3EE-4F16-A5AC-02E194CCF54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2528" name="Text Box 6">
              <a:extLst>
                <a:ext uri="{FF2B5EF4-FFF2-40B4-BE49-F238E27FC236}">
                  <a16:creationId xmlns:a16="http://schemas.microsoft.com/office/drawing/2014/main" id="{A22AD902-BDAF-4DE5-AFB2-2FF7976C7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29" name="Text Box 7">
              <a:extLst>
                <a:ext uri="{FF2B5EF4-FFF2-40B4-BE49-F238E27FC236}">
                  <a16:creationId xmlns:a16="http://schemas.microsoft.com/office/drawing/2014/main" id="{B0363CF1-B9CE-454A-A176-98ED8C7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0" name="Text Box 8">
              <a:extLst>
                <a:ext uri="{FF2B5EF4-FFF2-40B4-BE49-F238E27FC236}">
                  <a16:creationId xmlns:a16="http://schemas.microsoft.com/office/drawing/2014/main" id="{A84A0A63-1605-4FE9-BEEB-E114CE9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1" name="Text Box 9">
              <a:extLst>
                <a:ext uri="{FF2B5EF4-FFF2-40B4-BE49-F238E27FC236}">
                  <a16:creationId xmlns:a16="http://schemas.microsoft.com/office/drawing/2014/main" id="{26F14D87-D708-4469-A030-24BCE2E1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2" name="Text Box 10">
              <a:extLst>
                <a:ext uri="{FF2B5EF4-FFF2-40B4-BE49-F238E27FC236}">
                  <a16:creationId xmlns:a16="http://schemas.microsoft.com/office/drawing/2014/main" id="{A516EF96-CCA0-46C5-9257-00F954B9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3" name="Text Box 11">
              <a:extLst>
                <a:ext uri="{FF2B5EF4-FFF2-40B4-BE49-F238E27FC236}">
                  <a16:creationId xmlns:a16="http://schemas.microsoft.com/office/drawing/2014/main" id="{E1F8394F-3D59-4A92-BD6A-0243307A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4" name="Text Box 12">
              <a:extLst>
                <a:ext uri="{FF2B5EF4-FFF2-40B4-BE49-F238E27FC236}">
                  <a16:creationId xmlns:a16="http://schemas.microsoft.com/office/drawing/2014/main" id="{92468AC5-37B5-4ED8-AABF-CE927249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5" name="Text Box 13">
              <a:extLst>
                <a:ext uri="{FF2B5EF4-FFF2-40B4-BE49-F238E27FC236}">
                  <a16:creationId xmlns:a16="http://schemas.microsoft.com/office/drawing/2014/main" id="{B578C690-E2A4-4DF1-B8BD-A5630E77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6" name="Text Box 14">
              <a:extLst>
                <a:ext uri="{FF2B5EF4-FFF2-40B4-BE49-F238E27FC236}">
                  <a16:creationId xmlns:a16="http://schemas.microsoft.com/office/drawing/2014/main" id="{377A1E07-6486-440E-B6A6-8C8C700C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7" name="Text Box 15">
              <a:extLst>
                <a:ext uri="{FF2B5EF4-FFF2-40B4-BE49-F238E27FC236}">
                  <a16:creationId xmlns:a16="http://schemas.microsoft.com/office/drawing/2014/main" id="{0E8CFB16-109C-491E-9E96-9909522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8" name="Text Box 16">
              <a:extLst>
                <a:ext uri="{FF2B5EF4-FFF2-40B4-BE49-F238E27FC236}">
                  <a16:creationId xmlns:a16="http://schemas.microsoft.com/office/drawing/2014/main" id="{6BC29807-D4B5-4111-9A27-417E92AF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5A0EF82-F6A0-46A7-B41E-B96B74A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6626" name="Line 18">
            <a:extLst>
              <a:ext uri="{FF2B5EF4-FFF2-40B4-BE49-F238E27FC236}">
                <a16:creationId xmlns:a16="http://schemas.microsoft.com/office/drawing/2014/main" id="{EB45B972-75A3-48F7-BB65-DBEDD788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7" name="Text Box 19">
            <a:extLst>
              <a:ext uri="{FF2B5EF4-FFF2-40B4-BE49-F238E27FC236}">
                <a16:creationId xmlns:a16="http://schemas.microsoft.com/office/drawing/2014/main" id="{6B4FDD6D-8760-44B2-AE6B-BC5FEF83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6628" name="Line 20">
            <a:extLst>
              <a:ext uri="{FF2B5EF4-FFF2-40B4-BE49-F238E27FC236}">
                <a16:creationId xmlns:a16="http://schemas.microsoft.com/office/drawing/2014/main" id="{8AB97B35-3BB6-43AB-B619-31D34A206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4847B614-8514-4C34-B173-AFC6408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08BD967D-47C4-46BA-BD9D-58A0A92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6631" name="Line 23">
            <a:extLst>
              <a:ext uri="{FF2B5EF4-FFF2-40B4-BE49-F238E27FC236}">
                <a16:creationId xmlns:a16="http://schemas.microsoft.com/office/drawing/2014/main" id="{973E5BD1-A439-488D-949E-2C3E243B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FCA50C79-62A4-4E8B-83D8-3C643D0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FBDC4D93-71E8-4D73-9013-148FC16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1559660-0D9D-45FE-A989-D98B598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5" name="Line 27">
            <a:extLst>
              <a:ext uri="{FF2B5EF4-FFF2-40B4-BE49-F238E27FC236}">
                <a16:creationId xmlns:a16="http://schemas.microsoft.com/office/drawing/2014/main" id="{1D725075-3FF3-4055-836A-7728DA8F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E4D3C7F1-EA91-4A4C-83BB-64958C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12222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1488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 animBg="1"/>
      <p:bldP spid="196625" grpId="1" animBg="1"/>
      <p:bldP spid="196627" grpId="0" animBg="1"/>
      <p:bldP spid="196627" grpId="1" animBg="1"/>
      <p:bldP spid="196629" grpId="0" animBg="1"/>
      <p:bldP spid="196629" grpId="1" animBg="1"/>
      <p:bldP spid="196630" grpId="0" animBg="1"/>
      <p:bldP spid="196630" grpId="1" animBg="1"/>
      <p:bldP spid="196632" grpId="0" animBg="1"/>
      <p:bldP spid="196632" grpId="1" animBg="1"/>
      <p:bldP spid="196633" grpId="0" animBg="1"/>
      <p:bldP spid="196633" grpId="1" animBg="1"/>
      <p:bldP spid="196633" grpId="2" animBg="1"/>
      <p:bldP spid="196633" grpId="3" animBg="1"/>
      <p:bldP spid="196634" grpId="0" animBg="1"/>
      <p:bldP spid="196634" grpId="1" animBg="1"/>
      <p:bldP spid="196636" grpId="0" animBg="1"/>
      <p:bldP spid="196636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82">
            <a:extLst>
              <a:ext uri="{FF2B5EF4-FFF2-40B4-BE49-F238E27FC236}">
                <a16:creationId xmlns:a16="http://schemas.microsoft.com/office/drawing/2014/main" id="{EFA28C04-D37C-4F33-8289-5BDC9492CF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3564" name="Text Box 83">
              <a:extLst>
                <a:ext uri="{FF2B5EF4-FFF2-40B4-BE49-F238E27FC236}">
                  <a16:creationId xmlns:a16="http://schemas.microsoft.com/office/drawing/2014/main" id="{D5BFFA20-7343-4A94-BF63-33C93E30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5" name="Text Box 84">
              <a:extLst>
                <a:ext uri="{FF2B5EF4-FFF2-40B4-BE49-F238E27FC236}">
                  <a16:creationId xmlns:a16="http://schemas.microsoft.com/office/drawing/2014/main" id="{E5304731-81C2-49F3-8A55-B0C5B864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6" name="Text Box 85">
              <a:extLst>
                <a:ext uri="{FF2B5EF4-FFF2-40B4-BE49-F238E27FC236}">
                  <a16:creationId xmlns:a16="http://schemas.microsoft.com/office/drawing/2014/main" id="{2350549E-2D78-4A82-86FA-C42CAD60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7" name="Text Box 86">
              <a:extLst>
                <a:ext uri="{FF2B5EF4-FFF2-40B4-BE49-F238E27FC236}">
                  <a16:creationId xmlns:a16="http://schemas.microsoft.com/office/drawing/2014/main" id="{C80B22DC-91ED-4DF2-B80E-B37E2587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8" name="Text Box 87">
              <a:extLst>
                <a:ext uri="{FF2B5EF4-FFF2-40B4-BE49-F238E27FC236}">
                  <a16:creationId xmlns:a16="http://schemas.microsoft.com/office/drawing/2014/main" id="{BF79575F-BC38-4792-88EA-B738CFA0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9" name="Text Box 88">
              <a:extLst>
                <a:ext uri="{FF2B5EF4-FFF2-40B4-BE49-F238E27FC236}">
                  <a16:creationId xmlns:a16="http://schemas.microsoft.com/office/drawing/2014/main" id="{BEFFA372-9CD8-4335-B3AF-E51346F5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0" name="Text Box 89">
              <a:extLst>
                <a:ext uri="{FF2B5EF4-FFF2-40B4-BE49-F238E27FC236}">
                  <a16:creationId xmlns:a16="http://schemas.microsoft.com/office/drawing/2014/main" id="{F523371E-3AB1-45E0-A185-D200B2D4C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1" name="Text Box 90">
              <a:extLst>
                <a:ext uri="{FF2B5EF4-FFF2-40B4-BE49-F238E27FC236}">
                  <a16:creationId xmlns:a16="http://schemas.microsoft.com/office/drawing/2014/main" id="{407A240F-493B-4F9D-8C3F-2600063A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2" name="Text Box 91">
              <a:extLst>
                <a:ext uri="{FF2B5EF4-FFF2-40B4-BE49-F238E27FC236}">
                  <a16:creationId xmlns:a16="http://schemas.microsoft.com/office/drawing/2014/main" id="{71697027-A748-4B29-B88D-DB53006E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3" name="Text Box 92">
              <a:extLst>
                <a:ext uri="{FF2B5EF4-FFF2-40B4-BE49-F238E27FC236}">
                  <a16:creationId xmlns:a16="http://schemas.microsoft.com/office/drawing/2014/main" id="{8B3AD306-24FC-40F6-8437-AC0C897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4" name="Text Box 93">
              <a:extLst>
                <a:ext uri="{FF2B5EF4-FFF2-40B4-BE49-F238E27FC236}">
                  <a16:creationId xmlns:a16="http://schemas.microsoft.com/office/drawing/2014/main" id="{CEAEBAFF-0538-4661-97EE-33E83C9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3539" name="Text Box 94">
            <a:extLst>
              <a:ext uri="{FF2B5EF4-FFF2-40B4-BE49-F238E27FC236}">
                <a16:creationId xmlns:a16="http://schemas.microsoft.com/office/drawing/2014/main" id="{F695A9D8-CF29-4504-899B-AF761C4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3540" name="Line 95">
            <a:extLst>
              <a:ext uri="{FF2B5EF4-FFF2-40B4-BE49-F238E27FC236}">
                <a16:creationId xmlns:a16="http://schemas.microsoft.com/office/drawing/2014/main" id="{B3324FB3-F1F7-4F93-A905-529AA428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1" name="Text Box 97">
            <a:extLst>
              <a:ext uri="{FF2B5EF4-FFF2-40B4-BE49-F238E27FC236}">
                <a16:creationId xmlns:a16="http://schemas.microsoft.com/office/drawing/2014/main" id="{C5AF001C-583D-4089-88E1-373C553E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2" name="Line 98">
            <a:extLst>
              <a:ext uri="{FF2B5EF4-FFF2-40B4-BE49-F238E27FC236}">
                <a16:creationId xmlns:a16="http://schemas.microsoft.com/office/drawing/2014/main" id="{B3D3076E-AA4C-4938-A992-AD1C0251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Text Box 99">
            <a:extLst>
              <a:ext uri="{FF2B5EF4-FFF2-40B4-BE49-F238E27FC236}">
                <a16:creationId xmlns:a16="http://schemas.microsoft.com/office/drawing/2014/main" id="{8495C6B3-4B5B-4D25-9C6A-BC49E8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3544" name="Line 100">
            <a:extLst>
              <a:ext uri="{FF2B5EF4-FFF2-40B4-BE49-F238E27FC236}">
                <a16:creationId xmlns:a16="http://schemas.microsoft.com/office/drawing/2014/main" id="{60F6F248-9DD5-400B-AEB1-BCE89E903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3" name="Text Box 101">
            <a:extLst>
              <a:ext uri="{FF2B5EF4-FFF2-40B4-BE49-F238E27FC236}">
                <a16:creationId xmlns:a16="http://schemas.microsoft.com/office/drawing/2014/main" id="{7C92D488-ACC2-406E-B6BD-B11025AD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97734" name="Text Box 102">
            <a:extLst>
              <a:ext uri="{FF2B5EF4-FFF2-40B4-BE49-F238E27FC236}">
                <a16:creationId xmlns:a16="http://schemas.microsoft.com/office/drawing/2014/main" id="{AD9683B4-E85B-4F2D-8106-7986AE4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97735" name="Text Box 103">
            <a:extLst>
              <a:ext uri="{FF2B5EF4-FFF2-40B4-BE49-F238E27FC236}">
                <a16:creationId xmlns:a16="http://schemas.microsoft.com/office/drawing/2014/main" id="{2A451EEC-EDFA-4C68-8A96-A4C0E867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97736" name="Text Box 104">
            <a:extLst>
              <a:ext uri="{FF2B5EF4-FFF2-40B4-BE49-F238E27FC236}">
                <a16:creationId xmlns:a16="http://schemas.microsoft.com/office/drawing/2014/main" id="{9FB3B83C-91A8-4D37-ACE0-C51AE3B0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9" name="Text Box 105">
            <a:extLst>
              <a:ext uri="{FF2B5EF4-FFF2-40B4-BE49-F238E27FC236}">
                <a16:creationId xmlns:a16="http://schemas.microsoft.com/office/drawing/2014/main" id="{ABCE20BA-8F37-45C0-8121-BFEA1D2E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3550" name="Line 106">
            <a:extLst>
              <a:ext uri="{FF2B5EF4-FFF2-40B4-BE49-F238E27FC236}">
                <a16:creationId xmlns:a16="http://schemas.microsoft.com/office/drawing/2014/main" id="{757E8375-70D2-4BEF-AA3F-DA94865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9" name="Text Box 107">
            <a:extLst>
              <a:ext uri="{FF2B5EF4-FFF2-40B4-BE49-F238E27FC236}">
                <a16:creationId xmlns:a16="http://schemas.microsoft.com/office/drawing/2014/main" id="{BCA6F3E9-D7E9-4644-80B0-EB96541F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97740" name="Text Box 108">
            <a:extLst>
              <a:ext uri="{FF2B5EF4-FFF2-40B4-BE49-F238E27FC236}">
                <a16:creationId xmlns:a16="http://schemas.microsoft.com/office/drawing/2014/main" id="{F86DD5CC-A439-4750-A1E5-249E5BBD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97741" name="Rectangle 109">
            <a:extLst>
              <a:ext uri="{FF2B5EF4-FFF2-40B4-BE49-F238E27FC236}">
                <a16:creationId xmlns:a16="http://schemas.microsoft.com/office/drawing/2014/main" id="{78357E8A-8345-409D-A3F7-5483E28F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2" name="Rectangle 110">
            <a:extLst>
              <a:ext uri="{FF2B5EF4-FFF2-40B4-BE49-F238E27FC236}">
                <a16:creationId xmlns:a16="http://schemas.microsoft.com/office/drawing/2014/main" id="{DCD7612F-2CB1-4D6E-B93F-00BB8FE7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3" name="Rectangle 111">
            <a:extLst>
              <a:ext uri="{FF2B5EF4-FFF2-40B4-BE49-F238E27FC236}">
                <a16:creationId xmlns:a16="http://schemas.microsoft.com/office/drawing/2014/main" id="{4B90DD7E-1F66-42BF-A31E-E448EC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4" name="Rectangle 112">
            <a:extLst>
              <a:ext uri="{FF2B5EF4-FFF2-40B4-BE49-F238E27FC236}">
                <a16:creationId xmlns:a16="http://schemas.microsoft.com/office/drawing/2014/main" id="{BBE46058-7B39-4EFD-8DD7-9DB27047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5" name="Rectangle 113">
            <a:extLst>
              <a:ext uri="{FF2B5EF4-FFF2-40B4-BE49-F238E27FC236}">
                <a16:creationId xmlns:a16="http://schemas.microsoft.com/office/drawing/2014/main" id="{A6A53C60-6C2E-4285-8287-B72E112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6" name="Rectangle 114">
            <a:extLst>
              <a:ext uri="{FF2B5EF4-FFF2-40B4-BE49-F238E27FC236}">
                <a16:creationId xmlns:a16="http://schemas.microsoft.com/office/drawing/2014/main" id="{3D292811-13D0-4B6D-95BA-6F76DC69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7" name="Rectangle 115">
            <a:extLst>
              <a:ext uri="{FF2B5EF4-FFF2-40B4-BE49-F238E27FC236}">
                <a16:creationId xmlns:a16="http://schemas.microsoft.com/office/drawing/2014/main" id="{8ED8C76D-E671-4CDA-895D-5CF4446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3560" name="Rectangle 154">
            <a:extLst>
              <a:ext uri="{FF2B5EF4-FFF2-40B4-BE49-F238E27FC236}">
                <a16:creationId xmlns:a16="http://schemas.microsoft.com/office/drawing/2014/main" id="{9DC30C51-1850-487F-AA5B-674E75FF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197787" name="Rectangle 155">
            <a:extLst>
              <a:ext uri="{FF2B5EF4-FFF2-40B4-BE49-F238E27FC236}">
                <a16:creationId xmlns:a16="http://schemas.microsoft.com/office/drawing/2014/main" id="{8E34E432-CEC6-43D7-9379-6675B33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8" name="Rectangle 156">
            <a:extLst>
              <a:ext uri="{FF2B5EF4-FFF2-40B4-BE49-F238E27FC236}">
                <a16:creationId xmlns:a16="http://schemas.microsoft.com/office/drawing/2014/main" id="{CBD49C4F-F730-47A0-8F6A-60336E0F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9" name="Rectangle 157">
            <a:extLst>
              <a:ext uri="{FF2B5EF4-FFF2-40B4-BE49-F238E27FC236}">
                <a16:creationId xmlns:a16="http://schemas.microsoft.com/office/drawing/2014/main" id="{5B414F92-E8C1-4C37-A65C-448D490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3" grpId="0" animBg="1"/>
      <p:bldP spid="197733" grpId="1" animBg="1"/>
      <p:bldP spid="197734" grpId="0" animBg="1"/>
      <p:bldP spid="197735" grpId="0" animBg="1"/>
      <p:bldP spid="197736" grpId="0" animBg="1"/>
      <p:bldP spid="197736" grpId="1" animBg="1"/>
      <p:bldP spid="197739" grpId="0"/>
      <p:bldP spid="197739" grpId="1"/>
      <p:bldP spid="197739" grpId="2"/>
      <p:bldP spid="197739" grpId="3"/>
      <p:bldP spid="197740" grpId="0"/>
      <p:bldP spid="197740" grpId="1"/>
      <p:bldP spid="197740" grpId="2"/>
      <p:bldP spid="197740" grpId="3"/>
      <p:bldP spid="197741" grpId="0" animBg="1"/>
      <p:bldP spid="197741" grpId="1" animBg="1"/>
      <p:bldP spid="197742" grpId="0" animBg="1"/>
      <p:bldP spid="197742" grpId="1" animBg="1"/>
      <p:bldP spid="197742" grpId="2" animBg="1"/>
      <p:bldP spid="197742" grpId="3" animBg="1"/>
      <p:bldP spid="197743" grpId="0" animBg="1"/>
      <p:bldP spid="197743" grpId="1" animBg="1"/>
      <p:bldP spid="197743" grpId="2" animBg="1"/>
      <p:bldP spid="197743" grpId="3" animBg="1"/>
      <p:bldP spid="197744" grpId="0" animBg="1"/>
      <p:bldP spid="197744" grpId="1" animBg="1"/>
      <p:bldP spid="197744" grpId="2" animBg="1"/>
      <p:bldP spid="197744" grpId="3" animBg="1"/>
      <p:bldP spid="197745" grpId="0" animBg="1"/>
      <p:bldP spid="197745" grpId="1" animBg="1"/>
      <p:bldP spid="197745" grpId="2" animBg="1"/>
      <p:bldP spid="197745" grpId="3" animBg="1"/>
      <p:bldP spid="197746" grpId="0" animBg="1"/>
      <p:bldP spid="197746" grpId="1" animBg="1"/>
      <p:bldP spid="197747" grpId="0" animBg="1"/>
      <p:bldP spid="197747" grpId="1" animBg="1"/>
      <p:bldP spid="197747" grpId="2" animBg="1"/>
      <p:bldP spid="197747" grpId="3" animBg="1"/>
      <p:bldP spid="197787" grpId="0" animBg="1"/>
      <p:bldP spid="197787" grpId="1" animBg="1"/>
      <p:bldP spid="197787" grpId="2" animBg="1"/>
      <p:bldP spid="197787" grpId="3" animBg="1"/>
      <p:bldP spid="197788" grpId="0" animBg="1"/>
      <p:bldP spid="197788" grpId="1" animBg="1"/>
      <p:bldP spid="197789" grpId="0" animBg="1"/>
      <p:bldP spid="19778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B241B2B4-A6C4-49E7-AA9C-5FD8D079F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4572" name="Text Box 3">
              <a:extLst>
                <a:ext uri="{FF2B5EF4-FFF2-40B4-BE49-F238E27FC236}">
                  <a16:creationId xmlns:a16="http://schemas.microsoft.com/office/drawing/2014/main" id="{9C70CBEA-484E-4BD5-A9B8-AA64322F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3" name="Text Box 4">
              <a:extLst>
                <a:ext uri="{FF2B5EF4-FFF2-40B4-BE49-F238E27FC236}">
                  <a16:creationId xmlns:a16="http://schemas.microsoft.com/office/drawing/2014/main" id="{1BE91CD5-4810-469D-8BEC-379CFFEA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4" name="Text Box 5">
              <a:extLst>
                <a:ext uri="{FF2B5EF4-FFF2-40B4-BE49-F238E27FC236}">
                  <a16:creationId xmlns:a16="http://schemas.microsoft.com/office/drawing/2014/main" id="{E18D569E-B13E-4088-9825-922590913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5" name="Text Box 6">
              <a:extLst>
                <a:ext uri="{FF2B5EF4-FFF2-40B4-BE49-F238E27FC236}">
                  <a16:creationId xmlns:a16="http://schemas.microsoft.com/office/drawing/2014/main" id="{D4E73C8F-FA5B-48DE-9EA1-5CC84FC0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6" name="Text Box 7">
              <a:extLst>
                <a:ext uri="{FF2B5EF4-FFF2-40B4-BE49-F238E27FC236}">
                  <a16:creationId xmlns:a16="http://schemas.microsoft.com/office/drawing/2014/main" id="{CA4FED83-5A15-4716-B300-E0BB9598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7" name="Text Box 8">
              <a:extLst>
                <a:ext uri="{FF2B5EF4-FFF2-40B4-BE49-F238E27FC236}">
                  <a16:creationId xmlns:a16="http://schemas.microsoft.com/office/drawing/2014/main" id="{1DA30583-F5A0-4514-81A6-DA2C1BB0B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8" name="Text Box 9">
              <a:extLst>
                <a:ext uri="{FF2B5EF4-FFF2-40B4-BE49-F238E27FC236}">
                  <a16:creationId xmlns:a16="http://schemas.microsoft.com/office/drawing/2014/main" id="{5160B4F5-925E-4D7E-A0AB-971097E7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9" name="Text Box 10">
              <a:extLst>
                <a:ext uri="{FF2B5EF4-FFF2-40B4-BE49-F238E27FC236}">
                  <a16:creationId xmlns:a16="http://schemas.microsoft.com/office/drawing/2014/main" id="{F023D548-8163-4230-A74A-EA482665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0" name="Text Box 11">
              <a:extLst>
                <a:ext uri="{FF2B5EF4-FFF2-40B4-BE49-F238E27FC236}">
                  <a16:creationId xmlns:a16="http://schemas.microsoft.com/office/drawing/2014/main" id="{6F028768-5037-4B02-809C-2BCBF04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1" name="Text Box 12">
              <a:extLst>
                <a:ext uri="{FF2B5EF4-FFF2-40B4-BE49-F238E27FC236}">
                  <a16:creationId xmlns:a16="http://schemas.microsoft.com/office/drawing/2014/main" id="{5D0603B6-18FE-46BC-A2A8-81884FF8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2" name="Text Box 13">
              <a:extLst>
                <a:ext uri="{FF2B5EF4-FFF2-40B4-BE49-F238E27FC236}">
                  <a16:creationId xmlns:a16="http://schemas.microsoft.com/office/drawing/2014/main" id="{5129CB15-60F5-43A2-B0A7-B30EB6FD1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4563" name="Rectangle 14">
            <a:extLst>
              <a:ext uri="{FF2B5EF4-FFF2-40B4-BE49-F238E27FC236}">
                <a16:creationId xmlns:a16="http://schemas.microsoft.com/office/drawing/2014/main" id="{63B0CE5F-5596-486F-B2F1-29C2A6B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4F51F0F0-D409-4D57-855E-76D1C3D6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50D881DB-6259-4C64-AA3B-BCC8EE4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35D09EA0-D082-497A-9719-816F9EC1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6" name="Rectangle 18">
            <a:extLst>
              <a:ext uri="{FF2B5EF4-FFF2-40B4-BE49-F238E27FC236}">
                <a16:creationId xmlns:a16="http://schemas.microsoft.com/office/drawing/2014/main" id="{3DB44B9A-02C8-4664-9F35-70A16E70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7" name="Text Box 19">
            <a:extLst>
              <a:ext uri="{FF2B5EF4-FFF2-40B4-BE49-F238E27FC236}">
                <a16:creationId xmlns:a16="http://schemas.microsoft.com/office/drawing/2014/main" id="{FA21AE11-631E-4365-9B39-E282654E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678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11 =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+ 1) mod 11=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+ 4) mod 11=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+ 9) mod 11=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+ 16) mod 11 = 10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+ 25) mod 11 = 9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+ 36) mod 11 = 10, </a:t>
            </a:r>
            <a:r>
              <a:rPr lang="ru-RU" altLang="ru-RU" sz="2400" dirty="0"/>
              <a:t>повторная попытка</a:t>
            </a:r>
          </a:p>
        </p:txBody>
      </p: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77738E45-8C0D-4EBB-84B3-F8A48411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C42BE4A8-8747-4B2F-9947-838E421C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8EA61F80-3A44-4E01-A1A3-6CE256B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3" grpId="0" animBg="1"/>
      <p:bldP spid="201744" grpId="0" animBg="1"/>
      <p:bldP spid="201745" grpId="0" animBg="1"/>
      <p:bldP spid="201746" grpId="0" animBg="1"/>
      <p:bldP spid="201747" grpId="0" build="allAtOnce"/>
      <p:bldP spid="201748" grpId="0" animBg="1"/>
      <p:bldP spid="201749" grpId="0" animBg="1"/>
      <p:bldP spid="20175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16CDAA-1F38-4175-9D4F-C572D56A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=( </a:t>
            </a:r>
            <a:r>
              <a:rPr lang="en-US" altLang="ru-RU" i="1" dirty="0"/>
              <a:t>x </a:t>
            </a:r>
            <a:r>
              <a:rPr lang="en-US" altLang="ru-RU" dirty="0"/>
              <a:t>mod 8 + </a:t>
            </a:r>
            <a:r>
              <a:rPr lang="en-US" altLang="ru-RU" i="1" dirty="0" err="1"/>
              <a:t>i</a:t>
            </a:r>
            <a:r>
              <a:rPr lang="en-US" altLang="ru-RU" dirty="0"/>
              <a:t> / 2+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/ 2) mod 8)</a:t>
            </a:r>
            <a:endParaRPr lang="ru-RU" altLang="ru-RU" dirty="0"/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8301C70-214F-434B-B4FB-A066F518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9E1C71FA-1304-48FD-9ABE-A6A70D94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B5136A9-C328-43BA-A70B-BD6C835C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4F43C545-3333-4DFB-A80B-F9815983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7625EA15-7478-47F3-842E-BFC58872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7198F76-5231-480D-8E42-51E8E5B1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83CA090-99D4-46BD-AA03-7A13D49D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D9F55D79-AAE4-4324-9907-91CB9F90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75BA41D-9EAF-4773-B0CA-B949F1B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6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ABAAB957-B721-4783-9B05-F41FB3A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8 = 5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/ 2 + 1 / 2) mod 8 = 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/ 2 + 4 / 2) mod 8 = 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/ 2 + 9 / 2) mod 8 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/ 2 + 16 / 2) mod 8 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/ 2 + 25 / 2) mod 8 = 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/ 2 + 36 / 2) mod 8 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dirty="0"/>
              <a:t> </a:t>
            </a:r>
            <a:r>
              <a:rPr lang="en-US" altLang="ru-RU" sz="2400" dirty="0"/>
              <a:t>(45 + 7 / 2 + 49 / 2) mod 8 = 1</a:t>
            </a:r>
            <a:endParaRPr lang="ru-RU" altLang="ru-RU" sz="2400" dirty="0"/>
          </a:p>
        </p:txBody>
      </p:sp>
      <p:sp>
        <p:nvSpPr>
          <p:cNvPr id="202765" name="Rectangle 13">
            <a:extLst>
              <a:ext uri="{FF2B5EF4-FFF2-40B4-BE49-F238E27FC236}">
                <a16:creationId xmlns:a16="http://schemas.microsoft.com/office/drawing/2014/main" id="{EB8556CE-70ED-49E7-962B-E9CA6E7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6" name="Rectangle 14">
            <a:extLst>
              <a:ext uri="{FF2B5EF4-FFF2-40B4-BE49-F238E27FC236}">
                <a16:creationId xmlns:a16="http://schemas.microsoft.com/office/drawing/2014/main" id="{99ADE07F-0614-4890-8524-A8771D6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7" name="Rectangle 15">
            <a:extLst>
              <a:ext uri="{FF2B5EF4-FFF2-40B4-BE49-F238E27FC236}">
                <a16:creationId xmlns:a16="http://schemas.microsoft.com/office/drawing/2014/main" id="{2CE36B2E-8DD0-43D1-9438-7AB70B0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8" name="Rectangle 16">
            <a:extLst>
              <a:ext uri="{FF2B5EF4-FFF2-40B4-BE49-F238E27FC236}">
                <a16:creationId xmlns:a16="http://schemas.microsoft.com/office/drawing/2014/main" id="{CADE0BAB-F1AD-4200-99B4-545A39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B31F6205-EEE6-4490-89FA-D2E2FCA6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0" name="Rectangle 18">
            <a:extLst>
              <a:ext uri="{FF2B5EF4-FFF2-40B4-BE49-F238E27FC236}">
                <a16:creationId xmlns:a16="http://schemas.microsoft.com/office/drawing/2014/main" id="{F92A9FBA-EDE4-49BE-9A47-56D8DA47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A75D7FC2-86BD-4C1A-8A27-26E814F7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57D1E6C8-6563-4912-A30B-4A1FB95B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build="allAtOnce"/>
      <p:bldP spid="202765" grpId="0" animBg="1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5E7FA10-F8F4-471B-83EB-8E795B23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Выводы: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1D72840-45D1-4837-9E95-578C3FCF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Квадратичное исследование менее подвержено опасности кластеризации, чем линейное.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При квадратичном исследовании важен выбор функции так, чтобы перебрать все ячейки.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75">
            <a:extLst>
              <a:ext uri="{FF2B5EF4-FFF2-40B4-BE49-F238E27FC236}">
                <a16:creationId xmlns:a16="http://schemas.microsoft.com/office/drawing/2014/main" id="{2641094A-6303-4CE3-B8BE-FE312736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79" name="Text Box 74">
            <a:extLst>
              <a:ext uri="{FF2B5EF4-FFF2-40B4-BE49-F238E27FC236}">
                <a16:creationId xmlns:a16="http://schemas.microsoft.com/office/drawing/2014/main" id="{14E11461-A239-42AD-BFB6-0A3F31E0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0" name="Text Box 77">
            <a:extLst>
              <a:ext uri="{FF2B5EF4-FFF2-40B4-BE49-F238E27FC236}">
                <a16:creationId xmlns:a16="http://schemas.microsoft.com/office/drawing/2014/main" id="{99E27DDF-5D65-4752-96C0-66B75D9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F5C0CBAC-0115-486A-85D6-DCEC8B92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Удаление элементов из хеш-таблицы с открытой адресацией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1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11</a:t>
            </a:r>
            <a:r>
              <a:rPr lang="ru-RU" altLang="ru-RU" sz="2800" dirty="0"/>
              <a:t>,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2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ru-RU" altLang="ru-RU" sz="2800" dirty="0"/>
              <a:t>1 +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</a:t>
            </a:r>
            <a:r>
              <a:rPr lang="ru-RU" altLang="ru-RU" sz="2800" dirty="0"/>
              <a:t>0</a:t>
            </a:r>
          </a:p>
        </p:txBody>
      </p:sp>
      <p:sp>
        <p:nvSpPr>
          <p:cNvPr id="203782" name="Text Box 4">
            <a:extLst>
              <a:ext uri="{FF2B5EF4-FFF2-40B4-BE49-F238E27FC236}">
                <a16:creationId xmlns:a16="http://schemas.microsoft.com/office/drawing/2014/main" id="{2726E32D-D091-48C7-B79D-FBB1837F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3" name="Text Box 5">
            <a:extLst>
              <a:ext uri="{FF2B5EF4-FFF2-40B4-BE49-F238E27FC236}">
                <a16:creationId xmlns:a16="http://schemas.microsoft.com/office/drawing/2014/main" id="{12ACF4B7-5A26-41A2-AA86-388D4260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grpSp>
        <p:nvGrpSpPr>
          <p:cNvPr id="203784" name="Group 6">
            <a:extLst>
              <a:ext uri="{FF2B5EF4-FFF2-40B4-BE49-F238E27FC236}">
                <a16:creationId xmlns:a16="http://schemas.microsoft.com/office/drawing/2014/main" id="{42C12C25-73B5-41D9-A2C2-EFE48E45B41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203819" name="Text Box 7">
              <a:extLst>
                <a:ext uri="{FF2B5EF4-FFF2-40B4-BE49-F238E27FC236}">
                  <a16:creationId xmlns:a16="http://schemas.microsoft.com/office/drawing/2014/main" id="{E0276504-2763-4BCE-BF4B-82F7A5E3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0" name="Text Box 8">
              <a:extLst>
                <a:ext uri="{FF2B5EF4-FFF2-40B4-BE49-F238E27FC236}">
                  <a16:creationId xmlns:a16="http://schemas.microsoft.com/office/drawing/2014/main" id="{A74A6C86-31C5-4C29-9C54-F1749826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1" name="Text Box 9">
              <a:extLst>
                <a:ext uri="{FF2B5EF4-FFF2-40B4-BE49-F238E27FC236}">
                  <a16:creationId xmlns:a16="http://schemas.microsoft.com/office/drawing/2014/main" id="{BBC64C82-A9EA-4B3D-8ADA-D85ADF1E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2" name="Text Box 10">
              <a:extLst>
                <a:ext uri="{FF2B5EF4-FFF2-40B4-BE49-F238E27FC236}">
                  <a16:creationId xmlns:a16="http://schemas.microsoft.com/office/drawing/2014/main" id="{EEEFF823-AFDA-4032-A32E-484D64F7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3" name="Text Box 11">
              <a:extLst>
                <a:ext uri="{FF2B5EF4-FFF2-40B4-BE49-F238E27FC236}">
                  <a16:creationId xmlns:a16="http://schemas.microsoft.com/office/drawing/2014/main" id="{2056803D-7F1C-41A4-B38F-051C79E8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4" name="Text Box 12">
              <a:extLst>
                <a:ext uri="{FF2B5EF4-FFF2-40B4-BE49-F238E27FC236}">
                  <a16:creationId xmlns:a16="http://schemas.microsoft.com/office/drawing/2014/main" id="{297187E9-3314-4CFD-B94D-9AF83DF3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5" name="Text Box 13">
              <a:extLst>
                <a:ext uri="{FF2B5EF4-FFF2-40B4-BE49-F238E27FC236}">
                  <a16:creationId xmlns:a16="http://schemas.microsoft.com/office/drawing/2014/main" id="{4D2106E4-3C27-47B8-AEDB-0B79E3A8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6" name="Text Box 14">
              <a:extLst>
                <a:ext uri="{FF2B5EF4-FFF2-40B4-BE49-F238E27FC236}">
                  <a16:creationId xmlns:a16="http://schemas.microsoft.com/office/drawing/2014/main" id="{D566D225-F8C9-464A-96E4-29282797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7" name="Text Box 15">
              <a:extLst>
                <a:ext uri="{FF2B5EF4-FFF2-40B4-BE49-F238E27FC236}">
                  <a16:creationId xmlns:a16="http://schemas.microsoft.com/office/drawing/2014/main" id="{6A0CAC74-CC47-4EA7-A02F-B8CD39E9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8" name="Text Box 16">
              <a:extLst>
                <a:ext uri="{FF2B5EF4-FFF2-40B4-BE49-F238E27FC236}">
                  <a16:creationId xmlns:a16="http://schemas.microsoft.com/office/drawing/2014/main" id="{4F23FEBD-CFE0-4BA3-8C5E-99CF65AA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9" name="Text Box 17">
              <a:extLst>
                <a:ext uri="{FF2B5EF4-FFF2-40B4-BE49-F238E27FC236}">
                  <a16:creationId xmlns:a16="http://schemas.microsoft.com/office/drawing/2014/main" id="{29850A38-7DE6-4347-9783-CDD8A38B8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85" name="Line 18">
            <a:extLst>
              <a:ext uri="{FF2B5EF4-FFF2-40B4-BE49-F238E27FC236}">
                <a16:creationId xmlns:a16="http://schemas.microsoft.com/office/drawing/2014/main" id="{F57A5330-27DF-486C-AB97-DE4D5926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86" name="Text Box 19">
            <a:extLst>
              <a:ext uri="{FF2B5EF4-FFF2-40B4-BE49-F238E27FC236}">
                <a16:creationId xmlns:a16="http://schemas.microsoft.com/office/drawing/2014/main" id="{80933B4C-551F-4EA0-B5C2-2FED0D78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03787" name="Text Box 20">
            <a:extLst>
              <a:ext uri="{FF2B5EF4-FFF2-40B4-BE49-F238E27FC236}">
                <a16:creationId xmlns:a16="http://schemas.microsoft.com/office/drawing/2014/main" id="{6328A36F-6B65-41B3-B3B7-1AF2B488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203788" name="Line 21">
            <a:extLst>
              <a:ext uri="{FF2B5EF4-FFF2-40B4-BE49-F238E27FC236}">
                <a16:creationId xmlns:a16="http://schemas.microsoft.com/office/drawing/2014/main" id="{24EE5555-7203-41ED-B94C-573821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14" name="Text Box 22">
            <a:extLst>
              <a:ext uri="{FF2B5EF4-FFF2-40B4-BE49-F238E27FC236}">
                <a16:creationId xmlns:a16="http://schemas.microsoft.com/office/drawing/2014/main" id="{D61499F7-377A-4708-9309-A1076449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213015" name="Text Box 23">
            <a:extLst>
              <a:ext uri="{FF2B5EF4-FFF2-40B4-BE49-F238E27FC236}">
                <a16:creationId xmlns:a16="http://schemas.microsoft.com/office/drawing/2014/main" id="{3C3D8819-8126-49EC-92AF-B335F641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13016" name="Text Box 24">
            <a:extLst>
              <a:ext uri="{FF2B5EF4-FFF2-40B4-BE49-F238E27FC236}">
                <a16:creationId xmlns:a16="http://schemas.microsoft.com/office/drawing/2014/main" id="{80659DBF-B1D7-4BD8-A803-5E3DCBA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95</a:t>
            </a:r>
          </a:p>
        </p:txBody>
      </p:sp>
      <p:sp>
        <p:nvSpPr>
          <p:cNvPr id="213018" name="Text Box 26">
            <a:extLst>
              <a:ext uri="{FF2B5EF4-FFF2-40B4-BE49-F238E27FC236}">
                <a16:creationId xmlns:a16="http://schemas.microsoft.com/office/drawing/2014/main" id="{F9C1E30C-DA30-4F61-9C53-A6D26449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213019" name="Text Box 27">
            <a:extLst>
              <a:ext uri="{FF2B5EF4-FFF2-40B4-BE49-F238E27FC236}">
                <a16:creationId xmlns:a16="http://schemas.microsoft.com/office/drawing/2014/main" id="{0F3D5727-315A-47A4-BEB4-6033375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203794" name="Line 36">
            <a:extLst>
              <a:ext uri="{FF2B5EF4-FFF2-40B4-BE49-F238E27FC236}">
                <a16:creationId xmlns:a16="http://schemas.microsoft.com/office/drawing/2014/main" id="{D0E1B538-4163-4A54-88C7-4A970DF0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5" name="Text Box 37">
            <a:extLst>
              <a:ext uri="{FF2B5EF4-FFF2-40B4-BE49-F238E27FC236}">
                <a16:creationId xmlns:a16="http://schemas.microsoft.com/office/drawing/2014/main" id="{33A40F2F-988F-4550-9C0B-411248A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96" name="Line 38">
            <a:extLst>
              <a:ext uri="{FF2B5EF4-FFF2-40B4-BE49-F238E27FC236}">
                <a16:creationId xmlns:a16="http://schemas.microsoft.com/office/drawing/2014/main" id="{0D02EA33-DD9B-41C0-953A-6B87B37F1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7" name="Line 39">
            <a:extLst>
              <a:ext uri="{FF2B5EF4-FFF2-40B4-BE49-F238E27FC236}">
                <a16:creationId xmlns:a16="http://schemas.microsoft.com/office/drawing/2014/main" id="{427A1683-6CB7-4DE9-83B8-A65A759D7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03798" name="Group 45">
            <a:extLst>
              <a:ext uri="{FF2B5EF4-FFF2-40B4-BE49-F238E27FC236}">
                <a16:creationId xmlns:a16="http://schemas.microsoft.com/office/drawing/2014/main" id="{FFCBD3A6-6576-41C0-9CDA-556086C253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52400" cy="5029200"/>
            <a:chOff x="432" y="1056"/>
            <a:chExt cx="96" cy="3168"/>
          </a:xfrm>
        </p:grpSpPr>
        <p:sp>
          <p:nvSpPr>
            <p:cNvPr id="203808" name="Text Box 46">
              <a:extLst>
                <a:ext uri="{FF2B5EF4-FFF2-40B4-BE49-F238E27FC236}">
                  <a16:creationId xmlns:a16="http://schemas.microsoft.com/office/drawing/2014/main" id="{C6BA9DE2-BAA8-499E-B876-DF7EE32F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09" name="Text Box 47">
              <a:extLst>
                <a:ext uri="{FF2B5EF4-FFF2-40B4-BE49-F238E27FC236}">
                  <a16:creationId xmlns:a16="http://schemas.microsoft.com/office/drawing/2014/main" id="{7D1C83A5-5286-4277-9C87-FA8D1217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0" name="Text Box 48">
              <a:extLst>
                <a:ext uri="{FF2B5EF4-FFF2-40B4-BE49-F238E27FC236}">
                  <a16:creationId xmlns:a16="http://schemas.microsoft.com/office/drawing/2014/main" id="{9DE580F5-3E4A-49F9-8798-F9900A73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1" name="Text Box 49">
              <a:extLst>
                <a:ext uri="{FF2B5EF4-FFF2-40B4-BE49-F238E27FC236}">
                  <a16:creationId xmlns:a16="http://schemas.microsoft.com/office/drawing/2014/main" id="{7547C8D5-483C-44B0-843A-B1175C4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2" name="Text Box 50">
              <a:extLst>
                <a:ext uri="{FF2B5EF4-FFF2-40B4-BE49-F238E27FC236}">
                  <a16:creationId xmlns:a16="http://schemas.microsoft.com/office/drawing/2014/main" id="{F0057BB3-CF77-4C2A-B667-1743B66C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3" name="Text Box 51">
              <a:extLst>
                <a:ext uri="{FF2B5EF4-FFF2-40B4-BE49-F238E27FC236}">
                  <a16:creationId xmlns:a16="http://schemas.microsoft.com/office/drawing/2014/main" id="{B220679B-B261-440B-89B1-D3495C3E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4" name="Text Box 52">
              <a:extLst>
                <a:ext uri="{FF2B5EF4-FFF2-40B4-BE49-F238E27FC236}">
                  <a16:creationId xmlns:a16="http://schemas.microsoft.com/office/drawing/2014/main" id="{A8C7C883-740A-4802-B5C2-40763A16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5" name="Text Box 53">
              <a:extLst>
                <a:ext uri="{FF2B5EF4-FFF2-40B4-BE49-F238E27FC236}">
                  <a16:creationId xmlns:a16="http://schemas.microsoft.com/office/drawing/2014/main" id="{3D7E8B2A-62A3-4166-8AC9-190008C7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6" name="Text Box 54">
              <a:extLst>
                <a:ext uri="{FF2B5EF4-FFF2-40B4-BE49-F238E27FC236}">
                  <a16:creationId xmlns:a16="http://schemas.microsoft.com/office/drawing/2014/main" id="{24E66505-2DEF-4F41-ABDF-337FAC55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7" name="Text Box 55">
              <a:extLst>
                <a:ext uri="{FF2B5EF4-FFF2-40B4-BE49-F238E27FC236}">
                  <a16:creationId xmlns:a16="http://schemas.microsoft.com/office/drawing/2014/main" id="{590F3AF9-2480-4C91-BB16-AC7FF576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8" name="Text Box 56">
              <a:extLst>
                <a:ext uri="{FF2B5EF4-FFF2-40B4-BE49-F238E27FC236}">
                  <a16:creationId xmlns:a16="http://schemas.microsoft.com/office/drawing/2014/main" id="{830C79E9-92A8-42D7-A462-1C7F6C20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99" name="Line 57">
            <a:extLst>
              <a:ext uri="{FF2B5EF4-FFF2-40B4-BE49-F238E27FC236}">
                <a16:creationId xmlns:a16="http://schemas.microsoft.com/office/drawing/2014/main" id="{4B2E4966-B568-4543-9151-B3B042CC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0" name="Text Box 58">
            <a:extLst>
              <a:ext uri="{FF2B5EF4-FFF2-40B4-BE49-F238E27FC236}">
                <a16:creationId xmlns:a16="http://schemas.microsoft.com/office/drawing/2014/main" id="{80DCDDA9-35F6-48AA-80E1-C929ECD4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13052" name="Rectangle 60">
            <a:extLst>
              <a:ext uri="{FF2B5EF4-FFF2-40B4-BE49-F238E27FC236}">
                <a16:creationId xmlns:a16="http://schemas.microsoft.com/office/drawing/2014/main" id="{A0D19DAD-8A82-4844-8993-850AB64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3" name="Rectangle 61">
            <a:extLst>
              <a:ext uri="{FF2B5EF4-FFF2-40B4-BE49-F238E27FC236}">
                <a16:creationId xmlns:a16="http://schemas.microsoft.com/office/drawing/2014/main" id="{51B321F0-5585-4B43-9034-AE02887A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4" name="Rectangle 62">
            <a:extLst>
              <a:ext uri="{FF2B5EF4-FFF2-40B4-BE49-F238E27FC236}">
                <a16:creationId xmlns:a16="http://schemas.microsoft.com/office/drawing/2014/main" id="{28747E44-10F3-4C18-B820-0A05563D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3804" name="Line 67">
            <a:extLst>
              <a:ext uri="{FF2B5EF4-FFF2-40B4-BE49-F238E27FC236}">
                <a16:creationId xmlns:a16="http://schemas.microsoft.com/office/drawing/2014/main" id="{06A874E6-D62F-4F3C-ADAE-4DD0B0A7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5" name="Line 68">
            <a:extLst>
              <a:ext uri="{FF2B5EF4-FFF2-40B4-BE49-F238E27FC236}">
                <a16:creationId xmlns:a16="http://schemas.microsoft.com/office/drawing/2014/main" id="{74D2171C-F667-4B40-BE7E-96D05088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6" name="Line 69">
            <a:extLst>
              <a:ext uri="{FF2B5EF4-FFF2-40B4-BE49-F238E27FC236}">
                <a16:creationId xmlns:a16="http://schemas.microsoft.com/office/drawing/2014/main" id="{E582DD3E-7CC1-4D7B-A70E-AD10140E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62" name="Rectangle 70">
            <a:extLst>
              <a:ext uri="{FF2B5EF4-FFF2-40B4-BE49-F238E27FC236}">
                <a16:creationId xmlns:a16="http://schemas.microsoft.com/office/drawing/2014/main" id="{5F25B606-6314-477A-BBDE-DBE0E48F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4" grpId="0" animBg="1"/>
      <p:bldP spid="213014" grpId="1" animBg="1"/>
      <p:bldP spid="213015" grpId="0" animBg="1"/>
      <p:bldP spid="213016" grpId="0" animBg="1"/>
      <p:bldP spid="213018" grpId="0"/>
      <p:bldP spid="213018" grpId="1"/>
      <p:bldP spid="213018" grpId="2"/>
      <p:bldP spid="213018" grpId="3"/>
      <p:bldP spid="213019" grpId="0"/>
      <p:bldP spid="213019" grpId="1"/>
      <p:bldP spid="213052" grpId="0" animBg="1"/>
      <p:bldP spid="213052" grpId="1" animBg="1"/>
      <p:bldP spid="213053" grpId="0" animBg="1"/>
      <p:bldP spid="213053" grpId="1" animBg="1"/>
      <p:bldP spid="213054" grpId="0" animBg="1"/>
      <p:bldP spid="213054" grpId="1" animBg="1"/>
      <p:bldP spid="213062" grpId="0" animBg="1"/>
      <p:bldP spid="21306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3BF17D7-B344-4B70-A745-4BBFFC28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11A768-1EAB-49B5-962B-1A919222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Просто удалить элемент нельзя – нарушится поиск тех, которые были добавлены после него</a:t>
            </a:r>
          </a:p>
          <a:p>
            <a:pPr eaLnBrk="1" hangingPunct="1"/>
            <a:r>
              <a:rPr lang="ru-RU" altLang="ru-RU" dirty="0"/>
              <a:t>Можно заменить значение на пометку </a:t>
            </a:r>
            <a:r>
              <a:rPr lang="en-US" altLang="ru-RU" dirty="0"/>
              <a:t>Deleted</a:t>
            </a:r>
            <a:endParaRPr lang="ru-RU" alt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4A8ACB-788D-4097-9795-C515CB78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3C536F-56B5-45EA-9662-971F2232FA8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Линейный поиск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8F22-8ECF-4C65-9580-3096EC499362}"/>
              </a:ext>
            </a:extLst>
          </p:cNvPr>
          <p:cNvSpPr txBox="1"/>
          <p:nvPr/>
        </p:nvSpPr>
        <p:spPr>
          <a:xfrm>
            <a:off x="336263" y="10854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87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DB3B4AC-8778-4D3D-AD8C-C85D29348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Удаление элементов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D1FC69-0B24-4D0C-85C2-8BE3C855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Специальное значение </a:t>
            </a:r>
            <a:r>
              <a:rPr lang="en-US" altLang="ru-RU" sz="2800"/>
              <a:t>Deleted </a:t>
            </a:r>
            <a:r>
              <a:rPr lang="ru-RU" altLang="ru-RU" sz="2800"/>
              <a:t>позволяет удалить элемент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Но позиция в таблице после этого</a:t>
            </a:r>
            <a:r>
              <a:rPr lang="en-US" altLang="ru-RU" sz="2800"/>
              <a:t> </a:t>
            </a:r>
            <a:r>
              <a:rPr lang="ru-RU" altLang="ru-RU" sz="2800"/>
              <a:t>остается занятой и замедляет поиск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Этот подход годится, если потребность удалить элемент возникает в результате крайне экзотической ситуации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Если действительно нужно удалять – используйте разрешение коллизий методом списков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B8EE-FD79-4F0A-BBBE-877F623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BF9EB-D25E-4A58-82EF-CB7C42648BC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2C1C7-C6B3-4440-AC01-B0F1C13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6" b="7630"/>
          <a:stretch/>
        </p:blipFill>
        <p:spPr>
          <a:xfrm>
            <a:off x="148997" y="1899593"/>
            <a:ext cx="6676557" cy="109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00E6-DE97-4945-B10D-6065D64D530C}"/>
              </a:ext>
            </a:extLst>
          </p:cNvPr>
          <p:cNvSpPr txBox="1"/>
          <p:nvPr/>
        </p:nvSpPr>
        <p:spPr>
          <a:xfrm>
            <a:off x="336263" y="10854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4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B15C6-8F5E-4B76-A11B-D393FF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6CFAA-1E9E-490D-B1FC-961A1BF826B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977FA-5375-444A-95CD-53368E5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" y="699660"/>
            <a:ext cx="2292468" cy="110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4FBF-16B0-4177-8EF8-B8A429CCDA66}"/>
              </a:ext>
            </a:extLst>
          </p:cNvPr>
          <p:cNvSpPr txBox="1"/>
          <p:nvPr/>
        </p:nvSpPr>
        <p:spPr>
          <a:xfrm>
            <a:off x="227124" y="2139142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Расчетный индекс = 0.65 * 19 </a:t>
            </a:r>
            <a:r>
              <a:rPr lang="en-US" sz="2400" dirty="0"/>
              <a:t>~ 12</a:t>
            </a:r>
            <a:r>
              <a:rPr lang="ru-R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A522-F7C2-4AA3-AA04-8CD4C688EB53}"/>
              </a:ext>
            </a:extLst>
          </p:cNvPr>
          <p:cNvSpPr txBox="1"/>
          <p:nvPr/>
        </p:nvSpPr>
        <p:spPr>
          <a:xfrm>
            <a:off x="161248" y="4173164"/>
            <a:ext cx="542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Расстояние = значение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7AB1-B52B-4AAE-9844-3F489409DFC4}"/>
              </a:ext>
            </a:extLst>
          </p:cNvPr>
          <p:cNvSpPr txBox="1"/>
          <p:nvPr/>
        </p:nvSpPr>
        <p:spPr>
          <a:xfrm>
            <a:off x="161248" y="4634829"/>
            <a:ext cx="743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диапазона = значение </a:t>
            </a:r>
            <a:r>
              <a:rPr lang="en-US" sz="2400" dirty="0"/>
              <a:t>[max]</a:t>
            </a:r>
            <a:r>
              <a:rPr lang="ru-RU" sz="2400" dirty="0"/>
              <a:t>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EFB7-9C51-41AB-AB0A-5809E0048074}"/>
              </a:ext>
            </a:extLst>
          </p:cNvPr>
          <p:cNvSpPr txBox="1"/>
          <p:nvPr/>
        </p:nvSpPr>
        <p:spPr>
          <a:xfrm>
            <a:off x="161247" y="5096494"/>
            <a:ext cx="581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Дробь = Расстояние / Значение диапазона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2E9D-6B54-4A13-BCF8-4062A03A16F4}"/>
              </a:ext>
            </a:extLst>
          </p:cNvPr>
          <p:cNvSpPr txBox="1"/>
          <p:nvPr/>
        </p:nvSpPr>
        <p:spPr>
          <a:xfrm>
            <a:off x="161247" y="5577823"/>
            <a:ext cx="42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индексов = </a:t>
            </a:r>
            <a:r>
              <a:rPr lang="en-US" sz="2400" dirty="0"/>
              <a:t>max - min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1690-0FEF-4FA6-9850-119A57E94216}"/>
              </a:ext>
            </a:extLst>
          </p:cNvPr>
          <p:cNvSpPr txBox="1"/>
          <p:nvPr/>
        </p:nvSpPr>
        <p:spPr>
          <a:xfrm>
            <a:off x="161247" y="6060382"/>
            <a:ext cx="723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Оценка пристрела = </a:t>
            </a:r>
            <a:r>
              <a:rPr lang="en-US" sz="2400" dirty="0"/>
              <a:t>min</a:t>
            </a:r>
            <a:r>
              <a:rPr lang="ru-RU" sz="2400" dirty="0"/>
              <a:t> + Дробь * Значение индексов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C52-A17E-449E-99E5-8B26A3C1B1CD}"/>
              </a:ext>
            </a:extLst>
          </p:cNvPr>
          <p:cNvSpPr txBox="1"/>
          <p:nvPr/>
        </p:nvSpPr>
        <p:spPr>
          <a:xfrm>
            <a:off x="7598384" y="41731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 – 0 =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1BC04-C9EE-41CE-AAC8-74EA3F979FAA}"/>
              </a:ext>
            </a:extLst>
          </p:cNvPr>
          <p:cNvSpPr txBox="1"/>
          <p:nvPr/>
        </p:nvSpPr>
        <p:spPr>
          <a:xfrm>
            <a:off x="7604594" y="46348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99 – 0 = 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DB1A-E4C7-4CE0-8031-2A5B58336F0C}"/>
              </a:ext>
            </a:extLst>
          </p:cNvPr>
          <p:cNvSpPr txBox="1"/>
          <p:nvPr/>
        </p:nvSpPr>
        <p:spPr>
          <a:xfrm>
            <a:off x="7452511" y="513920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64/99 </a:t>
            </a:r>
            <a:r>
              <a:rPr lang="en-US" sz="2400" dirty="0"/>
              <a:t>~0.65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A9437-7E79-4BA9-B702-E0AD55B8747A}"/>
              </a:ext>
            </a:extLst>
          </p:cNvPr>
          <p:cNvSpPr txBox="1"/>
          <p:nvPr/>
        </p:nvSpPr>
        <p:spPr>
          <a:xfrm>
            <a:off x="7598384" y="56008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9 – 0 = </a:t>
            </a:r>
            <a:r>
              <a:rPr lang="en-US" sz="2400" dirty="0"/>
              <a:t>1</a:t>
            </a:r>
            <a:r>
              <a:rPr lang="ru-RU" sz="24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96DF5-0845-403F-99F8-0A2F5B531B4C}"/>
              </a:ext>
            </a:extLst>
          </p:cNvPr>
          <p:cNvSpPr txBox="1"/>
          <p:nvPr/>
        </p:nvSpPr>
        <p:spPr>
          <a:xfrm>
            <a:off x="6763220" y="639633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+ 0.65 * 19 ~ 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00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CC8B0-30AD-42B5-942E-58AF53650EA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5C761-951E-4511-9980-FF0889B7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04"/>
            <a:ext cx="9144000" cy="604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43767-B45E-48B8-A992-76E7026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6" y="1784895"/>
            <a:ext cx="3957476" cy="13417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05545-EE49-4C4B-9923-1C6058700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7"/>
          <a:stretch/>
        </p:blipFill>
        <p:spPr>
          <a:xfrm>
            <a:off x="4294732" y="2580149"/>
            <a:ext cx="483746" cy="546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ABFC2-616B-4E01-BA11-2B55BD07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218" y="2307412"/>
            <a:ext cx="1149409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3EDB0-8C08-42F5-9206-D964AB2D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0" y="1969120"/>
            <a:ext cx="2231866" cy="115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57377-39D3-4E31-B54A-9AE59BCF2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803" y="3122679"/>
            <a:ext cx="1573371" cy="5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0A313-A689-49AA-ACBC-6C817DCD82C9}"/>
              </a:ext>
            </a:extLst>
          </p:cNvPr>
          <p:cNvSpPr/>
          <p:nvPr/>
        </p:nvSpPr>
        <p:spPr>
          <a:xfrm>
            <a:off x="1005838" y="2592592"/>
            <a:ext cx="7276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>
                <a:latin typeface="Segoe UI" panose="020B0502040204020203" pitchFamily="34" charset="0"/>
              </a:rPr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25472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</TotalTime>
  <Words>2309</Words>
  <Application>Microsoft Office PowerPoint</Application>
  <PresentationFormat>Экран (4:3)</PresentationFormat>
  <Paragraphs>437</Paragraphs>
  <Slides>51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Helvetica</vt:lpstr>
      <vt:lpstr>Inter</vt:lpstr>
      <vt:lpstr>Segoe UI</vt:lpstr>
      <vt:lpstr>Wingdings</vt:lpstr>
      <vt:lpstr>Wingdings 2</vt:lpstr>
      <vt:lpstr>Тема Office</vt:lpstr>
      <vt:lpstr>Microsoft Equation 3.0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хэш-функции</vt:lpstr>
      <vt:lpstr>Метод деления</vt:lpstr>
      <vt:lpstr>Метод умножения</vt:lpstr>
      <vt:lpstr>Универсальное хеширование</vt:lpstr>
      <vt:lpstr>Универсальное хеширование</vt:lpstr>
      <vt:lpstr>Выбор хеш-функции</vt:lpstr>
      <vt:lpstr>Пример: строки ANSI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Коллизии</vt:lpstr>
      <vt:lpstr>Пример коллизии</vt:lpstr>
      <vt:lpstr>Необходимо разрешение коллизий</vt:lpstr>
      <vt:lpstr>Разрешение коллизий: открытое хеширование (хранение списков)</vt:lpstr>
      <vt:lpstr>Разрешение коллизий: хранение списков, h(x) = x mod 11, добавление</vt:lpstr>
      <vt:lpstr>Разрешение коллизий: хранение списков, h(x) = x mod 11, поиск</vt:lpstr>
      <vt:lpstr>Презентация PowerPoint</vt:lpstr>
      <vt:lpstr>Разрешение коллизий хранением списков (открытое хеширование)</vt:lpstr>
      <vt:lpstr>Разрешение коллизий: закрытое хеширование (метод сдвига)</vt:lpstr>
      <vt:lpstr>Почему линейное исследование?</vt:lpstr>
      <vt:lpstr>Разрешение коллизий методом сдвига , h(x) = x mod 11, добавление</vt:lpstr>
      <vt:lpstr>Разрешение коллизий методом сдвига , h(x) = x mod 11, поиск</vt:lpstr>
      <vt:lpstr>Разрешение коллизий методом сдвига</vt:lpstr>
      <vt:lpstr>Разрешение коллизий: квадратичное исследование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=( x mod 8 + i / 2+ i2 / 2) mod 8)</vt:lpstr>
      <vt:lpstr>Выводы:</vt:lpstr>
      <vt:lpstr>Удаление элементов из хеш-таблицы с открытой адресацией h1(x) = x % 11, h2(x) = 1 + x % 10</vt:lpstr>
      <vt:lpstr>Удаление элементов</vt:lpstr>
      <vt:lpstr>Удаление элементов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admin</cp:lastModifiedBy>
  <cp:revision>114</cp:revision>
  <dcterms:created xsi:type="dcterms:W3CDTF">2022-02-16T17:35:29Z</dcterms:created>
  <dcterms:modified xsi:type="dcterms:W3CDTF">2022-04-14T10:59:39Z</dcterms:modified>
</cp:coreProperties>
</file>