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7" r:id="rId3"/>
    <p:sldId id="642" r:id="rId4"/>
    <p:sldId id="643" r:id="rId5"/>
    <p:sldId id="644" r:id="rId6"/>
    <p:sldId id="645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41" r:id="rId30"/>
    <p:sldId id="64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6. Двоичные (бинарные) деревья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1CBCA0-B116-4494-AF64-5507D1A1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" y="120691"/>
            <a:ext cx="8835182" cy="65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3BFBE6-F635-4C8F-B3D5-0A5E322D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" y="339058"/>
            <a:ext cx="8864999" cy="5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11D5DD-4F08-423E-9538-3D743E05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" y="115713"/>
            <a:ext cx="8652479" cy="65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727ED-A520-439D-B16F-65BD9307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0" y="190930"/>
            <a:ext cx="8878961" cy="61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2B7A7C-21C5-4549-8B4D-14A83F9A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" y="166318"/>
            <a:ext cx="8661453" cy="65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805B8E-B601-4F53-89B1-91E14F24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0" y="116727"/>
            <a:ext cx="8907719" cy="65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2078EC-0E4E-4168-9EE8-A35AA854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" y="135899"/>
            <a:ext cx="8907613" cy="65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E60C9F-0283-4A87-981D-3256EABC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953"/>
            <a:ext cx="8843133" cy="66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CCC759-BAA4-4E30-BA1B-6C65FAA1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6" y="125023"/>
            <a:ext cx="8874784" cy="665923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942469-EADD-481E-B16C-6F128ED61658}"/>
              </a:ext>
            </a:extLst>
          </p:cNvPr>
          <p:cNvSpPr/>
          <p:nvPr/>
        </p:nvSpPr>
        <p:spPr>
          <a:xfrm>
            <a:off x="1616424" y="4913852"/>
            <a:ext cx="5421506" cy="72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CADBEC-F6E2-4D4C-A34C-2E66FAA500FF}"/>
              </a:ext>
            </a:extLst>
          </p:cNvPr>
          <p:cNvSpPr/>
          <p:nvPr/>
        </p:nvSpPr>
        <p:spPr>
          <a:xfrm>
            <a:off x="1616424" y="4747913"/>
            <a:ext cx="5692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– после вставки поддеревья выровняются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71BF71-A6D0-4355-A10C-0762FC196E7B}"/>
              </a:ext>
            </a:extLst>
          </p:cNvPr>
          <p:cNvSpPr/>
          <p:nvPr/>
        </p:nvSpPr>
        <p:spPr>
          <a:xfrm>
            <a:off x="1616424" y="5144684"/>
            <a:ext cx="5069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 – дерево всё ещё сбалансированное</a:t>
            </a:r>
          </a:p>
        </p:txBody>
      </p:sp>
    </p:spTree>
    <p:extLst>
      <p:ext uri="{BB962C8B-B14F-4D97-AF65-F5344CB8AC3E}">
        <p14:creationId xmlns:p14="http://schemas.microsoft.com/office/powerpoint/2010/main" val="166567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FCBB8F-EA78-4D26-8285-7766867F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" y="172218"/>
            <a:ext cx="8960813" cy="67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B1F63-B114-4A2E-BD5D-9B9306BAD8BA}"/>
              </a:ext>
            </a:extLst>
          </p:cNvPr>
          <p:cNvSpPr/>
          <p:nvPr/>
        </p:nvSpPr>
        <p:spPr>
          <a:xfrm>
            <a:off x="805261" y="938499"/>
            <a:ext cx="794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Дерево</a:t>
            </a:r>
            <a:r>
              <a:rPr lang="ru-RU" dirty="0"/>
              <a:t>  –  это  совокупность  узлов  (вершин)  и  соединяющих  их  направленных  ребер (дуг), причем в каждый узел (за исключением одного - корня) ведет ровно одна дуга. 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3DD4AC-92C6-4800-A929-63DC792FF2E8}"/>
              </a:ext>
            </a:extLst>
          </p:cNvPr>
          <p:cNvSpPr/>
          <p:nvPr/>
        </p:nvSpPr>
        <p:spPr>
          <a:xfrm>
            <a:off x="803787" y="2097046"/>
            <a:ext cx="753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Корень</a:t>
            </a:r>
            <a:r>
              <a:rPr lang="ru-RU" dirty="0"/>
              <a:t> – это начальный узел дерева, в который не ведет ни одной дуги.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23306-BC99-4894-BCD2-401EBF2956CB}"/>
              </a:ext>
            </a:extLst>
          </p:cNvPr>
          <p:cNvSpPr/>
          <p:nvPr/>
        </p:nvSpPr>
        <p:spPr>
          <a:xfrm>
            <a:off x="803787" y="2819147"/>
            <a:ext cx="794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Примером может служить </a:t>
            </a:r>
            <a:r>
              <a:rPr lang="ru-RU" b="1" dirty="0"/>
              <a:t>генеалогическое дерево </a:t>
            </a:r>
            <a:r>
              <a:rPr lang="ru-RU" dirty="0"/>
              <a:t>- в корне дерева находитесь вы сами, от вас идет две дуги к родителям, от каждого из родителей - две дуги к их родителям и т.д.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01443A-9727-44A9-8EB7-B054748F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6765"/>
            <a:ext cx="9144000" cy="28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D18E2E-29B7-4D24-991A-72FFB497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" y="56935"/>
            <a:ext cx="8740379" cy="64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64E2F0-F1A4-442B-AF6B-863EDC84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0" y="143642"/>
            <a:ext cx="8289485" cy="65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2545D9-142F-40EB-8BC9-E68D5898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096805" cy="68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5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E60B6-02FA-4B6C-9A5C-0D31068F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0906" cy="68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D86C80-4809-4DA4-A7C1-4CBFFEEA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4"/>
            <a:ext cx="9055510" cy="67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7B9F52-74AE-476F-85A0-A391683E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FC5130-24F7-491F-8F18-D4EADFC3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1B04C0-B56E-4C9C-B9F3-7C8644A82E34}"/>
              </a:ext>
            </a:extLst>
          </p:cNvPr>
          <p:cNvSpPr/>
          <p:nvPr/>
        </p:nvSpPr>
        <p:spPr>
          <a:xfrm>
            <a:off x="260035" y="194368"/>
            <a:ext cx="457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Дерево для арифметического выражения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FCFA1F-CF27-499B-A911-0A99FD65F273}"/>
              </a:ext>
            </a:extLst>
          </p:cNvPr>
          <p:cNvSpPr/>
          <p:nvPr/>
        </p:nvSpPr>
        <p:spPr>
          <a:xfrm>
            <a:off x="2375694" y="1014377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(a + b) / (c - d + 1)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980718-9379-46DE-B533-8939E47C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68" y="1774203"/>
            <a:ext cx="4803678" cy="385817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824077-3F69-412D-80DF-F42B8977E1BC}"/>
              </a:ext>
            </a:extLst>
          </p:cNvPr>
          <p:cNvSpPr/>
          <p:nvPr/>
        </p:nvSpPr>
        <p:spPr>
          <a:xfrm>
            <a:off x="256854" y="2375937"/>
            <a:ext cx="35010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Листья содержат  числа  и  имена  переменных (операндов),  а  внутренние  вершины  и  корень – арифметические  действия и вызовы функций. Вычисляется такое выражение снизу, начиная с листьев.  Как  видим,  скобки  отсутствуют,  и  дерево  полностью определяет порядок выполнения операций.  </a:t>
            </a:r>
          </a:p>
        </p:txBody>
      </p:sp>
    </p:spTree>
    <p:extLst>
      <p:ext uri="{BB962C8B-B14F-4D97-AF65-F5344CB8AC3E}">
        <p14:creationId xmlns:p14="http://schemas.microsoft.com/office/powerpoint/2010/main" val="420221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950E29-A4B7-4FBF-81EF-5185ACA4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32"/>
            <a:ext cx="9144000" cy="57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FA3D5D-C063-4743-AFE0-85D522E49EED}"/>
              </a:ext>
            </a:extLst>
          </p:cNvPr>
          <p:cNvSpPr txBox="1">
            <a:spLocks/>
          </p:cNvSpPr>
          <p:nvPr/>
        </p:nvSpPr>
        <p:spPr>
          <a:xfrm>
            <a:off x="677848" y="890033"/>
            <a:ext cx="4593866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MyQuiz.ru</a:t>
            </a:r>
            <a:endParaRPr lang="ru-RU" sz="6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E80598-A0F6-46EC-9557-8A545262B41C}"/>
              </a:ext>
            </a:extLst>
          </p:cNvPr>
          <p:cNvSpPr txBox="1">
            <a:spLocks/>
          </p:cNvSpPr>
          <p:nvPr/>
        </p:nvSpPr>
        <p:spPr>
          <a:xfrm>
            <a:off x="2747175" y="2728110"/>
            <a:ext cx="3649649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rgbClr val="0070C0"/>
                </a:solidFill>
              </a:rPr>
              <a:t>308478</a:t>
            </a:r>
            <a:endParaRPr lang="ru-RU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FBE624-0486-4A6C-80B7-0D18C449579F}"/>
              </a:ext>
            </a:extLst>
          </p:cNvPr>
          <p:cNvSpPr/>
          <p:nvPr/>
        </p:nvSpPr>
        <p:spPr>
          <a:xfrm>
            <a:off x="197586" y="147173"/>
            <a:ext cx="216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Двоичные деревья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9CF8C2-092A-4C2A-AE04-42F20393A074}"/>
              </a:ext>
            </a:extLst>
          </p:cNvPr>
          <p:cNvSpPr/>
          <p:nvPr/>
        </p:nvSpPr>
        <p:spPr>
          <a:xfrm>
            <a:off x="457200" y="675572"/>
            <a:ext cx="8197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практике используются главным образом деревья особого вида, называемые двоичными (бинарными).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3613FC-07E0-434E-8C81-451180DE4827}"/>
              </a:ext>
            </a:extLst>
          </p:cNvPr>
          <p:cNvSpPr/>
          <p:nvPr/>
        </p:nvSpPr>
        <p:spPr>
          <a:xfrm>
            <a:off x="457200" y="1514576"/>
            <a:ext cx="7978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Двоичным деревом </a:t>
            </a:r>
            <a:r>
              <a:rPr lang="ru-RU" dirty="0"/>
              <a:t>называется дерево, каждый узел которого имеет </a:t>
            </a:r>
            <a:r>
              <a:rPr lang="ru-RU" u="sng" dirty="0"/>
              <a:t>не более двух сыновей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1C15AF-EF7B-470A-AF94-EF0A21986336}"/>
              </a:ext>
            </a:extLst>
          </p:cNvPr>
          <p:cNvSpPr/>
          <p:nvPr/>
        </p:nvSpPr>
        <p:spPr>
          <a:xfrm>
            <a:off x="457200" y="2299406"/>
            <a:ext cx="6981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определить двоичное дерево и рекурсивно: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8B495D-9176-4EEF-AF7C-220B3D90D1C1}"/>
              </a:ext>
            </a:extLst>
          </p:cNvPr>
          <p:cNvSpPr/>
          <p:nvPr/>
        </p:nvSpPr>
        <p:spPr>
          <a:xfrm>
            <a:off x="545689" y="2802178"/>
            <a:ext cx="832103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1)  пустая структура является двоичным деревом; </a:t>
            </a:r>
          </a:p>
          <a:p>
            <a:r>
              <a:rPr lang="ru-RU" dirty="0"/>
              <a:t>2)  дерево – это корень и два связанных с ним двоичных дерева, которые называют левым и правым поддеревом 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0D494B-6CFE-40AD-B77B-56818AB069C8}"/>
              </a:ext>
            </a:extLst>
          </p:cNvPr>
          <p:cNvSpPr/>
          <p:nvPr/>
        </p:nvSpPr>
        <p:spPr>
          <a:xfrm>
            <a:off x="545689" y="3880706"/>
            <a:ext cx="827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Двоичные деревья </a:t>
            </a:r>
            <a:r>
              <a:rPr lang="ru-RU" b="1" dirty="0"/>
              <a:t>упорядочены</a:t>
            </a:r>
            <a:r>
              <a:rPr lang="ru-RU" dirty="0"/>
              <a:t>, то есть различают левое и правое поддеревья.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D8195F-87FA-4B15-92FC-B435F2C1021D}"/>
              </a:ext>
            </a:extLst>
          </p:cNvPr>
          <p:cNvSpPr/>
          <p:nvPr/>
        </p:nvSpPr>
        <p:spPr>
          <a:xfrm>
            <a:off x="545689" y="4405236"/>
            <a:ext cx="5194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Строго двоичным деревом </a:t>
            </a:r>
            <a:r>
              <a:rPr lang="ru-RU" dirty="0"/>
              <a:t>называется дерево, у которого каждая внутренняя вершина имеет непустые левое и правое поддеревья.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3FFDFE-72AF-45DF-BE69-95953CD2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02" y="4405236"/>
            <a:ext cx="1524983" cy="15567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967D68-95C2-4C54-A31A-603B8AFCDBEF}"/>
              </a:ext>
            </a:extLst>
          </p:cNvPr>
          <p:cNvSpPr/>
          <p:nvPr/>
        </p:nvSpPr>
        <p:spPr>
          <a:xfrm>
            <a:off x="545689" y="5483764"/>
            <a:ext cx="595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Полным  двоичным  деревом  </a:t>
            </a:r>
            <a:r>
              <a:rPr lang="ru-RU" dirty="0"/>
              <a:t>называется  дерево,  у  которого  все  листья  находятся  на  одно уровне и каждая внутренняя вершина имеет непустые левое и правое поддеревья. </a:t>
            </a:r>
          </a:p>
        </p:txBody>
      </p:sp>
    </p:spTree>
    <p:extLst>
      <p:ext uri="{BB962C8B-B14F-4D97-AF65-F5344CB8AC3E}">
        <p14:creationId xmlns:p14="http://schemas.microsoft.com/office/powerpoint/2010/main" val="14614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2677E2-699C-4323-AA33-61436B9EFE97}"/>
              </a:ext>
            </a:extLst>
          </p:cNvPr>
          <p:cNvSpPr/>
          <p:nvPr/>
        </p:nvSpPr>
        <p:spPr>
          <a:xfrm>
            <a:off x="380509" y="375787"/>
            <a:ext cx="8244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Стандартные операции:</a:t>
            </a:r>
          </a:p>
          <a:p>
            <a:r>
              <a:rPr lang="ru-RU" dirty="0"/>
              <a:t>-поиск элемента по значению</a:t>
            </a:r>
          </a:p>
          <a:p>
            <a:r>
              <a:rPr lang="ru-RU" dirty="0"/>
              <a:t>-добавление элемента</a:t>
            </a:r>
          </a:p>
          <a:p>
            <a:r>
              <a:rPr lang="ru-RU" dirty="0"/>
              <a:t>-поиск максимального/минимального элемента</a:t>
            </a:r>
          </a:p>
          <a:p>
            <a:r>
              <a:rPr lang="ru-RU" dirty="0"/>
              <a:t>-поиск предыдущего/следующего по величине элемента</a:t>
            </a:r>
          </a:p>
          <a:p>
            <a:r>
              <a:rPr lang="ru-RU" dirty="0"/>
              <a:t>-удаление элемента</a:t>
            </a:r>
          </a:p>
          <a:p>
            <a:r>
              <a:rPr lang="ru-RU" dirty="0"/>
              <a:t>-различные варианты обхода дерева – для его вывода, записи в файл или удаления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1780C-22C4-4CD2-87CF-86D08D74658D}"/>
              </a:ext>
            </a:extLst>
          </p:cNvPr>
          <p:cNvSpPr/>
          <p:nvPr/>
        </p:nvSpPr>
        <p:spPr>
          <a:xfrm>
            <a:off x="380509" y="3244334"/>
            <a:ext cx="236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Высота дерева поиска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E2D86B-87E0-4C99-8CCA-3BAE8F45C16E}"/>
              </a:ext>
            </a:extLst>
          </p:cNvPr>
          <p:cNvSpPr/>
          <p:nvPr/>
        </p:nvSpPr>
        <p:spPr>
          <a:xfrm>
            <a:off x="380508" y="3712224"/>
            <a:ext cx="824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Высота дерева определяется как длина самого длинного пути от корня до листа.</a:t>
            </a:r>
          </a:p>
        </p:txBody>
      </p:sp>
    </p:spTree>
    <p:extLst>
      <p:ext uri="{BB962C8B-B14F-4D97-AF65-F5344CB8AC3E}">
        <p14:creationId xmlns:p14="http://schemas.microsoft.com/office/powerpoint/2010/main" val="17109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05958F-F07D-429B-B508-FCE8C961D84D}"/>
              </a:ext>
            </a:extLst>
          </p:cNvPr>
          <p:cNvSpPr/>
          <p:nvPr/>
        </p:nvSpPr>
        <p:spPr>
          <a:xfrm>
            <a:off x="269230" y="253362"/>
            <a:ext cx="15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Обход дерева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7E442A-835A-4C00-8BBD-62904811E3CD}"/>
              </a:ext>
            </a:extLst>
          </p:cNvPr>
          <p:cNvSpPr/>
          <p:nvPr/>
        </p:nvSpPr>
        <p:spPr>
          <a:xfrm>
            <a:off x="272989" y="787552"/>
            <a:ext cx="85347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Одной из необходимых операций при работе с деревьями является обход дерева, во время которого надо посетить каждый узел по одному разу и (возможно) вывести информацию, содержащуюся в вершинах. </a:t>
            </a:r>
          </a:p>
          <a:p>
            <a:endParaRPr lang="ru-RU" dirty="0"/>
          </a:p>
          <a:p>
            <a:r>
              <a:rPr lang="ru-RU" dirty="0"/>
              <a:t>Пусть в результате обхода надо напечатать значения поля данных всех вершин в определенном порядке. Существуют </a:t>
            </a:r>
            <a:r>
              <a:rPr lang="ru-RU" b="1" dirty="0"/>
              <a:t>три варианта обхода</a:t>
            </a:r>
            <a:r>
              <a:rPr lang="ru-RU" dirty="0"/>
              <a:t>: </a:t>
            </a:r>
          </a:p>
          <a:p>
            <a:endParaRPr lang="ru-RU" dirty="0"/>
          </a:p>
          <a:p>
            <a:r>
              <a:rPr lang="ru-RU" dirty="0"/>
              <a:t>1)  </a:t>
            </a:r>
            <a:r>
              <a:rPr lang="ru-RU" b="1" dirty="0"/>
              <a:t>КЛП</a:t>
            </a:r>
            <a:r>
              <a:rPr lang="ru-RU" dirty="0"/>
              <a:t> (корень – левое – правое): сначала посещается корень (выводится информация о нем), затем левое поддерево, а затем – правое; </a:t>
            </a:r>
          </a:p>
          <a:p>
            <a:r>
              <a:rPr lang="ru-RU" dirty="0"/>
              <a:t>2)  </a:t>
            </a:r>
            <a:r>
              <a:rPr lang="ru-RU" b="1" dirty="0"/>
              <a:t>ЛКП</a:t>
            </a:r>
            <a:r>
              <a:rPr lang="ru-RU" dirty="0"/>
              <a:t> (левое – корень – правое): сначала посещается левое поддерево, затем корень, а затем – правое; </a:t>
            </a:r>
          </a:p>
          <a:p>
            <a:r>
              <a:rPr lang="ru-RU" dirty="0"/>
              <a:t>3)  </a:t>
            </a:r>
            <a:r>
              <a:rPr lang="ru-RU" b="1" dirty="0"/>
              <a:t>ЛПК</a:t>
            </a:r>
            <a:r>
              <a:rPr lang="ru-RU" dirty="0"/>
              <a:t> (левое – правое – корень): сначала посещается левое поддерево, затем правое, а затем – корень. </a:t>
            </a:r>
          </a:p>
        </p:txBody>
      </p:sp>
    </p:spTree>
    <p:extLst>
      <p:ext uri="{BB962C8B-B14F-4D97-AF65-F5344CB8AC3E}">
        <p14:creationId xmlns:p14="http://schemas.microsoft.com/office/powerpoint/2010/main" val="12769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68CE80-8A4E-4EB9-A3FE-581E15D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93800"/>
            <a:ext cx="6496050" cy="323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076B83-CC58-4EA5-AC96-2E7764C1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98" y="1167488"/>
            <a:ext cx="4826102" cy="46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2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DCA43E-1E13-4BC0-9193-C026C0C9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" y="364501"/>
            <a:ext cx="8910327" cy="58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28DB3C-D60E-4DA9-8188-3669A3BA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" y="90764"/>
            <a:ext cx="8862693" cy="66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D6D84D-0ACE-43D2-9C29-328A7F2B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" y="123887"/>
            <a:ext cx="8859387" cy="66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6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3769</TotalTime>
  <Words>481</Words>
  <Application>Microsoft Office PowerPoint</Application>
  <PresentationFormat>Экран (4:3)</PresentationFormat>
  <Paragraphs>38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Дмитрий Васильевич Шиман</cp:lastModifiedBy>
  <cp:revision>128</cp:revision>
  <dcterms:created xsi:type="dcterms:W3CDTF">2022-02-16T17:35:29Z</dcterms:created>
  <dcterms:modified xsi:type="dcterms:W3CDTF">2022-04-28T13:00:27Z</dcterms:modified>
</cp:coreProperties>
</file>