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690" r:id="rId3"/>
    <p:sldId id="669" r:id="rId4"/>
    <p:sldId id="670" r:id="rId5"/>
    <p:sldId id="678" r:id="rId6"/>
    <p:sldId id="671" r:id="rId7"/>
    <p:sldId id="672" r:id="rId8"/>
    <p:sldId id="673" r:id="rId9"/>
    <p:sldId id="679" r:id="rId10"/>
    <p:sldId id="680" r:id="rId11"/>
    <p:sldId id="681" r:id="rId12"/>
    <p:sldId id="682" r:id="rId13"/>
    <p:sldId id="683" r:id="rId14"/>
    <p:sldId id="684" r:id="rId15"/>
    <p:sldId id="674" r:id="rId16"/>
    <p:sldId id="303" r:id="rId17"/>
    <p:sldId id="304" r:id="rId18"/>
    <p:sldId id="305" r:id="rId19"/>
    <p:sldId id="675" r:id="rId20"/>
    <p:sldId id="676" r:id="rId21"/>
    <p:sldId id="677" r:id="rId22"/>
    <p:sldId id="296" r:id="rId23"/>
    <p:sldId id="686" r:id="rId24"/>
    <p:sldId id="687" r:id="rId25"/>
    <p:sldId id="688" r:id="rId26"/>
    <p:sldId id="689" r:id="rId27"/>
    <p:sldId id="276" r:id="rId28"/>
    <p:sldId id="277" r:id="rId29"/>
    <p:sldId id="278" r:id="rId30"/>
    <p:sldId id="319" r:id="rId31"/>
    <p:sldId id="324" r:id="rId32"/>
    <p:sldId id="323" r:id="rId33"/>
    <p:sldId id="64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5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05.96027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2-05-12T12:49:27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5744 5385 0,'0'16'110,"0"17"-110,0-17 15,0 0 1,0 33-16,0 98 47,0-66-31,-16 0-1,16-32 1,0 0-1,0-33 1,0 114 0,0-16-1,0-81 17,0 15-32,0 66 31,0-32-16,0-17 1,0 65 0,16-16 15,-16-65-15,0 16-1,16 81 16,-16-113-31,33 97 16,-33-65 0,0 65-1,0 16 1,0-64 0,0-66-1,0 130 32,0-64-47,-33 15 16,17 34-1,0-83 1,0-31 0,16 64-1,-17 0 1,1 1-1,0-1 17,0 17-17,-1 15 1,1-47 0,0 31-1,-1-16 1,-31 115-1,15-82 1,33-98 0,-16 98-1,-17 16 1,33-114-16,-16 98 16,0 16-1,16 17 1,-17-50-1,17 1 1,0-49 0,0 16-1,0 16 17,0 17-17,-16-50 1,16 50-1,-16-17 1,16 17 0,0 0-1,0-33 1,0 49 0,0 64-1,-16 18 1,16-148-1,0 66 1,-33 17 0,33-66-1,-16-17 1,16 34-16,-16 48 31,-1 0-15,1-49-1,16 98 1,0-97 0,0 32-1,-16-33 1,16 49 0,-33 33-1,33-49 1,0-49-1,0 49 1,0 48 0,0-64-1,0-33 17,0 33-17,0-17 1,0 65-1,0-113 1,0-17 0,0-48 77,0-1-93,0-97 16,0 97-16</inkml:trace>
  <inkml:trace contextRef="#ctx0" brushRef="#br0" timeOffset="2725.911">20307 4897 0,'0'33'47,"0"64"-31,17-48-1,-17 130-15,0 49 16,0-180-16,0 148 16,0-115-1,0 82 1,0-1-1,0-97-15,0 49 16,0 65 0,0 0-1,0-97 1,0 96 0,0-64 15,-33 0-16,17 49 1,16-82 0,-17 49-16,17 1 15,-48 96 17,15 1-17,-16-98 1,0 179-1,1-97 1,31 16 0,17-98-1,-32 97 1,32-161-16,0 161 16,0 1-1,0-98 1,0 49-1,0 33 1,0-17 0,0-98-1,0 50 1,0 32 0,-16-130-16,16 81 15,-17-65 1,17 16 15,-16-65-15,16 33-16,-32 114 15,15-65 1,-32 48 0,17-48-1,-1 97 1,17-65-1,-16-32 1,32-17 0,-17-49-1,1 82 1,0-49 0,16 0-1,-17-32 16,1 48-31,16-32 16,-16 0 0,16 0-1,0 0 1,0 48 0,0-64 15,0 48-16,0 65 1,32 33 0,-15-97-1,-17-17 1,16 32 0,0-48-1,-16 65 1,17-49-1,-17 0 17,0-16-32,16-16 0,-16 32 15,16 0 1,-16-49 0,16 16-1,-16-15 1,0-1-16,0 0 15,0 1 17,0-34 77</inkml:trace>
  <inkml:trace contextRef="#ctx0" brushRef="#br0" timeOffset="23327.458">5695 4588 0,'0'16'109,"0"0"-109,0 17 16,0-1-16,0-15 16,0-1-1,0 0-15,0 17 16,0-1 0,33-15-1,-33 15 1,32 50-1,-32-66 1,0 0 0,17 0 15,-17 33-15,0-16-1,0 15 1,0 1 31,0-32-32,16-17 1,-16 16 0,0 0 15,0 0-16,16 1 1,-16-1 15,0 16-15,0 1 0,0-17-1,0 0 1,0 17-1,0 0 1,0-17 0,0 0-1,0 0 1,0 1 0,0-1-1,0 0 1,0 0-1,0 1 32,0-1-31,0 0 31,0-32 62</inkml:trace>
  <inkml:trace contextRef="#ctx0" brushRef="#br0" timeOffset="30149.103">21804 8948 0,'33'-17'63,"16"1"-63,-17 0 16,33 16-1,98-16-15,-82 16 16,50 0-1,-99 0 1,-16 0 0,33 0-1,0 32 1,-16 1 0,-17-1-1,33 82 1,-33-33-1,-16-48 1,0 0 0,0 15-1,0-31-15,0 48 32,-49 32-17,17-80 1,-115 96-1,115-96-15,-147 15 16,48 1 0,99-33-1,16 0 1,32 0 62,33 0-62,-17 0-16,115 0 15,-50 0 17,-64 0-17,32 0 1,-16 32-1,-49-15 17,32-1-17,1 33 1,-17-33-16,0 0 16,-16 17-1,17-17 1,-17 17-1,16 15 1,0-15 0,-16-1-1,0-15 1,0-1 15,0 0 204,0 1-235,0-1 15,-16 0 1,16 0-16,-16-16 15,16 17-15,0-1 16,-17 0 15,1 17-15,0-33 0,-17 16-1,17 0 1,-17 0-1,-15 17 1,-1-17 0,16 1-1,-32-17 1,-65 16 0,65-16-1,0 0 1,0 0-1,-65 0 1,64 0 15,-145 0-15,195-16 0,-1-17-1,17 17 1,-16-1-1,0-48 1,16 33 0</inkml:trace>
  <inkml:trace contextRef="#ctx0" brushRef="#br0" timeOffset="32240.291">23204 9224 0,'0'0'0,"-82"114"0,66-81 16,-33-1-16,-48 131 16,31-49-1,18-17 1,-1-15-16,33-17 31,-17 16-15,17-32-1,16 0 1,-17 32 0,17-32-1,0-17 1,0-15 15,17-1-15,48-16-1,49 0 1,-17 0 0,-32 0-1,1 0-15,80-49 31,0 0-15,-15-32 0,-50 49-1,49-82 1,0-17 0,-81 83-1,49-99 1,-49 82-1,-17-16 17,-16 48-17,17-81 1,-1 17 15,-32 15-15,0 50-1,0-1 1,0-32 15,-16 49-15,-16-16 0,-17 15 15,-16-15-16,48 15 1,-80 1 15,64 0-15,-48 16 0,32 0-1,-32 0 1,32 0-1,-32 0 1,32 0 0,-33 32-1,-64 34 17,97-34-17,17 17 1,-1-17-1,17 1 1,16-1 15,0-15-15,-16 32 0,-1-17-1,1 17 16</inkml:trace>
  <inkml:trace contextRef="#ctx0" brushRef="#br0" timeOffset="34318.12">24115 10233 0,'0'49'47,"0"-33"-47,0 17 0,0-1 16,0 17-1,0-17 1,0-15 0,16-17 62,0 0-63,1 0-15,31 0 16,50 0 0,-49-17-1,65-48 1,-82 49-16,33-33 15,-32 0 1,-17 33 0,17-16-1,-17 15 1,0 1 0,-16 0 15,0 32 47,0 0-62,-16 49-1,0 17 1,0-33-1,-1 16 1,17-49 0,0 0-1,17-16 48,31 0-48,83-49 1,-99 33-16,82 0 16,-33-33-1,-32 17 1,-33 32-16,17-17 16,-33 1-1,16 0 1,1-17-1,-17 17 79,16 16-94,-16-16 16,16 16 31,-16 32 46,-32 82-77,15-81-16,-15 80 16,15-47-1,1-66 1,16 16 0,0 0 62,0 0-47,0 1-31,0-1 31,-16 0-15,16 17-1,-16-17-15,16-32 94,0-1-94</inkml:trace>
  <inkml:trace contextRef="#ctx0" brushRef="#br0" timeOffset="43665.385">554 13958 0,'0'0'0,"81"0"0,-49 0 15,245 0 1,211 33 0,-244-33-1,-162 0 1,129 0-1,-32 0 1,65 0 0,-146 0 15,81 0-15,97 0-1,-80 0 1,32 0-16,-98 0 15,32 0 1,-80 0 0,-50 0-1,50 0-15,-1 0 16,147 0 0,0 0-1,-82 0 1,163 0-1,-81 0 1,0 0 15,-82 0-15,180 0 0,-50 16-1,-129-16 1,-82 0-1,65 0 1,65 0 0,-16 0-1,-49 0 1,33 0 0,98 0-1,-180 0-15,130 0 16,-97 0-1,130 0 1,-162 0 15,64 16-31,196-16 16,-179 0 0,16 0-1,48 0 1,-80 0-1,16 0-15,-33 0 16,114 0 0,16 0-1,-81 0 1,179 0 0,-114 0-1,-16 0 1,-114 0-1,244 0 1,-130 0 0,-98 0-1,98 0 1,-66 0 0,131 0-1,-195 0 1,97 0-1,66 0 17,145 0-17,-259 0 1,194 0 0,-162 33-1,0-33 1,-16 16-16,-33-16 15,147 0 1,32 0 0,-32 16-1,97-16 1,-179 0 0,49 0-1,-81 0 1,195 0-1,98 33 1,-66-33 15,-178 0-15,308 16 0,50 17 15,-212-1-16,-195-32 1,178 0 0,-146 0-1,-129 0-15,145 0 16,-81 0 0,98 0-1,16 0 1,130 17-1,-162-1 1,113-16 0,1 0-1,-196 0 1,49 0-16,-49 16 16,98-16 15,-17 0-16,-80 0 1,96 33 0,-64-33-1,16 0 1,-81 0 0,211 0-1,-228 0 1,98 16-1,-97-16 1,113 0 0,33 0-1,-98 0 1,-98 0 0,1 0 15,16 0-16,32 0 1,-32 0 0,-17 0-1,1 0 1,-17 0 31,1 0-32,-1 0 1,16 0-16,1 0 16,-17 0-16,33 0 15,-33 0 1</inkml:trace>
  <inkml:trace contextRef="#ctx0" brushRef="#br0" timeOffset="51859.169">5663 4555 0,'0'17'63,"0"-1"-48,0 0-15,16 17 16,0 15 0,1 1-1,-1-32 1,-16 15-1,32 66 17,1-49-17,-17-17 1,1 33 0,-1-49-1,0 17 1,33 81 15,-33-82-15,33 33-1,-33-32 1,17 48 15,-1-32-15,-15-16-16,15 32 15,33 81 17,-48-81-17,31 33 1,-31-66 15,-17 33-15,81 82 15,0-33 0,-48-49-15,-1 0 0,17 16-1,-16-32 1,-1 0-1,1 16 1,32 16 0,-33-16-1,34 33 1,-18-33 0,-48-49 15,147 163 0,-115-146-15,50 64 15,-66-48-15,49 0-1,-16 0 1,-33-17-16,17 1 15,-1-1 1,1 17 0,-1-16 15,-15-17-15,31 33-1,34 48 16,-33-32-15,16-16 0,-33 16-1,1-16 1,-1-16 0,17 48-1,16-32 1,-48 0-1,-1-17 1,16 1 0,17 32 15,81 97 0,-81-80-15,16-1-1,-16-32 1,0 32 0,0-32-1,-1 16 1,34 16 0,-33 1-1,-1-17 1,1-16-1,65 48 1,-49-48 0,0 16-1,0-16 17,-16 32-32,33-32 15,-17-16 1,-16-1-1,32 1 17,-49-17-32,66 17 15,0-17 1,-33 0 0,32 33-1,99-17 1,-66-15-1,-65-1 1,130 0 0,-16 0-1,16-16 1,-81 0 0,65 0-1,-65 0 1,49 0-1,-98 0 1,49 0 15,32 0-15,-48 0 0,130 0-1,-49 0 1,49 0-1,-147 0 1,17 0 0,15 0-1,50 0 1,-81 0 0,-1 0-1,65 0 1,-48 0-1,48 0 17,33 0-17,-97 0 1,-17 0 0,65-16-1,-32 16 1,-17 0 15,82-16-15,-1-17-1,-80 17 1,-66 0 0,65-17-1,17 17 1,97-16-1,-113 15 1,-1-15 0,82-33-1,48 0 1,-64 32 0,81-16-1,-66-16 16,-113 49-31,163-33 16,-115 0 0,82-16-1,16-32 1,33-34 0,-146 83-1,80-34 1,-48 1-1,-97 65 1,15-1-16,17-15 16,81-33-1,0-17 1,-65 50 0,114-82 15,-49 0-16,66-32 1,-147 97 0,32-32-1,65-49 1,-64 32 0,-17 49-1,65-65 1,0-32-1,-81 113-15,65-81 16,-49 49 0,33-32-1,-17-50 1,-32 115-16,48-98 16,-15 32-1,15 0 16,-15 1-15,-50 48-16,66-81 16,-33 48-1,0-15 1,-32 16 0,-1 32-1,1 0-15,-1 0 16,33-65-1,-48 82 1,-1-1 0,33-32-1,-17 33 1,-16-1 0,1-16-1,48-65 16,-65 82-15,16 16 0,0-1-1,1-15 1,-1-1 0,0 17-1,-16 0 1,0-1 15,16 1-15,-16 0-1,0-17 1,0 17 0,17-16-1,-1-1 1,0-16-1,-16 33 1,0-17 0,0 17-16,17-16 15,-17 15 1,16-31 15,-16 31-15,0 1-1,0 32 220,0 1-220,0 15-15</inkml:trace>
  <inkml:trace contextRef="#ctx0" brushRef="#br0" timeOffset="58556.462">14954 7142 0,'32'33'0,"-15"-17"15,48 114 1,-49-81 0,0-49-16,-16 32 15,0 17 1,49 32 15,-33 1-15,17-1-1,-33-65 1,0 17 0,16 16-1,-16 0 1,17-1-16,-1-15 15,0 16 1,17-49 47,-17 16-48,16-16-15,66 0 16,114-65 15,-164 49-31,99-98 16,-50 65-1,-80 16 1,32 17 0,-33 0-1</inkml:trace>
  <inkml:trace contextRef="#ctx0" brushRef="#br0" timeOffset="59824.247">15507 6963 0,'0'0'0,"0"98"0,0-66 16,0 17-1,16 130 1,17-81 0,-17-50-1,1 34-15,-1-50 16,0 50 0,17-1-1,-17-49 1,0 34-1,-16-50-15,16 33 16,1-1 0,-1 1-1,17 16 1,-33 0 0,16-48-1,0 31 1,-16-15-1,16 16 1,1-17 0,-1 1-1,-16-17 17,16-16-17,-16 16 1,16 1-1</inkml:trace>
  <inkml:trace contextRef="#ctx0" brushRef="#br0" timeOffset="61784.147">16174 6833 0,'0'0'0,"0"97"0,0-80 16,-16 129-1,16-48 1,0 64-1,0 99 1,16-180 0,-16-16-1,0-32 1,17 32 0,-1-49-16,0 33 15,-16-33 1,16 33-1,1-33 17,-17 17-17,16-33 17,0 0-17,49 0 1,-32 0-16,32 0 15,114-33 1,-81-16 0,-82 17-1,65-17 1,-48 0 0,16-32-1,-17 32 1,17-81-1,-17 0 17,1-17-17,-33 115 1,0-82 0,0 0-1,0 98 1,0-17-1,0 1 1,-16-1 0,-1-16-1,1 17 1,0 16 0,-33-49-1,-49-1 1,66 34-1,-33 16 17,16-17-17,16 17-15,1 16 16,16-16 0,-1 16-1,-31-17 1,15 1-1,0 16-15,17-16 16,-16 16 0,15-16-1,-15 16 1,-50 0 0,34 0-1,31 0 1,-15 16 31,16 0-32,-1 33 1,-32 65 0,33-114-1,0 97 1,16 17-1,0-81 1,0 32 0,49-33-1,0-32 1</inkml:trace>
  <inkml:trace contextRef="#ctx0" brushRef="#br0" timeOffset="63935.557">17378 7126 0,'0'16'0,"0"0"16,33 17-1,-33-17 1,16 17-1,-16-1 1,16-16 0,1-16 46,-1 0-46,0 0-16,49-65 15,17 0 1,-66 33 0,49-82 15,-32 49-31,-17 32 31,-16-16-15,16 1-1,-16 31-15,0-31 16,0 15 0,16 0 15,-16 17-15,0-16-1,0 15 1,0 1-1,0 49 126,0-1-125,0 1-1,0 48 1,33 49 0,0-65-1,-1-32 1,-16-1-1,1-32 1,-1 17 0,16-17-1,17 0 1,-16 0 0,64 0-1,-31-17 1,-34-15-1,33 16 17,17-82-17,-66 49 1,16-16 0,-15 0-1,-17 0 1,0-49-1,0 98 1,0-17 0,0 17-1,0-33 1,-17 17 0,17 15-1,-16-15 1,16 16-1,0-1 1,0 1 0,-16 0-1,16 32 79,32 65-94,-15-32 16,-17-16-16,81 113 15,-16-32 1,-16-81 0,0-1-1,-33-32-15,0 16 16,17-16-1,16 17 1,-1-17 0,50 0-1,-49 0 1,0-17 0,32-31 15,-48 15-16,-17 17 17,-16-1-17,0 1 1,0 0 0</inkml:trace>
  <inkml:trace contextRef="#ctx0" brushRef="#br0" timeOffset="72573.919">12741 10119 0,'0'16'31,"0"1"-15,0 48-16,0 16 16,0 17 15,0 32-15,0-16-1,0-82 1,0 50-1,0-66-15,-16 65 16,16 49 0,0-81-1,-17 32 1,17-16 0,0-32-16,0 48 15,-16-16 1,16 17 15,0-50-15,-16 33-1,16-32 1,0 32 0,0-16-1,0 32 1,0-65-16,0 49 15,0 33 1,0-33 0,0-32-1,-16 32 1,16-16 0,0-17 15,0 33-16,-17 17 1,17-17 0,0-33-1,-16 17 1,16 32 0,-16 114-1,0-129 1,-1 31-1,1-15 1,16-34 0,0-15-16,0-17 15,0 17 1,0-17 15,0 16-15,0-15 31,0-1-32,0 17 1,0-1 0,0-16-1,-16 1 1,16 15-1,0-16-15,0 1 16,0 15 0,-17-16 15,17 1 0,0-1-15,0 0-1,0 1 1,0-1 31,0 0-47,0 0 16,0 1-1,0-1-15,0 0 16,0 17-1,0-1 1,0-15 0,0 15-1,0-16-15,0 17 16</inkml:trace>
  <inkml:trace contextRef="#ctx0" brushRef="#br0" timeOffset="73589.601">12318 13470 0,'0'17'32,"0"-1"-32,0 0 15,0 0-15,0 1 31,16 48-15,17-16 0,-33-33-1,32 16 1,-32-15-16,17-1 16,-1 16 15,-16-15-16,16-1 1,-16 0 0,16-16 77,1 0 17,-17-16-110,16 0 15,0-17-15</inkml:trace>
  <inkml:trace contextRef="#ctx0" brushRef="#br0" timeOffset="74625.394">12936 13389 0,'0'16'16,"0"17"-16,-16-1 16,-17 33-1,17-48 1,0 15-1,0-16 1,16 1-16,-17-1 16,1 17 15,0-1-15,0 1-1,-1-33 1,1 32-1,0-16 1,-1 1 0,1 15-1,0-32 17</inkml:trace>
  <inkml:trace contextRef="#ctx0" brushRef="#br0" timeOffset="76215.31">12806 10168 0,'-16'0'47,"16"32"-47,-16-32 0,16 49 31,-33 16-15,17-32 0,16 32-1,-17-16 1,-15-17-1,32-16-15,-16 33 16,-17-16 0,1 16-1,15-1 1,1-48 62,16 17-62,-33-1-16,33 0 15,0-32 63</inkml:trace>
  <inkml:trace contextRef="#ctx0" brushRef="#br0" timeOffset="77155.002">12920 10168 0,'0'16'32,"16"49"-17,-16-32 1,17 48-1,-1-48 1,0-1-16,-16 1 16,16 15-1,1-15 1,-1 0 0,16 32-1,-15-49 1,-1 33-1,0-17 1,-16 1 0,0-17 15</inkml:trace>
  <inkml:trace contextRef="#ctx0" brushRef="#br0" timeOffset="83357.069">14238 11730 0,'0'16'16,"0"65"-1,0 49 1,0 114 15,-16-81-15,-1-147-16,17 98 16,-16-65-1,0 97 1,16-48-1,0-33 1,-16-16 0,16-33 15,-17 49-15,17-32-16,0 16 15,-16-17 1,16-97 15</inkml:trace>
  <inkml:trace contextRef="#ctx0" brushRef="#br0" timeOffset="85147.814">14450 11957 0,'0'17'31,"0"-1"-15,0 65-16,0 1 15,-17 31 1,-32-15 0,49-65-16,-16 48 15,0-16 1,0 0 15,16 0-15,-17 0-1,17-16 1,0-16 15,0-1-15,0 1-1,17-33 110,-1 0-125,33-33 16,0 1 0,16-66-1,-17 49 1,-31 0 0,15-97-1,-16 65 1,1-33-1,-1 49 1,17-33 0,-17-16-1,0-16 1,-16 49 15,16-1-31,-16 66 0,0-65 16,0 16-1,0 32 17,0 1-17,0 15 32,0 34 47,0 15-94,-65 98 16,49-113-16,0 31 15,-49 66 1,32-49-1,1 17 1,15-82 0,17 16 46,-16 0-62,16 0 63</inkml:trace>
  <inkml:trace contextRef="#ctx0" brushRef="#br0" timeOffset="87364.832">14938 12689 0,'0'0'0,"0"33"16,0-17-1,0 17 1,0-17-1,0 0 1,0 1 0,0-1-1,16-16 48,0 0-63,17-33 15,-1 1 1,17-50 0,0 34-1,-33-1 17,0 0-17,1 33 1,15-49-1,-32 32 1,17 1-16,-17-1 16,16 33-1,-16-16 1,0-17 0,0 17-1,0 0 48,0 32-16,0 17-47,0 15 15,0-15 1,0 48-16,0-32 15,0 49 1,16-33 0,-16-49-1,16 16-15,-16 1 16,17-17 0,15-16 46,1 0-46,64-16-1,-48-17 1,-33 17-16,33 0 16,0 0-1,16-49 1,-16 16-1,0 16 1,-17-16-16,-15 1 16,-1-1-1,0 16 1,-16 17 62,0 65 16,0-17-79,0 1-15,16 65 16,-16-66-16,0-16 16,0 98-1,0-49 1,17 17 0,-17-50 234,0-16-235,0 17-15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52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94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46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9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50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2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21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36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65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10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8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B33E4-9051-47C5-98FC-12BF5F7DC6E5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8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C4F56-1994-4C9B-90AA-DF8C77FD6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10235"/>
            <a:ext cx="7772400" cy="1999728"/>
          </a:xfrm>
        </p:spPr>
        <p:txBody>
          <a:bodyPr>
            <a:normAutofit/>
          </a:bodyPr>
          <a:lstStyle/>
          <a:p>
            <a:r>
              <a:rPr lang="ru-RU" dirty="0"/>
              <a:t>Алгоритмы и структуры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AB0066-8A02-4967-B6EF-A247298CA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484932"/>
          </a:xfrm>
        </p:spPr>
        <p:txBody>
          <a:bodyPr>
            <a:normAutofit/>
          </a:bodyPr>
          <a:lstStyle/>
          <a:p>
            <a:r>
              <a:rPr lang="ru-RU" dirty="0"/>
              <a:t>Лекция 7. Рекурсия</a:t>
            </a:r>
          </a:p>
        </p:txBody>
      </p:sp>
    </p:spTree>
    <p:extLst>
      <p:ext uri="{BB962C8B-B14F-4D97-AF65-F5344CB8AC3E}">
        <p14:creationId xmlns:p14="http://schemas.microsoft.com/office/powerpoint/2010/main" val="213744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5370C32-33C2-488B-AEDE-C9D4A177D120}"/>
              </a:ext>
            </a:extLst>
          </p:cNvPr>
          <p:cNvSpPr/>
          <p:nvPr/>
        </p:nvSpPr>
        <p:spPr>
          <a:xfrm>
            <a:off x="525041" y="1220255"/>
            <a:ext cx="2837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factorial (int n){</a:t>
            </a:r>
          </a:p>
          <a:p>
            <a:pPr algn="just"/>
            <a:r>
              <a:rPr lang="en-US" dirty="0"/>
              <a:t>	if (n == 0) return 1;</a:t>
            </a:r>
          </a:p>
          <a:p>
            <a:pPr algn="just"/>
            <a:r>
              <a:rPr lang="en-US" dirty="0"/>
              <a:t>	….</a:t>
            </a:r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3854808-7559-42DC-AC56-ACEFECB5D434}"/>
              </a:ext>
            </a:extLst>
          </p:cNvPr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Написать базовый случай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761C5DD-9BEB-405B-B918-92D9DDBB20E2}"/>
              </a:ext>
            </a:extLst>
          </p:cNvPr>
          <p:cNvSpPr/>
          <p:nvPr/>
        </p:nvSpPr>
        <p:spPr>
          <a:xfrm>
            <a:off x="4023359" y="1378554"/>
            <a:ext cx="4778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базовом случае мы возвращаем только решение </a:t>
            </a:r>
            <a:r>
              <a:rPr lang="ru-RU" b="1" dirty="0"/>
              <a:t>и на это всё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61E31C9-3105-40D0-97A6-C330F3A4CBB6}"/>
              </a:ext>
            </a:extLst>
          </p:cNvPr>
          <p:cNvCxnSpPr/>
          <p:nvPr/>
        </p:nvCxnSpPr>
        <p:spPr>
          <a:xfrm flipH="1">
            <a:off x="3073563" y="1687215"/>
            <a:ext cx="7492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131F197-1D9C-497A-B502-2B38AED02CC8}"/>
              </a:ext>
            </a:extLst>
          </p:cNvPr>
          <p:cNvSpPr/>
          <p:nvPr/>
        </p:nvSpPr>
        <p:spPr>
          <a:xfrm>
            <a:off x="477858" y="2816832"/>
            <a:ext cx="4094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sum (int </a:t>
            </a:r>
            <a:r>
              <a:rPr lang="en-US" dirty="0" err="1"/>
              <a:t>arr</a:t>
            </a:r>
            <a:r>
              <a:rPr lang="en-US" dirty="0"/>
              <a:t>[], int n){</a:t>
            </a:r>
          </a:p>
          <a:p>
            <a:pPr algn="just"/>
            <a:r>
              <a:rPr lang="en-US" dirty="0"/>
              <a:t>	 if (n == 2) return </a:t>
            </a:r>
            <a:r>
              <a:rPr lang="en-US" dirty="0" err="1"/>
              <a:t>arr</a:t>
            </a:r>
            <a:r>
              <a:rPr lang="en-US" dirty="0"/>
              <a:t>[0] + </a:t>
            </a:r>
            <a:r>
              <a:rPr lang="en-US" dirty="0" err="1"/>
              <a:t>arr</a:t>
            </a:r>
            <a:r>
              <a:rPr lang="en-US" dirty="0"/>
              <a:t>[1]; 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C197F5B-BAD0-421C-90D4-F53BA16AEF15}"/>
              </a:ext>
            </a:extLst>
          </p:cNvPr>
          <p:cNvSpPr/>
          <p:nvPr/>
        </p:nvSpPr>
        <p:spPr>
          <a:xfrm>
            <a:off x="987101" y="3550200"/>
            <a:ext cx="2490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(n == 1) return </a:t>
            </a:r>
            <a:r>
              <a:rPr lang="en-US" dirty="0" err="1"/>
              <a:t>arr</a:t>
            </a:r>
            <a:r>
              <a:rPr lang="en-US" dirty="0"/>
              <a:t>[0]; 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829A189-AE6F-427F-8507-83C9D42E2166}"/>
              </a:ext>
            </a:extLst>
          </p:cNvPr>
          <p:cNvSpPr/>
          <p:nvPr/>
        </p:nvSpPr>
        <p:spPr>
          <a:xfrm>
            <a:off x="4146263" y="2903869"/>
            <a:ext cx="4778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НЕВЕРНО</a:t>
            </a:r>
            <a:r>
              <a:rPr lang="ru-RU" dirty="0"/>
              <a:t> т.к. массив с 1 элементом это сумма всех элементов</a:t>
            </a:r>
            <a:endParaRPr lang="ru-RU" b="1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72F19F5-A10C-4803-BA6D-688EF18DA4EC}"/>
              </a:ext>
            </a:extLst>
          </p:cNvPr>
          <p:cNvSpPr/>
          <p:nvPr/>
        </p:nvSpPr>
        <p:spPr>
          <a:xfrm>
            <a:off x="987101" y="4006569"/>
            <a:ext cx="20078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(n == </a:t>
            </a:r>
            <a:r>
              <a:rPr lang="ru-RU" dirty="0"/>
              <a:t>0</a:t>
            </a:r>
            <a:r>
              <a:rPr lang="en-US" dirty="0"/>
              <a:t>) return </a:t>
            </a:r>
            <a:r>
              <a:rPr lang="ru-RU" dirty="0"/>
              <a:t>0</a:t>
            </a:r>
            <a:r>
              <a:rPr lang="en-US" dirty="0"/>
              <a:t>; </a:t>
            </a:r>
            <a:endParaRPr lang="ru-RU" dirty="0"/>
          </a:p>
          <a:p>
            <a:r>
              <a:rPr lang="ru-RU" dirty="0"/>
              <a:t>….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C4ABE1-2CF9-4922-8EE0-B22498EBBFF6}"/>
              </a:ext>
            </a:extLst>
          </p:cNvPr>
          <p:cNvSpPr/>
          <p:nvPr/>
        </p:nvSpPr>
        <p:spPr>
          <a:xfrm>
            <a:off x="4146263" y="3565233"/>
            <a:ext cx="4778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НЕВЕРНО</a:t>
            </a:r>
            <a:r>
              <a:rPr lang="ru-RU" dirty="0"/>
              <a:t> т.к. массив может быть пустым</a:t>
            </a:r>
            <a:endParaRPr lang="ru-RU" b="1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76DDD93-E3B3-4B54-933A-13FF15BDD360}"/>
              </a:ext>
            </a:extLst>
          </p:cNvPr>
          <p:cNvSpPr/>
          <p:nvPr/>
        </p:nvSpPr>
        <p:spPr>
          <a:xfrm>
            <a:off x="4146263" y="4006569"/>
            <a:ext cx="4778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ВЕРНО</a:t>
            </a:r>
            <a:r>
              <a:rPr lang="ru-RU" dirty="0"/>
              <a:t> т.к. сумма пустого массива равна 0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0758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C047BE3-7CD4-4DAE-B7E2-4724B6DAC79B}"/>
              </a:ext>
            </a:extLst>
          </p:cNvPr>
          <p:cNvSpPr/>
          <p:nvPr/>
        </p:nvSpPr>
        <p:spPr>
          <a:xfrm>
            <a:off x="312664" y="1503424"/>
            <a:ext cx="40941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reverse (int </a:t>
            </a:r>
            <a:r>
              <a:rPr lang="en-US" dirty="0" err="1"/>
              <a:t>arr</a:t>
            </a:r>
            <a:r>
              <a:rPr lang="en-US" dirty="0"/>
              <a:t>[], int left, int right){</a:t>
            </a:r>
          </a:p>
          <a:p>
            <a:pPr algn="just"/>
            <a:r>
              <a:rPr lang="en-US" dirty="0"/>
              <a:t>		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	….</a:t>
            </a:r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6F443EA-F284-402D-9AF2-261A3D10B3DA}"/>
              </a:ext>
            </a:extLst>
          </p:cNvPr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Написать базовый случай</a:t>
            </a:r>
          </a:p>
        </p:txBody>
      </p:sp>
      <p:graphicFrame>
        <p:nvGraphicFramePr>
          <p:cNvPr id="12" name="Таблица 7">
            <a:extLst>
              <a:ext uri="{FF2B5EF4-FFF2-40B4-BE49-F238E27FC236}">
                <a16:creationId xmlns:a16="http://schemas.microsoft.com/office/drawing/2014/main" id="{0060DA21-3C89-47BB-8344-BEFD1F20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1677"/>
              </p:ext>
            </p:extLst>
          </p:nvPr>
        </p:nvGraphicFramePr>
        <p:xfrm>
          <a:off x="4513006" y="2181543"/>
          <a:ext cx="4465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972">
                  <a:extLst>
                    <a:ext uri="{9D8B030D-6E8A-4147-A177-3AD203B41FA5}">
                      <a16:colId xmlns:a16="http://schemas.microsoft.com/office/drawing/2014/main" val="1322829662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4262699991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3767232130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747641134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667143192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063148938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173985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912394"/>
                  </a:ext>
                </a:extLst>
              </a:tr>
            </a:tbl>
          </a:graphicData>
        </a:graphic>
      </p:graphicFrame>
      <p:graphicFrame>
        <p:nvGraphicFramePr>
          <p:cNvPr id="13" name="Таблица 7">
            <a:extLst>
              <a:ext uri="{FF2B5EF4-FFF2-40B4-BE49-F238E27FC236}">
                <a16:creationId xmlns:a16="http://schemas.microsoft.com/office/drawing/2014/main" id="{5829D357-23D2-4F6C-97D2-B14C7AA7B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73480"/>
              </p:ext>
            </p:extLst>
          </p:nvPr>
        </p:nvGraphicFramePr>
        <p:xfrm>
          <a:off x="4513006" y="3429000"/>
          <a:ext cx="4465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972">
                  <a:extLst>
                    <a:ext uri="{9D8B030D-6E8A-4147-A177-3AD203B41FA5}">
                      <a16:colId xmlns:a16="http://schemas.microsoft.com/office/drawing/2014/main" val="1322829662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4262699991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3767232130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747641134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667143192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063148938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173985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912394"/>
                  </a:ext>
                </a:extLst>
              </a:tr>
            </a:tbl>
          </a:graphicData>
        </a:graphic>
      </p:graphicFrame>
      <p:graphicFrame>
        <p:nvGraphicFramePr>
          <p:cNvPr id="14" name="Таблица 7">
            <a:extLst>
              <a:ext uri="{FF2B5EF4-FFF2-40B4-BE49-F238E27FC236}">
                <a16:creationId xmlns:a16="http://schemas.microsoft.com/office/drawing/2014/main" id="{7C1B5674-D02A-428C-9642-0328D71EE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67282"/>
              </p:ext>
            </p:extLst>
          </p:nvPr>
        </p:nvGraphicFramePr>
        <p:xfrm>
          <a:off x="4551348" y="4676457"/>
          <a:ext cx="4465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972">
                  <a:extLst>
                    <a:ext uri="{9D8B030D-6E8A-4147-A177-3AD203B41FA5}">
                      <a16:colId xmlns:a16="http://schemas.microsoft.com/office/drawing/2014/main" val="1322829662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4262699991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3767232130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747641134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667143192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063148938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173985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912394"/>
                  </a:ext>
                </a:extLst>
              </a:tr>
            </a:tbl>
          </a:graphicData>
        </a:graphic>
      </p:graphicFrame>
      <p:graphicFrame>
        <p:nvGraphicFramePr>
          <p:cNvPr id="15" name="Таблица 7">
            <a:extLst>
              <a:ext uri="{FF2B5EF4-FFF2-40B4-BE49-F238E27FC236}">
                <a16:creationId xmlns:a16="http://schemas.microsoft.com/office/drawing/2014/main" id="{52096D51-403A-4627-97EC-90D3A5DE7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328704"/>
              </p:ext>
            </p:extLst>
          </p:nvPr>
        </p:nvGraphicFramePr>
        <p:xfrm>
          <a:off x="4572000" y="5923914"/>
          <a:ext cx="4465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972">
                  <a:extLst>
                    <a:ext uri="{9D8B030D-6E8A-4147-A177-3AD203B41FA5}">
                      <a16:colId xmlns:a16="http://schemas.microsoft.com/office/drawing/2014/main" val="1322829662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4262699991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3767232130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747641134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667143192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063148938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173985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912394"/>
                  </a:ext>
                </a:extLst>
              </a:tr>
            </a:tbl>
          </a:graphicData>
        </a:graphic>
      </p:graphicFrame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28EBE740-9230-4CC3-867B-5C2EC4807384}"/>
              </a:ext>
            </a:extLst>
          </p:cNvPr>
          <p:cNvGrpSpPr/>
          <p:nvPr/>
        </p:nvGrpSpPr>
        <p:grpSpPr>
          <a:xfrm>
            <a:off x="4872866" y="2572120"/>
            <a:ext cx="3746091" cy="415391"/>
            <a:chOff x="4872867" y="2572120"/>
            <a:chExt cx="2082472" cy="415391"/>
          </a:xfrm>
        </p:grpSpPr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D5BF3D91-1D6E-4AA7-9E11-8B09FF7ACD9D}"/>
                </a:ext>
              </a:extLst>
            </p:cNvPr>
            <p:cNvCxnSpPr>
              <a:cxnSpLocks/>
            </p:cNvCxnSpPr>
            <p:nvPr/>
          </p:nvCxnSpPr>
          <p:spPr>
            <a:xfrm>
              <a:off x="4872867" y="2572120"/>
              <a:ext cx="0" cy="4112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BF2EEE22-E584-4B32-9A7F-81E36684AE3B}"/>
                </a:ext>
              </a:extLst>
            </p:cNvPr>
            <p:cNvCxnSpPr>
              <a:cxnSpLocks/>
            </p:cNvCxnSpPr>
            <p:nvPr/>
          </p:nvCxnSpPr>
          <p:spPr>
            <a:xfrm>
              <a:off x="4872867" y="2987511"/>
              <a:ext cx="207657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D84032EB-FE8A-4F38-B9CD-DD3C845E79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5339" y="2572121"/>
              <a:ext cx="0" cy="4011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C6290B4E-AFE9-4ED5-92E5-600615498A5E}"/>
              </a:ext>
            </a:extLst>
          </p:cNvPr>
          <p:cNvGrpSpPr/>
          <p:nvPr/>
        </p:nvGrpSpPr>
        <p:grpSpPr>
          <a:xfrm>
            <a:off x="5503115" y="3822757"/>
            <a:ext cx="2543606" cy="415391"/>
            <a:chOff x="4872867" y="2572120"/>
            <a:chExt cx="2082472" cy="415391"/>
          </a:xfrm>
        </p:grpSpPr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1738B9C3-3EEB-4F7D-8D60-0BBC2243C154}"/>
                </a:ext>
              </a:extLst>
            </p:cNvPr>
            <p:cNvCxnSpPr>
              <a:cxnSpLocks/>
            </p:cNvCxnSpPr>
            <p:nvPr/>
          </p:nvCxnSpPr>
          <p:spPr>
            <a:xfrm>
              <a:off x="4872867" y="2572120"/>
              <a:ext cx="0" cy="4112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FECD678E-186A-40BD-95CB-B4AF407FF19C}"/>
                </a:ext>
              </a:extLst>
            </p:cNvPr>
            <p:cNvCxnSpPr>
              <a:cxnSpLocks/>
            </p:cNvCxnSpPr>
            <p:nvPr/>
          </p:nvCxnSpPr>
          <p:spPr>
            <a:xfrm>
              <a:off x="4872867" y="2987511"/>
              <a:ext cx="207657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E614C2EE-2F2F-45CC-B500-B7E40441C1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5339" y="2572121"/>
              <a:ext cx="0" cy="4011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9BC59201-B114-43D9-83DA-82AE1F36D633}"/>
              </a:ext>
            </a:extLst>
          </p:cNvPr>
          <p:cNvGrpSpPr/>
          <p:nvPr/>
        </p:nvGrpSpPr>
        <p:grpSpPr>
          <a:xfrm>
            <a:off x="6173676" y="5111586"/>
            <a:ext cx="1353902" cy="415391"/>
            <a:chOff x="4872867" y="2572120"/>
            <a:chExt cx="2082472" cy="415391"/>
          </a:xfrm>
        </p:grpSpPr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0F97DFF6-FFAF-47B5-952F-40E1272E6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72867" y="2572120"/>
              <a:ext cx="0" cy="4112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FCD0DE23-8C18-4A32-A9E4-760529500D53}"/>
                </a:ext>
              </a:extLst>
            </p:cNvPr>
            <p:cNvCxnSpPr>
              <a:cxnSpLocks/>
            </p:cNvCxnSpPr>
            <p:nvPr/>
          </p:nvCxnSpPr>
          <p:spPr>
            <a:xfrm>
              <a:off x="4872867" y="2987511"/>
              <a:ext cx="207657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5D063028-389C-43BC-9816-39253EE4BD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5339" y="2572121"/>
              <a:ext cx="0" cy="4011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BECA3CC0-5C39-4AAF-B105-801AB9F02243}"/>
              </a:ext>
            </a:extLst>
          </p:cNvPr>
          <p:cNvGrpSpPr/>
          <p:nvPr/>
        </p:nvGrpSpPr>
        <p:grpSpPr>
          <a:xfrm>
            <a:off x="6735300" y="6347986"/>
            <a:ext cx="202342" cy="415391"/>
            <a:chOff x="4872867" y="2572120"/>
            <a:chExt cx="2082472" cy="415391"/>
          </a:xfrm>
        </p:grpSpPr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C76C1203-C814-43A0-928F-2E966D08F25F}"/>
                </a:ext>
              </a:extLst>
            </p:cNvPr>
            <p:cNvCxnSpPr>
              <a:cxnSpLocks/>
            </p:cNvCxnSpPr>
            <p:nvPr/>
          </p:nvCxnSpPr>
          <p:spPr>
            <a:xfrm>
              <a:off x="4872867" y="2572120"/>
              <a:ext cx="0" cy="4112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826C8883-D148-422B-AF11-E5B5B9488B42}"/>
                </a:ext>
              </a:extLst>
            </p:cNvPr>
            <p:cNvCxnSpPr>
              <a:cxnSpLocks/>
            </p:cNvCxnSpPr>
            <p:nvPr/>
          </p:nvCxnSpPr>
          <p:spPr>
            <a:xfrm>
              <a:off x="4872867" y="2987511"/>
              <a:ext cx="207657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594F65D8-80BE-44E7-8701-D23D1BB556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5339" y="2572121"/>
              <a:ext cx="0" cy="4011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F1708ADF-48F3-4F2B-8784-FDBB76CE7F87}"/>
              </a:ext>
            </a:extLst>
          </p:cNvPr>
          <p:cNvSpPr/>
          <p:nvPr/>
        </p:nvSpPr>
        <p:spPr>
          <a:xfrm>
            <a:off x="732572" y="1946476"/>
            <a:ext cx="2298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if (left == right) return;</a:t>
            </a: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ABDE4D55-5E4B-44DD-910B-B4D8221863A8}"/>
              </a:ext>
            </a:extLst>
          </p:cNvPr>
          <p:cNvSpPr/>
          <p:nvPr/>
        </p:nvSpPr>
        <p:spPr>
          <a:xfrm>
            <a:off x="790280" y="2442161"/>
            <a:ext cx="2183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if (left &gt; right) return;</a:t>
            </a: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D11437F5-7024-4823-8BB0-7294FF3CAAD5}"/>
              </a:ext>
            </a:extLst>
          </p:cNvPr>
          <p:cNvSpPr/>
          <p:nvPr/>
        </p:nvSpPr>
        <p:spPr>
          <a:xfrm>
            <a:off x="547586" y="4567588"/>
            <a:ext cx="2691149" cy="64633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базовом случаев может быть больше одного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9252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3B0C8CC-3A09-4A16-B2DE-E1F33401785E}"/>
              </a:ext>
            </a:extLst>
          </p:cNvPr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Написать рекурсивный случай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8C49289-3464-4932-AC15-250899029222}"/>
              </a:ext>
            </a:extLst>
          </p:cNvPr>
          <p:cNvSpPr/>
          <p:nvPr/>
        </p:nvSpPr>
        <p:spPr>
          <a:xfrm>
            <a:off x="525041" y="1220255"/>
            <a:ext cx="28375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factorial (int n){</a:t>
            </a:r>
          </a:p>
          <a:p>
            <a:pPr algn="just"/>
            <a:r>
              <a:rPr lang="en-US" dirty="0"/>
              <a:t>	if (n == 0) {</a:t>
            </a:r>
          </a:p>
          <a:p>
            <a:pPr algn="just"/>
            <a:r>
              <a:rPr lang="en-US" dirty="0"/>
              <a:t>	 return 1;</a:t>
            </a:r>
          </a:p>
          <a:p>
            <a:pPr algn="just"/>
            <a:r>
              <a:rPr lang="en-US" dirty="0"/>
              <a:t>	} else {</a:t>
            </a:r>
          </a:p>
          <a:p>
            <a:pPr algn="just"/>
            <a:r>
              <a:rPr lang="en-US" dirty="0"/>
              <a:t>	return n*factorial(n-1);</a:t>
            </a:r>
          </a:p>
          <a:p>
            <a:pPr algn="just"/>
            <a:r>
              <a:rPr lang="en-US" dirty="0"/>
              <a:t>	}</a:t>
            </a:r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7D20CBC-3187-4C01-A1C9-FC7AE2FF8D79}"/>
              </a:ext>
            </a:extLst>
          </p:cNvPr>
          <p:cNvSpPr/>
          <p:nvPr/>
        </p:nvSpPr>
        <p:spPr>
          <a:xfrm>
            <a:off x="525041" y="3878819"/>
            <a:ext cx="40941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sum (int </a:t>
            </a:r>
            <a:r>
              <a:rPr lang="en-US" dirty="0" err="1"/>
              <a:t>arr</a:t>
            </a:r>
            <a:r>
              <a:rPr lang="en-US" dirty="0"/>
              <a:t>[], int n){</a:t>
            </a:r>
          </a:p>
          <a:p>
            <a:pPr algn="just"/>
            <a:r>
              <a:rPr lang="en-US" dirty="0"/>
              <a:t>	 if (n == 0) {</a:t>
            </a:r>
          </a:p>
          <a:p>
            <a:pPr algn="just"/>
            <a:r>
              <a:rPr lang="en-US" dirty="0"/>
              <a:t>	return 0;</a:t>
            </a:r>
          </a:p>
          <a:p>
            <a:pPr algn="just"/>
            <a:r>
              <a:rPr lang="en-US" dirty="0"/>
              <a:t>	} else {</a:t>
            </a:r>
          </a:p>
          <a:p>
            <a:pPr algn="just"/>
            <a:r>
              <a:rPr lang="en-US" dirty="0"/>
              <a:t>	return sum(</a:t>
            </a:r>
            <a:r>
              <a:rPr lang="en-US" dirty="0" err="1"/>
              <a:t>arr</a:t>
            </a:r>
            <a:r>
              <a:rPr lang="en-US" dirty="0"/>
              <a:t>, n-1) + </a:t>
            </a:r>
            <a:r>
              <a:rPr lang="en-US" dirty="0" err="1"/>
              <a:t>arr</a:t>
            </a:r>
            <a:r>
              <a:rPr lang="en-US" dirty="0"/>
              <a:t>[n-1];</a:t>
            </a:r>
          </a:p>
          <a:p>
            <a:pPr algn="just"/>
            <a:r>
              <a:rPr lang="en-US" dirty="0"/>
              <a:t>	}</a:t>
            </a:r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6331836-34D6-4C49-A641-28498003039B}"/>
              </a:ext>
            </a:extLst>
          </p:cNvPr>
          <p:cNvSpPr/>
          <p:nvPr/>
        </p:nvSpPr>
        <p:spPr>
          <a:xfrm>
            <a:off x="4572000" y="2062022"/>
            <a:ext cx="40941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void reverse (int </a:t>
            </a:r>
            <a:r>
              <a:rPr lang="en-US" dirty="0" err="1"/>
              <a:t>arr</a:t>
            </a:r>
            <a:r>
              <a:rPr lang="en-US" dirty="0"/>
              <a:t>[], int left, int right){</a:t>
            </a:r>
          </a:p>
          <a:p>
            <a:pPr algn="just"/>
            <a:r>
              <a:rPr lang="en-US" dirty="0"/>
              <a:t>	if (left &gt; right) {</a:t>
            </a:r>
          </a:p>
          <a:p>
            <a:pPr algn="just"/>
            <a:r>
              <a:rPr lang="en-US" dirty="0"/>
              <a:t>	return 0;</a:t>
            </a:r>
          </a:p>
          <a:p>
            <a:pPr algn="just"/>
            <a:r>
              <a:rPr lang="en-US" dirty="0"/>
              <a:t>	} else {</a:t>
            </a:r>
          </a:p>
          <a:p>
            <a:pPr algn="just"/>
            <a:r>
              <a:rPr lang="en-US" dirty="0"/>
              <a:t>	swap (</a:t>
            </a:r>
            <a:r>
              <a:rPr lang="en-US" dirty="0" err="1"/>
              <a:t>arr</a:t>
            </a:r>
            <a:r>
              <a:rPr lang="en-US" dirty="0"/>
              <a:t>[left], </a:t>
            </a:r>
            <a:r>
              <a:rPr lang="en-US" dirty="0" err="1"/>
              <a:t>arr</a:t>
            </a:r>
            <a:r>
              <a:rPr lang="en-US" dirty="0"/>
              <a:t>[right]);</a:t>
            </a:r>
          </a:p>
          <a:p>
            <a:pPr algn="just"/>
            <a:r>
              <a:rPr lang="en-US" dirty="0"/>
              <a:t>	return reverse(</a:t>
            </a:r>
            <a:r>
              <a:rPr lang="en-US" dirty="0" err="1"/>
              <a:t>arr</a:t>
            </a:r>
            <a:r>
              <a:rPr lang="en-US" dirty="0"/>
              <a:t>, left-1, right+1);</a:t>
            </a:r>
          </a:p>
          <a:p>
            <a:pPr algn="just"/>
            <a:r>
              <a:rPr lang="en-US" dirty="0"/>
              <a:t>	}</a:t>
            </a:r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415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183233-5D91-4250-AB9A-11A56C989E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6087" y="1793681"/>
            <a:ext cx="8251825" cy="2309812"/>
            <a:chOff x="3235" y="878"/>
            <a:chExt cx="5791" cy="1621"/>
          </a:xfrm>
        </p:grpSpPr>
        <p:sp>
          <p:nvSpPr>
            <p:cNvPr id="3" name="AutoShape 31">
              <a:extLst>
                <a:ext uri="{FF2B5EF4-FFF2-40B4-BE49-F238E27FC236}">
                  <a16:creationId xmlns:a16="http://schemas.microsoft.com/office/drawing/2014/main" id="{6ACD9A02-4567-4CF4-A464-FD4CC458A58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235" y="878"/>
              <a:ext cx="5791" cy="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" name="AutoShape 30">
              <a:extLst>
                <a:ext uri="{FF2B5EF4-FFF2-40B4-BE49-F238E27FC236}">
                  <a16:creationId xmlns:a16="http://schemas.microsoft.com/office/drawing/2014/main" id="{E9F490C2-CC89-48B6-A418-6B6E4495DA5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263" y="1778"/>
              <a:ext cx="5735" cy="7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18 w 21600"/>
                <a:gd name="T13" fmla="*/ 3332 h 21600"/>
                <a:gd name="T14" fmla="*/ 18282 w 21600"/>
                <a:gd name="T15" fmla="*/ 1826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039" y="21600"/>
                  </a:lnTo>
                  <a:lnTo>
                    <a:pt x="1856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ru-RU"/>
            </a:p>
          </p:txBody>
        </p:sp>
        <p:grpSp>
          <p:nvGrpSpPr>
            <p:cNvPr id="5" name="Group 17">
              <a:extLst>
                <a:ext uri="{FF2B5EF4-FFF2-40B4-BE49-F238E27FC236}">
                  <a16:creationId xmlns:a16="http://schemas.microsoft.com/office/drawing/2014/main" id="{0E19E984-D356-4BB2-A7C9-89FE2CEEC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2" y="1355"/>
              <a:ext cx="1276" cy="964"/>
              <a:chOff x="2878" y="3096"/>
              <a:chExt cx="1560" cy="1180"/>
            </a:xfrm>
          </p:grpSpPr>
          <p:grpSp>
            <p:nvGrpSpPr>
              <p:cNvPr id="21" name="Group 27">
                <a:extLst>
                  <a:ext uri="{FF2B5EF4-FFF2-40B4-BE49-F238E27FC236}">
                    <a16:creationId xmlns:a16="http://schemas.microsoft.com/office/drawing/2014/main" id="{FD2CA8F2-C8E5-4EF5-8C63-04AC86571B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8" y="3589"/>
                <a:ext cx="1560" cy="687"/>
                <a:chOff x="839" y="4062"/>
                <a:chExt cx="2648" cy="1166"/>
              </a:xfrm>
            </p:grpSpPr>
            <p:sp>
              <p:nvSpPr>
                <p:cNvPr id="31" name="Oval 29">
                  <a:extLst>
                    <a:ext uri="{FF2B5EF4-FFF2-40B4-BE49-F238E27FC236}">
                      <a16:creationId xmlns:a16="http://schemas.microsoft.com/office/drawing/2014/main" id="{DF292AA9-37BE-4670-BB85-F0A4E29956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228"/>
                  <a:ext cx="2648" cy="1000"/>
                </a:xfrm>
                <a:prstGeom prst="ellipse">
                  <a:avLst/>
                </a:prstGeom>
                <a:solidFill>
                  <a:srgbClr val="D8D8D8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  <p:sp>
              <p:nvSpPr>
                <p:cNvPr id="32" name="Oval 28">
                  <a:extLst>
                    <a:ext uri="{FF2B5EF4-FFF2-40B4-BE49-F238E27FC236}">
                      <a16:creationId xmlns:a16="http://schemas.microsoft.com/office/drawing/2014/main" id="{827826A6-5FDF-4B40-8005-DDF992B0BF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062"/>
                  <a:ext cx="2648" cy="1000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</p:grpSp>
          <p:grpSp>
            <p:nvGrpSpPr>
              <p:cNvPr id="22" name="Group 24">
                <a:extLst>
                  <a:ext uri="{FF2B5EF4-FFF2-40B4-BE49-F238E27FC236}">
                    <a16:creationId xmlns:a16="http://schemas.microsoft.com/office/drawing/2014/main" id="{0B1D5252-454D-44FA-8410-D1C26AD46D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7" y="3418"/>
                <a:ext cx="1342" cy="591"/>
                <a:chOff x="839" y="4062"/>
                <a:chExt cx="2648" cy="1166"/>
              </a:xfrm>
            </p:grpSpPr>
            <p:sp>
              <p:nvSpPr>
                <p:cNvPr id="29" name="Oval 26">
                  <a:extLst>
                    <a:ext uri="{FF2B5EF4-FFF2-40B4-BE49-F238E27FC236}">
                      <a16:creationId xmlns:a16="http://schemas.microsoft.com/office/drawing/2014/main" id="{B7264574-FF96-4A65-AC0D-C9AD8A69CB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228"/>
                  <a:ext cx="2648" cy="1000"/>
                </a:xfrm>
                <a:prstGeom prst="ellipse">
                  <a:avLst/>
                </a:prstGeom>
                <a:solidFill>
                  <a:srgbClr val="D8D8D8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  <p:sp>
              <p:nvSpPr>
                <p:cNvPr id="30" name="Oval 25">
                  <a:extLst>
                    <a:ext uri="{FF2B5EF4-FFF2-40B4-BE49-F238E27FC236}">
                      <a16:creationId xmlns:a16="http://schemas.microsoft.com/office/drawing/2014/main" id="{21E8AC76-F89A-4FB3-98C4-6F7D289F41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062"/>
                  <a:ext cx="2648" cy="1000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</p:grpSp>
          <p:grpSp>
            <p:nvGrpSpPr>
              <p:cNvPr id="23" name="Group 21">
                <a:extLst>
                  <a:ext uri="{FF2B5EF4-FFF2-40B4-BE49-F238E27FC236}">
                    <a16:creationId xmlns:a16="http://schemas.microsoft.com/office/drawing/2014/main" id="{F56FD66B-1A1D-4A98-ABE1-18B6D9F587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8" y="3259"/>
                <a:ext cx="1180" cy="522"/>
                <a:chOff x="839" y="4062"/>
                <a:chExt cx="2648" cy="1166"/>
              </a:xfrm>
            </p:grpSpPr>
            <p:sp>
              <p:nvSpPr>
                <p:cNvPr id="27" name="Oval 23">
                  <a:extLst>
                    <a:ext uri="{FF2B5EF4-FFF2-40B4-BE49-F238E27FC236}">
                      <a16:creationId xmlns:a16="http://schemas.microsoft.com/office/drawing/2014/main" id="{4ACF5F13-2AFB-4D1A-B296-8FE14DC79B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228"/>
                  <a:ext cx="2648" cy="1000"/>
                </a:xfrm>
                <a:prstGeom prst="ellipse">
                  <a:avLst/>
                </a:prstGeom>
                <a:solidFill>
                  <a:srgbClr val="D8D8D8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  <p:sp>
              <p:nvSpPr>
                <p:cNvPr id="28" name="Oval 22">
                  <a:extLst>
                    <a:ext uri="{FF2B5EF4-FFF2-40B4-BE49-F238E27FC236}">
                      <a16:creationId xmlns:a16="http://schemas.microsoft.com/office/drawing/2014/main" id="{3D64E3AE-0719-410E-BCF0-ABBEC8841A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062"/>
                  <a:ext cx="2648" cy="1000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</p:grpSp>
          <p:grpSp>
            <p:nvGrpSpPr>
              <p:cNvPr id="24" name="Group 18">
                <a:extLst>
                  <a:ext uri="{FF2B5EF4-FFF2-40B4-BE49-F238E27FC236}">
                    <a16:creationId xmlns:a16="http://schemas.microsoft.com/office/drawing/2014/main" id="{1C27F06C-408C-42F5-9691-4A5B59FC72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3" y="3096"/>
                <a:ext cx="990" cy="436"/>
                <a:chOff x="839" y="4062"/>
                <a:chExt cx="2648" cy="1166"/>
              </a:xfrm>
            </p:grpSpPr>
            <p:sp>
              <p:nvSpPr>
                <p:cNvPr id="25" name="Oval 20">
                  <a:extLst>
                    <a:ext uri="{FF2B5EF4-FFF2-40B4-BE49-F238E27FC236}">
                      <a16:creationId xmlns:a16="http://schemas.microsoft.com/office/drawing/2014/main" id="{D3D28197-9033-4DDA-A8AD-AD4EC87912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228"/>
                  <a:ext cx="2648" cy="1000"/>
                </a:xfrm>
                <a:prstGeom prst="ellipse">
                  <a:avLst/>
                </a:prstGeom>
                <a:solidFill>
                  <a:srgbClr val="D8D8D8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  <p:sp>
              <p:nvSpPr>
                <p:cNvPr id="26" name="Oval 19">
                  <a:extLst>
                    <a:ext uri="{FF2B5EF4-FFF2-40B4-BE49-F238E27FC236}">
                      <a16:creationId xmlns:a16="http://schemas.microsoft.com/office/drawing/2014/main" id="{DAEACA3B-052B-4D0F-B68C-454C5B00AF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062"/>
                  <a:ext cx="2648" cy="1000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</p:grpSp>
        </p:grpSp>
        <p:grpSp>
          <p:nvGrpSpPr>
            <p:cNvPr id="6" name="Group 13">
              <a:extLst>
                <a:ext uri="{FF2B5EF4-FFF2-40B4-BE49-F238E27FC236}">
                  <a16:creationId xmlns:a16="http://schemas.microsoft.com/office/drawing/2014/main" id="{44AB381A-1AAE-4D0D-9391-75BCAA9280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" y="1146"/>
              <a:ext cx="61" cy="383"/>
              <a:chOff x="3696" y="2823"/>
              <a:chExt cx="75" cy="466"/>
            </a:xfrm>
          </p:grpSpPr>
          <p:sp>
            <p:nvSpPr>
              <p:cNvPr id="18" name="Rectangle 16">
                <a:extLst>
                  <a:ext uri="{FF2B5EF4-FFF2-40B4-BE49-F238E27FC236}">
                    <a16:creationId xmlns:a16="http://schemas.microsoft.com/office/drawing/2014/main" id="{8BDB95B7-EDB2-419D-B525-31B176D0F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7" y="2836"/>
                <a:ext cx="74" cy="4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  <p:sp>
            <p:nvSpPr>
              <p:cNvPr id="19" name="Oval 15">
                <a:extLst>
                  <a:ext uri="{FF2B5EF4-FFF2-40B4-BE49-F238E27FC236}">
                    <a16:creationId xmlns:a16="http://schemas.microsoft.com/office/drawing/2014/main" id="{A8CF16BF-3D35-4F14-99FC-DBE537D20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23"/>
                <a:ext cx="74" cy="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  <p:sp>
            <p:nvSpPr>
              <p:cNvPr id="20" name="Oval 14">
                <a:extLst>
                  <a:ext uri="{FF2B5EF4-FFF2-40B4-BE49-F238E27FC236}">
                    <a16:creationId xmlns:a16="http://schemas.microsoft.com/office/drawing/2014/main" id="{4578F96A-CA99-44D4-A8D7-7B26E0107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255"/>
                <a:ext cx="74" cy="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</p:grp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41CBB584-0DF8-4910-8B77-30E0B6A3BF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6" y="1134"/>
              <a:ext cx="61" cy="1026"/>
              <a:chOff x="5413" y="2823"/>
              <a:chExt cx="75" cy="1255"/>
            </a:xfrm>
          </p:grpSpPr>
          <p:sp>
            <p:nvSpPr>
              <p:cNvPr id="15" name="Rectangle 12">
                <a:extLst>
                  <a:ext uri="{FF2B5EF4-FFF2-40B4-BE49-F238E27FC236}">
                    <a16:creationId xmlns:a16="http://schemas.microsoft.com/office/drawing/2014/main" id="{A56F3CA9-A4B9-4AB0-A3CA-CC6552E99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5" y="2836"/>
                <a:ext cx="71" cy="123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  <p:sp>
            <p:nvSpPr>
              <p:cNvPr id="16" name="Oval 11">
                <a:extLst>
                  <a:ext uri="{FF2B5EF4-FFF2-40B4-BE49-F238E27FC236}">
                    <a16:creationId xmlns:a16="http://schemas.microsoft.com/office/drawing/2014/main" id="{DC1FE4C7-632E-4D3C-8B7B-62A44EA41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4" y="2823"/>
                <a:ext cx="74" cy="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  <p:sp>
            <p:nvSpPr>
              <p:cNvPr id="17" name="Oval 10">
                <a:extLst>
                  <a:ext uri="{FF2B5EF4-FFF2-40B4-BE49-F238E27FC236}">
                    <a16:creationId xmlns:a16="http://schemas.microsoft.com/office/drawing/2014/main" id="{86AC882B-325E-4E33-89CF-B614AF313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3" y="4044"/>
                <a:ext cx="74" cy="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37BCF44-CAC1-4ED4-A349-3FCEA6D08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2" y="1130"/>
              <a:ext cx="61" cy="1022"/>
              <a:chOff x="7134" y="2826"/>
              <a:chExt cx="74" cy="1252"/>
            </a:xfrm>
          </p:grpSpPr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0016170C-EEA2-46C2-B726-2615DE554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5" y="2836"/>
                <a:ext cx="71" cy="123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A8836067-7AA7-408E-B010-96F47C32D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4" y="2826"/>
                <a:ext cx="74" cy="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  <p:sp>
            <p:nvSpPr>
              <p:cNvPr id="14" name="Oval 6">
                <a:extLst>
                  <a:ext uri="{FF2B5EF4-FFF2-40B4-BE49-F238E27FC236}">
                    <a16:creationId xmlns:a16="http://schemas.microsoft.com/office/drawing/2014/main" id="{BE1267C4-C2DF-47A1-A8E9-2838B0426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4" y="4044"/>
                <a:ext cx="74" cy="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</p:grpSp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C8A7B6CF-9185-49BB-A584-8B24E33AB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8" y="878"/>
              <a:ext cx="265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kumimoji="0" lang="en-US" altLang="ru-RU" sz="2000">
                  <a:latin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kumimoji="0" lang="ru-RU" altLang="ru-RU" sz="3600"/>
            </a:p>
          </p:txBody>
        </p:sp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C0966780-D588-4CF6-AABD-3116B0F44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1" y="878"/>
              <a:ext cx="265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kumimoji="0" lang="en-US" altLang="ru-RU" sz="2000">
                  <a:latin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kumimoji="0" lang="en-US" altLang="ru-RU" sz="3600"/>
            </a:p>
          </p:txBody>
        </p:sp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29E67FCD-8B8C-41A1-8D4D-289C8CED2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5" y="878"/>
              <a:ext cx="265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kumimoji="0" lang="en-US" altLang="ru-RU" sz="2000">
                  <a:latin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kumimoji="0" lang="ru-RU" altLang="ru-RU" sz="3600"/>
            </a:p>
          </p:txBody>
        </p:sp>
      </p:grpSp>
      <p:sp>
        <p:nvSpPr>
          <p:cNvPr id="33" name="Rectangle 71">
            <a:extLst>
              <a:ext uri="{FF2B5EF4-FFF2-40B4-BE49-F238E27FC236}">
                <a16:creationId xmlns:a16="http://schemas.microsoft.com/office/drawing/2014/main" id="{C1C0B3F6-E6E4-4178-8BF7-E6097A2F0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18" y="4479397"/>
            <a:ext cx="86661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marL="177800" indent="-1778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0" hangingPunct="0">
              <a:buFontTx/>
              <a:buChar char="•"/>
            </a:pPr>
            <a:r>
              <a:rPr kumimoji="0" lang="ru-RU" altLang="ru-RU" sz="2800" dirty="0">
                <a:cs typeface="Times New Roman" panose="02020603050405020304" pitchFamily="18" charset="0"/>
              </a:rPr>
              <a:t>за один раз переносится один диск</a:t>
            </a:r>
          </a:p>
          <a:p>
            <a:pPr algn="just" eaLnBrk="0" hangingPunct="0">
              <a:buFontTx/>
              <a:buChar char="•"/>
            </a:pPr>
            <a:r>
              <a:rPr kumimoji="0" lang="ru-RU" altLang="ru-RU" sz="2800" dirty="0">
                <a:cs typeface="Times New Roman" panose="02020603050405020304" pitchFamily="18" charset="0"/>
              </a:rPr>
              <a:t>можно класть только меньший диск на больший</a:t>
            </a:r>
            <a:endParaRPr kumimoji="0" lang="en-US" altLang="ru-RU" sz="2800" dirty="0">
              <a:cs typeface="Times New Roman" panose="02020603050405020304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kumimoji="0" lang="ru-RU" altLang="ru-RU" sz="2800" dirty="0">
                <a:cs typeface="Times New Roman" panose="02020603050405020304" pitchFamily="18" charset="0"/>
              </a:rPr>
              <a:t>третий стержень</a:t>
            </a:r>
            <a:r>
              <a:rPr kumimoji="0" lang="en-US" altLang="ru-RU" sz="2800" dirty="0">
                <a:cs typeface="Times New Roman" panose="02020603050405020304" pitchFamily="18" charset="0"/>
              </a:rPr>
              <a:t> </a:t>
            </a:r>
            <a:r>
              <a:rPr kumimoji="0" lang="ru-RU" altLang="ru-RU" sz="2800" dirty="0">
                <a:cs typeface="Times New Roman" panose="02020603050405020304" pitchFamily="18" charset="0"/>
              </a:rPr>
              <a:t>вспомогательный</a:t>
            </a:r>
            <a:endParaRPr kumimoji="0" lang="ru-RU" altLang="ru-RU" sz="2800" dirty="0"/>
          </a:p>
        </p:txBody>
      </p: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DCF87021-CB4B-4FD4-BF3F-B6EBDDCBD2B8}"/>
              </a:ext>
            </a:extLst>
          </p:cNvPr>
          <p:cNvSpPr txBox="1">
            <a:spLocks/>
          </p:cNvSpPr>
          <p:nvPr/>
        </p:nvSpPr>
        <p:spPr>
          <a:xfrm>
            <a:off x="457199" y="32577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b="1" dirty="0"/>
              <a:t>Ханойские башни. </a:t>
            </a:r>
          </a:p>
        </p:txBody>
      </p:sp>
    </p:spTree>
    <p:extLst>
      <p:ext uri="{BB962C8B-B14F-4D97-AF65-F5344CB8AC3E}">
        <p14:creationId xmlns:p14="http://schemas.microsoft.com/office/powerpoint/2010/main" val="287391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A6FFA-AE07-4D3E-8FA6-186A91107A3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/>
              <a:t>Ханойские башни. Графическая иллюстрация решения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F1877A-2D5E-4CBC-AAFE-1842715BE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944688"/>
            <a:ext cx="3752850" cy="119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265B81-30D2-4CC8-B525-A0C9CCF08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2544763"/>
            <a:ext cx="375285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65C3FE-329A-42FB-B433-DFFB2FAA2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3402013"/>
            <a:ext cx="37528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E99750-F17D-434E-A1EA-6CA2C4272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4237038"/>
            <a:ext cx="375285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Стрелка вправо 3">
            <a:extLst>
              <a:ext uri="{FF2B5EF4-FFF2-40B4-BE49-F238E27FC236}">
                <a16:creationId xmlns:a16="http://schemas.microsoft.com/office/drawing/2014/main" id="{06E689AA-AAE8-44C5-BDB7-D132F9AD76B8}"/>
              </a:ext>
            </a:extLst>
          </p:cNvPr>
          <p:cNvSpPr/>
          <p:nvPr/>
        </p:nvSpPr>
        <p:spPr>
          <a:xfrm>
            <a:off x="4319588" y="2544763"/>
            <a:ext cx="730250" cy="515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Стрелка вправо 4">
            <a:extLst>
              <a:ext uri="{FF2B5EF4-FFF2-40B4-BE49-F238E27FC236}">
                <a16:creationId xmlns:a16="http://schemas.microsoft.com/office/drawing/2014/main" id="{20D21743-5244-4D0E-9CF3-6C62A2DC546D}"/>
              </a:ext>
            </a:extLst>
          </p:cNvPr>
          <p:cNvSpPr/>
          <p:nvPr/>
        </p:nvSpPr>
        <p:spPr>
          <a:xfrm rot="10800000">
            <a:off x="4319588" y="3455988"/>
            <a:ext cx="73025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Стрелка вправо 9">
            <a:extLst>
              <a:ext uri="{FF2B5EF4-FFF2-40B4-BE49-F238E27FC236}">
                <a16:creationId xmlns:a16="http://schemas.microsoft.com/office/drawing/2014/main" id="{73B3B2C9-6163-4143-B335-EA9AC134ECD7}"/>
              </a:ext>
            </a:extLst>
          </p:cNvPr>
          <p:cNvSpPr/>
          <p:nvPr/>
        </p:nvSpPr>
        <p:spPr>
          <a:xfrm>
            <a:off x="4337050" y="4237038"/>
            <a:ext cx="730250" cy="515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4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3E5B164-B96F-40B9-A332-760AA13E5C3F}"/>
              </a:ext>
            </a:extLst>
          </p:cNvPr>
          <p:cNvSpPr/>
          <p:nvPr/>
        </p:nvSpPr>
        <p:spPr>
          <a:xfrm>
            <a:off x="336263" y="1468773"/>
            <a:ext cx="824729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hanoi</a:t>
            </a:r>
            <a:r>
              <a:rPr lang="en-US" dirty="0"/>
              <a:t>(int </a:t>
            </a:r>
            <a:r>
              <a:rPr lang="en-US" dirty="0" err="1"/>
              <a:t>i</a:t>
            </a:r>
            <a:r>
              <a:rPr lang="en-US" dirty="0"/>
              <a:t>, int k, int 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(n == 1)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"Move disk 1 from pin " &lt;&lt; </a:t>
            </a:r>
            <a:r>
              <a:rPr lang="en-US" dirty="0" err="1"/>
              <a:t>i</a:t>
            </a:r>
            <a:r>
              <a:rPr lang="en-US" dirty="0"/>
              <a:t> &lt;&lt; " to pin " &lt;&lt; k &lt;&lt; ".\n";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int </a:t>
            </a:r>
            <a:r>
              <a:rPr lang="en-US" dirty="0" err="1"/>
              <a:t>tmp</a:t>
            </a:r>
            <a:r>
              <a:rPr lang="en-US" dirty="0"/>
              <a:t> = 6 - </a:t>
            </a:r>
            <a:r>
              <a:rPr lang="en-US" dirty="0" err="1"/>
              <a:t>i</a:t>
            </a:r>
            <a:r>
              <a:rPr lang="en-US" dirty="0"/>
              <a:t> - k; </a:t>
            </a:r>
            <a:r>
              <a:rPr lang="ru-RU" dirty="0"/>
              <a:t>			</a:t>
            </a:r>
            <a:r>
              <a:rPr lang="en-US" dirty="0"/>
              <a:t>// third pin (temporary)</a:t>
            </a:r>
          </a:p>
          <a:p>
            <a:r>
              <a:rPr lang="en-US" dirty="0"/>
              <a:t>        </a:t>
            </a:r>
            <a:r>
              <a:rPr lang="en-US" dirty="0" err="1"/>
              <a:t>hanoi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tmp</a:t>
            </a:r>
            <a:r>
              <a:rPr lang="en-US" dirty="0"/>
              <a:t>, n - 1);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"Move disk " &lt;&lt; n &lt;&lt; " from pin " &lt;&lt; </a:t>
            </a:r>
            <a:r>
              <a:rPr lang="en-US" dirty="0" err="1"/>
              <a:t>i</a:t>
            </a:r>
            <a:r>
              <a:rPr lang="en-US" dirty="0"/>
              <a:t> &lt;&lt; " to pin " &lt;&lt; k &lt;&lt; ".\n";</a:t>
            </a:r>
          </a:p>
          <a:p>
            <a:r>
              <a:rPr lang="en-US" dirty="0"/>
              <a:t>        </a:t>
            </a:r>
            <a:r>
              <a:rPr lang="en-US" dirty="0" err="1"/>
              <a:t>hanoi</a:t>
            </a:r>
            <a:r>
              <a:rPr lang="en-US" dirty="0"/>
              <a:t>(</a:t>
            </a:r>
            <a:r>
              <a:rPr lang="en-US" dirty="0" err="1"/>
              <a:t>tmp</a:t>
            </a:r>
            <a:r>
              <a:rPr lang="en-US" dirty="0"/>
              <a:t>, k, n - 1);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hanoi</a:t>
            </a:r>
            <a:r>
              <a:rPr lang="en-US" dirty="0"/>
              <a:t>(1, 2, 4);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FD3C1EB-051D-4DD1-8600-0657F8374CF0}"/>
              </a:ext>
            </a:extLst>
          </p:cNvPr>
          <p:cNvSpPr txBox="1">
            <a:spLocks/>
          </p:cNvSpPr>
          <p:nvPr/>
        </p:nvSpPr>
        <p:spPr>
          <a:xfrm>
            <a:off x="457199" y="32577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b="1" dirty="0"/>
              <a:t>Ханойские башни. Решение </a:t>
            </a:r>
          </a:p>
        </p:txBody>
      </p:sp>
    </p:spTree>
    <p:extLst>
      <p:ext uri="{BB962C8B-B14F-4D97-AF65-F5344CB8AC3E}">
        <p14:creationId xmlns:p14="http://schemas.microsoft.com/office/powerpoint/2010/main" val="3825273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dirty="0" err="1"/>
              <a:t>Меморизация</a:t>
            </a:r>
            <a:r>
              <a:rPr lang="ru-RU" dirty="0"/>
              <a:t>. Предпосылки</a:t>
            </a:r>
          </a:p>
        </p:txBody>
      </p:sp>
      <p:sp>
        <p:nvSpPr>
          <p:cNvPr id="2253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При реализации рекурсивных подпрограмм часто вызываются подпрограммы с одними и теми же параметрами, т.е. выполняется «лишняя» работа</a:t>
            </a:r>
          </a:p>
          <a:p>
            <a:pPr eaLnBrk="1" hangingPunct="1"/>
            <a:r>
              <a:rPr lang="ru-RU"/>
              <a:t>Такая особенность рекурсии уменьшает эффективность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1428247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dirty="0" err="1"/>
              <a:t>Меморизация</a:t>
            </a:r>
            <a:r>
              <a:rPr lang="ru-RU" dirty="0"/>
              <a:t>. Что это?</a:t>
            </a:r>
          </a:p>
        </p:txBody>
      </p:sp>
      <p:sp>
        <p:nvSpPr>
          <p:cNvPr id="23555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От английского слова </a:t>
            </a:r>
            <a:r>
              <a:rPr lang="en-US"/>
              <a:t>memo – </a:t>
            </a:r>
            <a:r>
              <a:rPr lang="ru-RU"/>
              <a:t>памятка.</a:t>
            </a:r>
          </a:p>
          <a:p>
            <a:pPr eaLnBrk="1" hangingPunct="1"/>
            <a:r>
              <a:rPr lang="ru-RU"/>
              <a:t>Идея заключается в том, чтобы запомнить параметры уже вызывавшихся подпрограмм</a:t>
            </a:r>
          </a:p>
          <a:p>
            <a:pPr eaLnBrk="1" hangingPunct="1"/>
            <a:r>
              <a:rPr lang="ru-RU"/>
              <a:t>В случае если такие параметры повторяться, то не вызывать подпрограмму</a:t>
            </a:r>
          </a:p>
        </p:txBody>
      </p:sp>
    </p:spTree>
    <p:extLst>
      <p:ext uri="{BB962C8B-B14F-4D97-AF65-F5344CB8AC3E}">
        <p14:creationId xmlns:p14="http://schemas.microsoft.com/office/powerpoint/2010/main" val="97952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dirty="0" err="1"/>
              <a:t>Меморизация</a:t>
            </a:r>
            <a:r>
              <a:rPr lang="ru-RU" dirty="0"/>
              <a:t>. Особенности</a:t>
            </a:r>
          </a:p>
        </p:txBody>
      </p:sp>
      <p:sp>
        <p:nvSpPr>
          <p:cNvPr id="24579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/>
              <a:t>Эффективна, когда рекурсивная процедура или функция имеет целые параметры с небольшим диапазоном значений</a:t>
            </a:r>
          </a:p>
          <a:p>
            <a:pPr eaLnBrk="1" hangingPunct="1"/>
            <a:r>
              <a:rPr lang="ru-RU"/>
              <a:t>Тогда для их хранения достаточно </a:t>
            </a:r>
            <a:r>
              <a:rPr lang="en-US"/>
              <a:t>n-</a:t>
            </a:r>
            <a:r>
              <a:rPr lang="ru-RU"/>
              <a:t>мерного (</a:t>
            </a:r>
            <a:r>
              <a:rPr lang="en-US"/>
              <a:t>n – </a:t>
            </a:r>
            <a:r>
              <a:rPr lang="ru-RU"/>
              <a:t>число параметров функции) булевского массива</a:t>
            </a:r>
          </a:p>
          <a:p>
            <a:pPr eaLnBrk="1" hangingPunct="1"/>
            <a:r>
              <a:rPr lang="ru-RU"/>
              <a:t>Если параметры имеют сложный вид, то необходимы сложные структуры данных, что вряд ли оправданно</a:t>
            </a:r>
          </a:p>
        </p:txBody>
      </p:sp>
    </p:spTree>
    <p:extLst>
      <p:ext uri="{BB962C8B-B14F-4D97-AF65-F5344CB8AC3E}">
        <p14:creationId xmlns:p14="http://schemas.microsoft.com/office/powerpoint/2010/main" val="822098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4EF5B-7386-44C4-9E7C-630E210E7AAC}"/>
              </a:ext>
            </a:extLst>
          </p:cNvPr>
          <p:cNvSpPr txBox="1">
            <a:spLocks/>
          </p:cNvSpPr>
          <p:nvPr/>
        </p:nvSpPr>
        <p:spPr>
          <a:xfrm>
            <a:off x="457199" y="32577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b="1" dirty="0"/>
              <a:t>Комбинаторные объекты - генерация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11F21B61-BADB-4C87-BDF5-2CF3AF0EE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622387"/>
              </p:ext>
            </p:extLst>
          </p:nvPr>
        </p:nvGraphicFramePr>
        <p:xfrm>
          <a:off x="680393" y="1922043"/>
          <a:ext cx="22397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596">
                  <a:extLst>
                    <a:ext uri="{9D8B030D-6E8A-4147-A177-3AD203B41FA5}">
                      <a16:colId xmlns:a16="http://schemas.microsoft.com/office/drawing/2014/main" val="4088156234"/>
                    </a:ext>
                  </a:extLst>
                </a:gridCol>
                <a:gridCol w="746596">
                  <a:extLst>
                    <a:ext uri="{9D8B030D-6E8A-4147-A177-3AD203B41FA5}">
                      <a16:colId xmlns:a16="http://schemas.microsoft.com/office/drawing/2014/main" val="1491157077"/>
                    </a:ext>
                  </a:extLst>
                </a:gridCol>
                <a:gridCol w="746596">
                  <a:extLst>
                    <a:ext uri="{9D8B030D-6E8A-4147-A177-3AD203B41FA5}">
                      <a16:colId xmlns:a16="http://schemas.microsoft.com/office/drawing/2014/main" val="4269655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000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681C9B-05DD-4049-8C7A-E3B381971AC5}"/>
              </a:ext>
            </a:extLst>
          </p:cNvPr>
          <p:cNvSpPr txBox="1"/>
          <p:nvPr/>
        </p:nvSpPr>
        <p:spPr>
          <a:xfrm>
            <a:off x="799217" y="155271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0/1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1E6AF-5B44-461A-9179-8A39AA73ECD7}"/>
              </a:ext>
            </a:extLst>
          </p:cNvPr>
          <p:cNvSpPr txBox="1"/>
          <p:nvPr/>
        </p:nvSpPr>
        <p:spPr>
          <a:xfrm>
            <a:off x="1546050" y="155762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0/1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C6F4C-ACFF-4BAC-AF0F-4D1E4C64A659}"/>
              </a:ext>
            </a:extLst>
          </p:cNvPr>
          <p:cNvSpPr txBox="1"/>
          <p:nvPr/>
        </p:nvSpPr>
        <p:spPr>
          <a:xfrm>
            <a:off x="2292883" y="155271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0/1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24DA61-25A7-4A98-AC03-558BE4D41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04" r="15536"/>
          <a:stretch/>
        </p:blipFill>
        <p:spPr>
          <a:xfrm>
            <a:off x="3241783" y="2292883"/>
            <a:ext cx="5445016" cy="2812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685D8A-8BDF-4EB0-AB04-A2CC2117F086}"/>
              </a:ext>
            </a:extLst>
          </p:cNvPr>
          <p:cNvSpPr txBox="1"/>
          <p:nvPr/>
        </p:nvSpPr>
        <p:spPr>
          <a:xfrm>
            <a:off x="604657" y="2735829"/>
            <a:ext cx="2577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(int a=0; a&lt;2; a++)</a:t>
            </a:r>
          </a:p>
          <a:p>
            <a:r>
              <a:rPr lang="en-US" dirty="0"/>
              <a:t>    For (int b=0; b&lt;2; b++)</a:t>
            </a:r>
          </a:p>
          <a:p>
            <a:r>
              <a:rPr lang="en-US" dirty="0"/>
              <a:t>       For (int c=0; c&lt;2; </a:t>
            </a:r>
            <a:r>
              <a:rPr lang="en-US" dirty="0" err="1"/>
              <a:t>c++</a:t>
            </a:r>
            <a:r>
              <a:rPr lang="en-US" dirty="0"/>
              <a:t>)</a:t>
            </a:r>
          </a:p>
          <a:p>
            <a:r>
              <a:rPr lang="en-US" dirty="0"/>
              <a:t>	 </a:t>
            </a:r>
            <a:r>
              <a:rPr lang="en-US" dirty="0" err="1"/>
              <a:t>cout</a:t>
            </a:r>
            <a:r>
              <a:rPr lang="en-US" dirty="0"/>
              <a:t> &lt;&lt; a &lt;&lt; b &lt;&lt; c;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75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cs7009.vk.me/c540102/v540102193/14e85/HzCng87HY8A.jpg">
            <a:extLst>
              <a:ext uri="{FF2B5EF4-FFF2-40B4-BE49-F238E27FC236}">
                <a16:creationId xmlns:a16="http://schemas.microsoft.com/office/drawing/2014/main" id="{E09475BF-0D6E-446E-BFA9-2856BF276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66" y="183360"/>
            <a:ext cx="4769924" cy="649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4248511-AB55-4948-8F87-8071AAE4E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679" y="312689"/>
            <a:ext cx="3538841" cy="265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1">
            <a:extLst>
              <a:ext uri="{FF2B5EF4-FFF2-40B4-BE49-F238E27FC236}">
                <a16:creationId xmlns:a16="http://schemas.microsoft.com/office/drawing/2014/main" id="{327DD8CB-CFBB-4F63-AA87-3C575922F46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02790" y="3891181"/>
            <a:ext cx="4095244" cy="1727354"/>
            <a:chOff x="2097" y="1506"/>
            <a:chExt cx="9428" cy="3975"/>
          </a:xfrm>
        </p:grpSpPr>
        <p:sp>
          <p:nvSpPr>
            <p:cNvPr id="5" name="AutoShape 46">
              <a:extLst>
                <a:ext uri="{FF2B5EF4-FFF2-40B4-BE49-F238E27FC236}">
                  <a16:creationId xmlns:a16="http://schemas.microsoft.com/office/drawing/2014/main" id="{71606EDE-3745-44BF-BD86-AE8C932A07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97" y="1506"/>
              <a:ext cx="9428" cy="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BBB8ED4A-DFC4-4D18-A014-65D0304027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5" y="1643"/>
              <a:ext cx="4297" cy="3708"/>
              <a:chOff x="3071" y="1576"/>
              <a:chExt cx="4297" cy="3708"/>
            </a:xfrm>
          </p:grpSpPr>
          <p:grpSp>
            <p:nvGrpSpPr>
              <p:cNvPr id="11" name="Group 33">
                <a:extLst>
                  <a:ext uri="{FF2B5EF4-FFF2-40B4-BE49-F238E27FC236}">
                    <a16:creationId xmlns:a16="http://schemas.microsoft.com/office/drawing/2014/main" id="{745C96C7-6F59-4E0D-A949-E545FA9ACB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6" y="1576"/>
                <a:ext cx="2147" cy="1854"/>
                <a:chOff x="2226" y="1576"/>
                <a:chExt cx="5627" cy="4859"/>
              </a:xfrm>
            </p:grpSpPr>
            <p:grpSp>
              <p:nvGrpSpPr>
                <p:cNvPr id="38" name="Group 42">
                  <a:extLst>
                    <a:ext uri="{FF2B5EF4-FFF2-40B4-BE49-F238E27FC236}">
                      <a16:creationId xmlns:a16="http://schemas.microsoft.com/office/drawing/2014/main" id="{B4516779-79CE-4869-A532-A443B68535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35" y="1576"/>
                  <a:ext cx="2810" cy="2430"/>
                  <a:chOff x="3635" y="1576"/>
                  <a:chExt cx="3074" cy="2660"/>
                </a:xfrm>
              </p:grpSpPr>
              <p:sp>
                <p:nvSpPr>
                  <p:cNvPr id="47" name="AutoShape 45">
                    <a:extLst>
                      <a:ext uri="{FF2B5EF4-FFF2-40B4-BE49-F238E27FC236}">
                        <a16:creationId xmlns:a16="http://schemas.microsoft.com/office/drawing/2014/main" id="{26F3EE8E-D440-4B84-8C20-4B8A32FFFD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48" name="AutoShape 44">
                    <a:extLst>
                      <a:ext uri="{FF2B5EF4-FFF2-40B4-BE49-F238E27FC236}">
                        <a16:creationId xmlns:a16="http://schemas.microsoft.com/office/drawing/2014/main" id="{D3A8590D-6EE9-4F51-B436-1F6DEC90BF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49" name="AutoShape 43">
                    <a:extLst>
                      <a:ext uri="{FF2B5EF4-FFF2-40B4-BE49-F238E27FC236}">
                        <a16:creationId xmlns:a16="http://schemas.microsoft.com/office/drawing/2014/main" id="{09FD35A9-2831-449D-B3F0-E91AB89EF3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ECF57E36-53E9-43CB-85D9-38AF3E572B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3" y="4005"/>
                  <a:ext cx="2810" cy="2430"/>
                  <a:chOff x="3635" y="1576"/>
                  <a:chExt cx="3074" cy="2660"/>
                </a:xfrm>
              </p:grpSpPr>
              <p:sp>
                <p:nvSpPr>
                  <p:cNvPr id="44" name="AutoShape 41">
                    <a:extLst>
                      <a:ext uri="{FF2B5EF4-FFF2-40B4-BE49-F238E27FC236}">
                        <a16:creationId xmlns:a16="http://schemas.microsoft.com/office/drawing/2014/main" id="{82B4DD93-B61C-484B-BD69-1D351EA860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45" name="AutoShape 40">
                    <a:extLst>
                      <a:ext uri="{FF2B5EF4-FFF2-40B4-BE49-F238E27FC236}">
                        <a16:creationId xmlns:a16="http://schemas.microsoft.com/office/drawing/2014/main" id="{959378EF-4131-40D6-B0D3-5B157A62FE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46" name="AutoShape 39">
                    <a:extLst>
                      <a:ext uri="{FF2B5EF4-FFF2-40B4-BE49-F238E27FC236}">
                        <a16:creationId xmlns:a16="http://schemas.microsoft.com/office/drawing/2014/main" id="{B4DE27CA-1C04-4908-ABE8-D9B6F8011E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  <p:grpSp>
              <p:nvGrpSpPr>
                <p:cNvPr id="40" name="Group 34">
                  <a:extLst>
                    <a:ext uri="{FF2B5EF4-FFF2-40B4-BE49-F238E27FC236}">
                      <a16:creationId xmlns:a16="http://schemas.microsoft.com/office/drawing/2014/main" id="{939C96B8-A3FC-42AE-B937-98D1350387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26" y="4005"/>
                  <a:ext cx="2810" cy="2430"/>
                  <a:chOff x="3635" y="1576"/>
                  <a:chExt cx="3074" cy="2660"/>
                </a:xfrm>
              </p:grpSpPr>
              <p:sp>
                <p:nvSpPr>
                  <p:cNvPr id="41" name="AutoShape 37">
                    <a:extLst>
                      <a:ext uri="{FF2B5EF4-FFF2-40B4-BE49-F238E27FC236}">
                        <a16:creationId xmlns:a16="http://schemas.microsoft.com/office/drawing/2014/main" id="{18F29615-76E3-4874-8401-13CD91A1AC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42" name="AutoShape 36">
                    <a:extLst>
                      <a:ext uri="{FF2B5EF4-FFF2-40B4-BE49-F238E27FC236}">
                        <a16:creationId xmlns:a16="http://schemas.microsoft.com/office/drawing/2014/main" id="{70703EA6-CE80-4CF7-80F9-5DECEBD9DF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43" name="AutoShape 35">
                    <a:extLst>
                      <a:ext uri="{FF2B5EF4-FFF2-40B4-BE49-F238E27FC236}">
                        <a16:creationId xmlns:a16="http://schemas.microsoft.com/office/drawing/2014/main" id="{7D70013F-4095-45B6-BF0A-37BE7294BC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</p:grpSp>
          <p:grpSp>
            <p:nvGrpSpPr>
              <p:cNvPr id="12" name="Group 20">
                <a:extLst>
                  <a:ext uri="{FF2B5EF4-FFF2-40B4-BE49-F238E27FC236}">
                    <a16:creationId xmlns:a16="http://schemas.microsoft.com/office/drawing/2014/main" id="{197C081B-0227-459D-BF9B-5E98F305A1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21" y="3430"/>
                <a:ext cx="2147" cy="1854"/>
                <a:chOff x="2226" y="1576"/>
                <a:chExt cx="5627" cy="4859"/>
              </a:xfrm>
            </p:grpSpPr>
            <p:grpSp>
              <p:nvGrpSpPr>
                <p:cNvPr id="26" name="Group 29">
                  <a:extLst>
                    <a:ext uri="{FF2B5EF4-FFF2-40B4-BE49-F238E27FC236}">
                      <a16:creationId xmlns:a16="http://schemas.microsoft.com/office/drawing/2014/main" id="{69248344-88F0-42F5-8CBF-92B31EEF35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35" y="1576"/>
                  <a:ext cx="2810" cy="2430"/>
                  <a:chOff x="3635" y="1576"/>
                  <a:chExt cx="3074" cy="2660"/>
                </a:xfrm>
              </p:grpSpPr>
              <p:sp>
                <p:nvSpPr>
                  <p:cNvPr id="35" name="AutoShape 32">
                    <a:extLst>
                      <a:ext uri="{FF2B5EF4-FFF2-40B4-BE49-F238E27FC236}">
                        <a16:creationId xmlns:a16="http://schemas.microsoft.com/office/drawing/2014/main" id="{2CFF1A9B-36F7-49CD-8B93-360ED35540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36" name="AutoShape 31">
                    <a:extLst>
                      <a:ext uri="{FF2B5EF4-FFF2-40B4-BE49-F238E27FC236}">
                        <a16:creationId xmlns:a16="http://schemas.microsoft.com/office/drawing/2014/main" id="{0B4AA436-779B-47AD-940C-0068C310E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37" name="AutoShape 30">
                    <a:extLst>
                      <a:ext uri="{FF2B5EF4-FFF2-40B4-BE49-F238E27FC236}">
                        <a16:creationId xmlns:a16="http://schemas.microsoft.com/office/drawing/2014/main" id="{55285351-5DF2-49C5-9450-9BD4D48809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  <p:grpSp>
              <p:nvGrpSpPr>
                <p:cNvPr id="27" name="Group 25">
                  <a:extLst>
                    <a:ext uri="{FF2B5EF4-FFF2-40B4-BE49-F238E27FC236}">
                      <a16:creationId xmlns:a16="http://schemas.microsoft.com/office/drawing/2014/main" id="{54043FC9-814D-4B1B-95D6-55A91C22F4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3" y="4005"/>
                  <a:ext cx="2810" cy="2430"/>
                  <a:chOff x="3635" y="1576"/>
                  <a:chExt cx="3074" cy="2660"/>
                </a:xfrm>
              </p:grpSpPr>
              <p:sp>
                <p:nvSpPr>
                  <p:cNvPr id="32" name="AutoShape 28">
                    <a:extLst>
                      <a:ext uri="{FF2B5EF4-FFF2-40B4-BE49-F238E27FC236}">
                        <a16:creationId xmlns:a16="http://schemas.microsoft.com/office/drawing/2014/main" id="{D66127AB-A508-4BD3-B321-00E40739D1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33" name="AutoShape 27">
                    <a:extLst>
                      <a:ext uri="{FF2B5EF4-FFF2-40B4-BE49-F238E27FC236}">
                        <a16:creationId xmlns:a16="http://schemas.microsoft.com/office/drawing/2014/main" id="{93234590-C584-4B7B-A1BD-8E87981405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34" name="AutoShape 26">
                    <a:extLst>
                      <a:ext uri="{FF2B5EF4-FFF2-40B4-BE49-F238E27FC236}">
                        <a16:creationId xmlns:a16="http://schemas.microsoft.com/office/drawing/2014/main" id="{34E8F414-8281-4642-BFF4-77E30D9274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  <p:grpSp>
              <p:nvGrpSpPr>
                <p:cNvPr id="28" name="Group 21">
                  <a:extLst>
                    <a:ext uri="{FF2B5EF4-FFF2-40B4-BE49-F238E27FC236}">
                      <a16:creationId xmlns:a16="http://schemas.microsoft.com/office/drawing/2014/main" id="{B36D32CE-18BD-4B35-8DE4-62461E362D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26" y="4005"/>
                  <a:ext cx="2810" cy="2430"/>
                  <a:chOff x="3635" y="1576"/>
                  <a:chExt cx="3074" cy="2660"/>
                </a:xfrm>
              </p:grpSpPr>
              <p:sp>
                <p:nvSpPr>
                  <p:cNvPr id="29" name="AutoShape 24">
                    <a:extLst>
                      <a:ext uri="{FF2B5EF4-FFF2-40B4-BE49-F238E27FC236}">
                        <a16:creationId xmlns:a16="http://schemas.microsoft.com/office/drawing/2014/main" id="{2BA74957-AE53-4056-B5BD-41A1567B9C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30" name="AutoShape 23">
                    <a:extLst>
                      <a:ext uri="{FF2B5EF4-FFF2-40B4-BE49-F238E27FC236}">
                        <a16:creationId xmlns:a16="http://schemas.microsoft.com/office/drawing/2014/main" id="{715537D7-585E-4023-82BE-6DB8565E68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31" name="AutoShape 22">
                    <a:extLst>
                      <a:ext uri="{FF2B5EF4-FFF2-40B4-BE49-F238E27FC236}">
                        <a16:creationId xmlns:a16="http://schemas.microsoft.com/office/drawing/2014/main" id="{DBFE4B14-3664-4CCA-9FE4-3375E0E914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</p:grpSp>
          <p:grpSp>
            <p:nvGrpSpPr>
              <p:cNvPr id="13" name="Group 7">
                <a:extLst>
                  <a:ext uri="{FF2B5EF4-FFF2-40B4-BE49-F238E27FC236}">
                    <a16:creationId xmlns:a16="http://schemas.microsoft.com/office/drawing/2014/main" id="{E48B1A50-B169-4649-B701-D0C4D0510D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1" y="3430"/>
                <a:ext cx="2147" cy="1854"/>
                <a:chOff x="2226" y="1576"/>
                <a:chExt cx="5627" cy="4859"/>
              </a:xfrm>
            </p:grpSpPr>
            <p:grpSp>
              <p:nvGrpSpPr>
                <p:cNvPr id="14" name="Group 16">
                  <a:extLst>
                    <a:ext uri="{FF2B5EF4-FFF2-40B4-BE49-F238E27FC236}">
                      <a16:creationId xmlns:a16="http://schemas.microsoft.com/office/drawing/2014/main" id="{193E839B-5AB4-43EB-9B26-E40529F139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35" y="1576"/>
                  <a:ext cx="2810" cy="2430"/>
                  <a:chOff x="3635" y="1576"/>
                  <a:chExt cx="3074" cy="2660"/>
                </a:xfrm>
              </p:grpSpPr>
              <p:sp>
                <p:nvSpPr>
                  <p:cNvPr id="23" name="AutoShape 19">
                    <a:extLst>
                      <a:ext uri="{FF2B5EF4-FFF2-40B4-BE49-F238E27FC236}">
                        <a16:creationId xmlns:a16="http://schemas.microsoft.com/office/drawing/2014/main" id="{D010C17B-E69D-4B36-B133-A8E26A84D7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24" name="AutoShape 18">
                    <a:extLst>
                      <a:ext uri="{FF2B5EF4-FFF2-40B4-BE49-F238E27FC236}">
                        <a16:creationId xmlns:a16="http://schemas.microsoft.com/office/drawing/2014/main" id="{6E5B9A3F-F27F-465C-9012-6E057C5E00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25" name="AutoShape 17">
                    <a:extLst>
                      <a:ext uri="{FF2B5EF4-FFF2-40B4-BE49-F238E27FC236}">
                        <a16:creationId xmlns:a16="http://schemas.microsoft.com/office/drawing/2014/main" id="{8A0800F7-0266-4A7E-B640-79B6F49A70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  <p:grpSp>
              <p:nvGrpSpPr>
                <p:cNvPr id="15" name="Group 12">
                  <a:extLst>
                    <a:ext uri="{FF2B5EF4-FFF2-40B4-BE49-F238E27FC236}">
                      <a16:creationId xmlns:a16="http://schemas.microsoft.com/office/drawing/2014/main" id="{2981A0CD-2A52-4643-AAC0-E4BFB9E337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3" y="4005"/>
                  <a:ext cx="2810" cy="2430"/>
                  <a:chOff x="3635" y="1576"/>
                  <a:chExt cx="3074" cy="2660"/>
                </a:xfrm>
              </p:grpSpPr>
              <p:sp>
                <p:nvSpPr>
                  <p:cNvPr id="20" name="AutoShape 15">
                    <a:extLst>
                      <a:ext uri="{FF2B5EF4-FFF2-40B4-BE49-F238E27FC236}">
                        <a16:creationId xmlns:a16="http://schemas.microsoft.com/office/drawing/2014/main" id="{6DF7342B-73F3-4709-A99C-99363FBCA0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21" name="AutoShape 14">
                    <a:extLst>
                      <a:ext uri="{FF2B5EF4-FFF2-40B4-BE49-F238E27FC236}">
                        <a16:creationId xmlns:a16="http://schemas.microsoft.com/office/drawing/2014/main" id="{CA3E0578-28AE-4985-95F0-C27FCC9B42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22" name="AutoShape 13">
                    <a:extLst>
                      <a:ext uri="{FF2B5EF4-FFF2-40B4-BE49-F238E27FC236}">
                        <a16:creationId xmlns:a16="http://schemas.microsoft.com/office/drawing/2014/main" id="{B5C1CE01-A0E5-4F55-9DF4-E036877DF3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  <p:grpSp>
              <p:nvGrpSpPr>
                <p:cNvPr id="16" name="Group 8">
                  <a:extLst>
                    <a:ext uri="{FF2B5EF4-FFF2-40B4-BE49-F238E27FC236}">
                      <a16:creationId xmlns:a16="http://schemas.microsoft.com/office/drawing/2014/main" id="{B266643A-32EA-48D8-809B-7F5271AE90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26" y="4005"/>
                  <a:ext cx="2810" cy="2430"/>
                  <a:chOff x="3635" y="1576"/>
                  <a:chExt cx="3074" cy="2660"/>
                </a:xfrm>
              </p:grpSpPr>
              <p:sp>
                <p:nvSpPr>
                  <p:cNvPr id="17" name="AutoShape 11">
                    <a:extLst>
                      <a:ext uri="{FF2B5EF4-FFF2-40B4-BE49-F238E27FC236}">
                        <a16:creationId xmlns:a16="http://schemas.microsoft.com/office/drawing/2014/main" id="{49C76E17-51F4-48F5-BE9A-B52F5A554C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18" name="AutoShape 10">
                    <a:extLst>
                      <a:ext uri="{FF2B5EF4-FFF2-40B4-BE49-F238E27FC236}">
                        <a16:creationId xmlns:a16="http://schemas.microsoft.com/office/drawing/2014/main" id="{4B012CF6-EF67-40C5-BB41-264F23A944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19" name="AutoShape 9">
                    <a:extLst>
                      <a:ext uri="{FF2B5EF4-FFF2-40B4-BE49-F238E27FC236}">
                        <a16:creationId xmlns:a16="http://schemas.microsoft.com/office/drawing/2014/main" id="{07A4570B-FF2D-4C1F-96EB-CFFEC0E5FF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</p:grpSp>
        </p:grpSp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813065A3-4912-45BB-8FC4-50361CC714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1" y="1643"/>
              <a:ext cx="4297" cy="3708"/>
              <a:chOff x="3635" y="1576"/>
              <a:chExt cx="3074" cy="2660"/>
            </a:xfrm>
          </p:grpSpPr>
          <p:sp>
            <p:nvSpPr>
              <p:cNvPr id="8" name="AutoShape 5">
                <a:extLst>
                  <a:ext uri="{FF2B5EF4-FFF2-40B4-BE49-F238E27FC236}">
                    <a16:creationId xmlns:a16="http://schemas.microsoft.com/office/drawing/2014/main" id="{7DEADC8A-5E41-4E6F-A45A-FD553B935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2" y="1576"/>
                <a:ext cx="1539" cy="1331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1800"/>
              </a:p>
            </p:txBody>
          </p:sp>
          <p:sp>
            <p:nvSpPr>
              <p:cNvPr id="9" name="AutoShape 4">
                <a:extLst>
                  <a:ext uri="{FF2B5EF4-FFF2-40B4-BE49-F238E27FC236}">
                    <a16:creationId xmlns:a16="http://schemas.microsoft.com/office/drawing/2014/main" id="{EA1D1C47-A901-40C7-96A2-802DB4F53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0" y="2905"/>
                <a:ext cx="1539" cy="1331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1800"/>
              </a:p>
            </p:txBody>
          </p:sp>
          <p:sp>
            <p:nvSpPr>
              <p:cNvPr id="10" name="AutoShape 3">
                <a:extLst>
                  <a:ext uri="{FF2B5EF4-FFF2-40B4-BE49-F238E27FC236}">
                    <a16:creationId xmlns:a16="http://schemas.microsoft.com/office/drawing/2014/main" id="{DDA05C96-3EBC-4694-9BF1-81C049ED8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" y="2905"/>
                <a:ext cx="1539" cy="1331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787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BF49273-EB05-4DBA-85E4-75E5E4C36246}"/>
              </a:ext>
            </a:extLst>
          </p:cNvPr>
          <p:cNvSpPr/>
          <p:nvPr/>
        </p:nvSpPr>
        <p:spPr>
          <a:xfrm>
            <a:off x="194679" y="144417"/>
            <a:ext cx="904961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void </a:t>
            </a:r>
            <a:r>
              <a:rPr lang="en-US" sz="1600" dirty="0" err="1"/>
              <a:t>generate_binary_numbers</a:t>
            </a:r>
            <a:r>
              <a:rPr lang="en-US" sz="1600" dirty="0"/>
              <a:t>(int </a:t>
            </a:r>
            <a:r>
              <a:rPr lang="en-US" sz="1600" dirty="0" err="1"/>
              <a:t>digits_left_to_generate</a:t>
            </a:r>
            <a:r>
              <a:rPr lang="en-US" sz="1600" dirty="0"/>
              <a:t>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static int </a:t>
            </a:r>
            <a:r>
              <a:rPr lang="en-US" sz="1600" dirty="0" err="1"/>
              <a:t>digits_combination</a:t>
            </a:r>
            <a:r>
              <a:rPr lang="en-US" sz="1600" dirty="0"/>
              <a:t>[MAX_BINARY_DIGITS_TO_GENERATE];</a:t>
            </a:r>
          </a:p>
          <a:p>
            <a:r>
              <a:rPr lang="en-US" sz="1600" dirty="0"/>
              <a:t>    static int top = 0;</a:t>
            </a:r>
          </a:p>
          <a:p>
            <a:endParaRPr lang="en-US" sz="1600" dirty="0"/>
          </a:p>
          <a:p>
            <a:r>
              <a:rPr lang="en-US" sz="1600" dirty="0"/>
              <a:t>    if (</a:t>
            </a:r>
            <a:r>
              <a:rPr lang="en-US" sz="1600" dirty="0" err="1"/>
              <a:t>digits_left_to_generate</a:t>
            </a:r>
            <a:r>
              <a:rPr lang="en-US" sz="1600" dirty="0"/>
              <a:t> == 0) {  // base case</a:t>
            </a:r>
          </a:p>
          <a:p>
            <a:r>
              <a:rPr lang="en-US" sz="1600" dirty="0"/>
              <a:t>        for(int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top;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digits_combination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cout</a:t>
            </a:r>
            <a:r>
              <a:rPr lang="en-US" sz="1600" dirty="0"/>
              <a:t> &lt;&lt; '\n';</a:t>
            </a:r>
          </a:p>
          <a:p>
            <a:r>
              <a:rPr lang="en-US" sz="1600" dirty="0"/>
              <a:t>    } else {  // recursive case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digits_combination</a:t>
            </a:r>
            <a:r>
              <a:rPr lang="en-US" sz="1600" dirty="0"/>
              <a:t>[top++] = 1;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generate_binary_numbers</a:t>
            </a:r>
            <a:r>
              <a:rPr lang="en-US" sz="1600" dirty="0"/>
              <a:t>(</a:t>
            </a:r>
            <a:r>
              <a:rPr lang="en-US" sz="1600" dirty="0" err="1"/>
              <a:t>digits_left_to_generate</a:t>
            </a:r>
            <a:r>
              <a:rPr lang="en-US" sz="1600" dirty="0"/>
              <a:t> - 1);</a:t>
            </a:r>
          </a:p>
          <a:p>
            <a:r>
              <a:rPr lang="en-US" sz="1600" dirty="0"/>
              <a:t>        top--;</a:t>
            </a:r>
          </a:p>
          <a:p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digits_combination</a:t>
            </a:r>
            <a:r>
              <a:rPr lang="en-US" sz="1600" dirty="0"/>
              <a:t>[top++] = 0;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generate_binary_numbers</a:t>
            </a:r>
            <a:r>
              <a:rPr lang="en-US" sz="1600" dirty="0"/>
              <a:t>(</a:t>
            </a:r>
            <a:r>
              <a:rPr lang="en-US" sz="1600" dirty="0" err="1"/>
              <a:t>digits_left_to_generate</a:t>
            </a:r>
            <a:r>
              <a:rPr lang="en-US" sz="1600" dirty="0"/>
              <a:t> - 1);</a:t>
            </a:r>
          </a:p>
          <a:p>
            <a:r>
              <a:rPr lang="en-US" sz="1600" dirty="0"/>
              <a:t>        top--;</a:t>
            </a:r>
          </a:p>
          <a:p>
            <a:r>
              <a:rPr lang="en-US" sz="1600" dirty="0"/>
              <a:t>    }  }</a:t>
            </a:r>
          </a:p>
          <a:p>
            <a:endParaRPr lang="en-US" sz="1600" dirty="0"/>
          </a:p>
          <a:p>
            <a:r>
              <a:rPr lang="en-US" sz="1600" dirty="0"/>
              <a:t>int main()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int n;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"Enter bin number length: ";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cin</a:t>
            </a:r>
            <a:r>
              <a:rPr lang="en-US" sz="1600" dirty="0"/>
              <a:t> &gt;&gt; n;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generate_binary_numbers</a:t>
            </a:r>
            <a:r>
              <a:rPr lang="en-US" sz="1600" dirty="0"/>
              <a:t>(n);</a:t>
            </a:r>
          </a:p>
          <a:p>
            <a:r>
              <a:rPr lang="en-US" sz="1600" dirty="0"/>
              <a:t>    return 0;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8406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5C32701-B7B4-43E6-8213-A3C60E9C86A7}"/>
              </a:ext>
            </a:extLst>
          </p:cNvPr>
          <p:cNvSpPr/>
          <p:nvPr/>
        </p:nvSpPr>
        <p:spPr>
          <a:xfrm>
            <a:off x="283169" y="223921"/>
            <a:ext cx="880183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void permutations(int16_t number, int16_t current, int16_t buffer[], bool used[])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if (current == number) {  // base case</a:t>
            </a:r>
          </a:p>
          <a:p>
            <a:r>
              <a:rPr lang="en-US" sz="1600" dirty="0"/>
              <a:t>        for(int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number;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cout</a:t>
            </a:r>
            <a:r>
              <a:rPr lang="en-US" sz="1600" dirty="0"/>
              <a:t> &lt;&lt; buffer[</a:t>
            </a:r>
            <a:r>
              <a:rPr lang="en-US" sz="1600" dirty="0" err="1"/>
              <a:t>i</a:t>
            </a:r>
            <a:r>
              <a:rPr lang="en-US" sz="1600" dirty="0"/>
              <a:t>] &lt;&lt; ' ';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cout</a:t>
            </a:r>
            <a:r>
              <a:rPr lang="en-US" sz="1600" dirty="0"/>
              <a:t> &lt;&lt; '\n';</a:t>
            </a:r>
          </a:p>
          <a:p>
            <a:r>
              <a:rPr lang="en-US" sz="1600" dirty="0"/>
              <a:t>    } else {                                                                                                // recursive case</a:t>
            </a:r>
          </a:p>
          <a:p>
            <a:r>
              <a:rPr lang="en-US" sz="1600" dirty="0"/>
              <a:t>        for (int16_t variant = 0; variant &lt; number; variant++) {</a:t>
            </a:r>
          </a:p>
          <a:p>
            <a:r>
              <a:rPr lang="en-US" sz="1600" dirty="0"/>
              <a:t>            if (not used[variant]) {                                                      // cutting the recursive tree</a:t>
            </a:r>
          </a:p>
          <a:p>
            <a:r>
              <a:rPr lang="en-US" sz="1600" dirty="0"/>
              <a:t>                buffer[current] = variant;</a:t>
            </a:r>
          </a:p>
          <a:p>
            <a:r>
              <a:rPr lang="en-US" sz="1600" dirty="0"/>
              <a:t>                used[variant] = true;</a:t>
            </a:r>
          </a:p>
          <a:p>
            <a:r>
              <a:rPr lang="en-US" sz="1600" dirty="0"/>
              <a:t>                permutations(number, current + 1, buffer, used);</a:t>
            </a:r>
          </a:p>
          <a:p>
            <a:r>
              <a:rPr lang="en-US" sz="1600" dirty="0"/>
              <a:t>                used[variant] = false;</a:t>
            </a:r>
          </a:p>
          <a:p>
            <a:r>
              <a:rPr lang="en-US" sz="1600" dirty="0"/>
              <a:t>            }        }     }}</a:t>
            </a:r>
          </a:p>
          <a:p>
            <a:endParaRPr lang="en-US" sz="1600" dirty="0"/>
          </a:p>
          <a:p>
            <a:r>
              <a:rPr lang="en-US" sz="1600" dirty="0"/>
              <a:t>int main()</a:t>
            </a:r>
          </a:p>
          <a:p>
            <a:r>
              <a:rPr lang="en-US" sz="1600" dirty="0"/>
              <a:t>{  int16_t n;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"Enter length to generate all permutations: ";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cin</a:t>
            </a:r>
            <a:r>
              <a:rPr lang="en-US" sz="1600" dirty="0"/>
              <a:t> &gt;&gt; n;</a:t>
            </a:r>
          </a:p>
          <a:p>
            <a:endParaRPr lang="en-US" sz="1600" dirty="0"/>
          </a:p>
          <a:p>
            <a:r>
              <a:rPr lang="en-US" sz="1600" dirty="0"/>
              <a:t>    int16_t buffer[n];</a:t>
            </a:r>
          </a:p>
          <a:p>
            <a:r>
              <a:rPr lang="en-US" sz="1600" dirty="0"/>
              <a:t>    bool used[n] = {false}; </a:t>
            </a:r>
          </a:p>
          <a:p>
            <a:r>
              <a:rPr lang="en-US" sz="1600" dirty="0"/>
              <a:t>    permutations(n, 0, buffer, used);</a:t>
            </a:r>
          </a:p>
          <a:p>
            <a:r>
              <a:rPr lang="en-US" sz="1600" dirty="0"/>
              <a:t>    return 0;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287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Перебор с помощью рекурсии. Общая схема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0" r="10882" b="8585"/>
          <a:stretch/>
        </p:blipFill>
        <p:spPr bwMode="auto">
          <a:xfrm>
            <a:off x="467544" y="1556792"/>
            <a:ext cx="8470240" cy="4623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90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00EDD-A29E-45D5-9828-4DB92F6000AB}"/>
              </a:ext>
            </a:extLst>
          </p:cNvPr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Задача о расстановке ферзей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F1F1E6-7900-4247-8B98-62346975EED3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Возьмем обычную шахматную доску и попробуем расставить на ней </a:t>
            </a:r>
            <a:r>
              <a:rPr lang="en-US"/>
              <a:t>8 </a:t>
            </a:r>
            <a:r>
              <a:rPr lang="ru-RU"/>
              <a:t>ферзей так, чтобы никакая пара ферзей не била друг друга. Оказывается, сделать это не так просто, так как ферзь «бьет» огромное количество клеточек:</a:t>
            </a:r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610B238-572F-4A3A-A8FF-30E823FE7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149080"/>
            <a:ext cx="18764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827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2C9648D9-D1C8-4791-817C-3D57EB9D912F}"/>
              </a:ext>
            </a:extLst>
          </p:cNvPr>
          <p:cNvSpPr txBox="1">
            <a:spLocks/>
          </p:cNvSpPr>
          <p:nvPr/>
        </p:nvSpPr>
        <p:spPr>
          <a:xfrm>
            <a:off x="457200" y="908720"/>
            <a:ext cx="8229600" cy="54158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Давайте попробуем перебрать все возможные расстановки восьми ферзей рекурсивным перебором.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Воспользуемся следующим переходом: выберем, в какую клеточку поставить первого ферзя, а потом переберем все возможные расстановки семи ферзей в оставшиеся клетки. Напишем следующую процедуру.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F06DAAD-FFC2-4168-89D6-AB579F900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8300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127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40DEF69B-E32E-4565-87EA-EC1E9E21B30D}"/>
              </a:ext>
            </a:extLst>
          </p:cNvPr>
          <p:cNvSpPr txBox="1">
            <a:spLocks/>
          </p:cNvSpPr>
          <p:nvPr/>
        </p:nvSpPr>
        <p:spPr>
          <a:xfrm>
            <a:off x="457200" y="908720"/>
            <a:ext cx="8229600" cy="54158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Попытаемся оценить время работы. Мы выбираем, куда поставим первого ферзя – 64 варианта, потом второго – 63 варианта, и так далее. 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Получаем </a:t>
            </a:r>
            <a:r>
              <a:rPr lang="en-US"/>
              <a:t>64 * 63 * .. * 58</a:t>
            </a:r>
            <a:r>
              <a:rPr lang="ru-RU"/>
              <a:t> вариантов, что, конечно, слишком большое число. Решение необходимо оптимизировать.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Давайте, например, при переборе не пытаться ставить ферзя в клеточку, которая уже находится под боем.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Оказывается, этого небольшого отсечения ненужных вариантов более чем хватает для быстрого решения задачи.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407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8206" y="251460"/>
            <a:ext cx="8229600" cy="555989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Вот так изменится процедура </a:t>
            </a:r>
            <a:r>
              <a:rPr lang="en-US" dirty="0"/>
              <a:t>find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2" y="898316"/>
            <a:ext cx="6105525" cy="5532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460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69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Прием, который позволяет уменьшить количество рассматриваемых вариантов в переборе, называется </a:t>
            </a:r>
            <a:r>
              <a:rPr lang="ru-RU" b="1" dirty="0"/>
              <a:t>отсечением</a:t>
            </a:r>
            <a:r>
              <a:rPr lang="ru-RU" dirty="0"/>
              <a:t>. Существует огромное количество разных по сложности и эффективности отсечений и эвристик.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Вот самые популярные из них:</a:t>
            </a:r>
          </a:p>
          <a:p>
            <a:r>
              <a:rPr lang="ru-RU" dirty="0"/>
              <a:t>Отсечение по ответу (откидывание заведомо ненужных вариантов)</a:t>
            </a:r>
            <a:endParaRPr lang="ru-RU" i="1" dirty="0"/>
          </a:p>
          <a:p>
            <a:r>
              <a:rPr lang="ru-RU" dirty="0"/>
              <a:t>Отсечение по времени.</a:t>
            </a:r>
          </a:p>
          <a:p>
            <a:r>
              <a:rPr lang="ru-RU" dirty="0"/>
              <a:t>Оптимальный порядок перебора.</a:t>
            </a:r>
          </a:p>
          <a:p>
            <a:r>
              <a:rPr lang="ru-RU" dirty="0"/>
              <a:t>Жадных поиск каких-то решений еще до запуска перебора.</a:t>
            </a:r>
          </a:p>
        </p:txBody>
      </p:sp>
    </p:spTree>
    <p:extLst>
      <p:ext uri="{BB962C8B-B14F-4D97-AF65-F5344CB8AC3E}">
        <p14:creationId xmlns:p14="http://schemas.microsoft.com/office/powerpoint/2010/main" val="351866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Рекурсия очень требовательная к ресурсам компьютера, и писать её нужно аккуратно.</a:t>
            </a:r>
          </a:p>
          <a:p>
            <a:pPr marL="0" indent="0">
              <a:buNone/>
            </a:pPr>
            <a:r>
              <a:rPr lang="ru-RU" dirty="0"/>
              <a:t>Все что можно </a:t>
            </a:r>
            <a:r>
              <a:rPr lang="ru-RU" dirty="0" err="1"/>
              <a:t>закодить</a:t>
            </a:r>
            <a:r>
              <a:rPr lang="ru-RU" dirty="0"/>
              <a:t> рекурсией, можно в теории </a:t>
            </a:r>
            <a:r>
              <a:rPr lang="ru-RU" dirty="0" err="1"/>
              <a:t>закодить</a:t>
            </a:r>
            <a:r>
              <a:rPr lang="ru-RU" dirty="0"/>
              <a:t> итеративно (и наоборот).</a:t>
            </a:r>
          </a:p>
          <a:p>
            <a:pPr marL="0" indent="0">
              <a:buNone/>
            </a:pPr>
            <a:r>
              <a:rPr lang="ru-RU" dirty="0"/>
              <a:t>Если вы можете без особых проблем написать итеративное решение задачи, то, скорее всего, оно будет работать лучше рекурсивного.</a:t>
            </a:r>
          </a:p>
        </p:txBody>
      </p:sp>
    </p:spTree>
    <p:extLst>
      <p:ext uri="{BB962C8B-B14F-4D97-AF65-F5344CB8AC3E}">
        <p14:creationId xmlns:p14="http://schemas.microsoft.com/office/powerpoint/2010/main" val="304945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F2BA516-EB77-4616-962F-D1733D53C58F}"/>
              </a:ext>
            </a:extLst>
          </p:cNvPr>
          <p:cNvSpPr/>
          <p:nvPr/>
        </p:nvSpPr>
        <p:spPr>
          <a:xfrm>
            <a:off x="376084" y="1309630"/>
            <a:ext cx="7943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Рекурсия</a:t>
            </a:r>
            <a:r>
              <a:rPr lang="ru-RU" dirty="0"/>
              <a:t>  –  это  способ решения задачи через сведения её подзадаче(</a:t>
            </a:r>
            <a:r>
              <a:rPr lang="ru-RU" dirty="0" err="1"/>
              <a:t>ам</a:t>
            </a:r>
            <a:r>
              <a:rPr lang="ru-RU" dirty="0"/>
              <a:t>), аналогичной(</a:t>
            </a:r>
            <a:r>
              <a:rPr lang="ru-RU" dirty="0" err="1"/>
              <a:t>ым</a:t>
            </a:r>
            <a:r>
              <a:rPr lang="ru-RU" dirty="0"/>
              <a:t>) исходной.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DB6C65E-D587-4383-8030-D4B5F3C32FCA}"/>
              </a:ext>
            </a:extLst>
          </p:cNvPr>
          <p:cNvSpPr/>
          <p:nvPr/>
        </p:nvSpPr>
        <p:spPr>
          <a:xfrm>
            <a:off x="541265" y="2412353"/>
            <a:ext cx="7943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Рекурсивное и зацикленное определение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FDC1C3-0351-4CB8-B98D-4B5B5B52D314}"/>
              </a:ext>
            </a:extLst>
          </p:cNvPr>
          <p:cNvSpPr/>
          <p:nvPr/>
        </p:nvSpPr>
        <p:spPr>
          <a:xfrm>
            <a:off x="293492" y="3968438"/>
            <a:ext cx="2869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Рекурсивное определение состоит из двух частей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E10E5D8-245E-430F-ACD5-AF210FD167EB}"/>
              </a:ext>
            </a:extLst>
          </p:cNvPr>
          <p:cNvCxnSpPr/>
          <p:nvPr/>
        </p:nvCxnSpPr>
        <p:spPr>
          <a:xfrm>
            <a:off x="3398029" y="3010145"/>
            <a:ext cx="0" cy="294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2A53837-5BCB-416C-A451-ED46E5BF79CC}"/>
              </a:ext>
            </a:extLst>
          </p:cNvPr>
          <p:cNvSpPr/>
          <p:nvPr/>
        </p:nvSpPr>
        <p:spPr>
          <a:xfrm>
            <a:off x="3586818" y="3269013"/>
            <a:ext cx="5403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ru-RU" b="1" dirty="0"/>
              <a:t>База т.е. не зацикленная часть </a:t>
            </a:r>
          </a:p>
          <a:p>
            <a:pPr algn="just"/>
            <a:r>
              <a:rPr lang="ru-RU" dirty="0"/>
              <a:t>Обычное определение, четко определяющее объект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9AB54F2-1A41-4D67-96E2-BD25D0BB6BC8}"/>
              </a:ext>
            </a:extLst>
          </p:cNvPr>
          <p:cNvSpPr/>
          <p:nvPr/>
        </p:nvSpPr>
        <p:spPr>
          <a:xfrm>
            <a:off x="3586817" y="4484983"/>
            <a:ext cx="5403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2. Рекурсия т.е. зацикленная часть </a:t>
            </a:r>
          </a:p>
          <a:p>
            <a:pPr algn="just"/>
            <a:r>
              <a:rPr lang="ru-RU" dirty="0"/>
              <a:t>Позволяет использовать объекты, так, как новые получившиеся объекты из старого тоже подпадают под определение данного объекта.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22D6D40-F11D-400E-92F5-7E60715AEBF6}"/>
              </a:ext>
            </a:extLst>
          </p:cNvPr>
          <p:cNvSpPr/>
          <p:nvPr/>
        </p:nvSpPr>
        <p:spPr>
          <a:xfrm>
            <a:off x="376084" y="777431"/>
            <a:ext cx="7943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Рекурсия</a:t>
            </a:r>
            <a:r>
              <a:rPr lang="ru-RU" dirty="0"/>
              <a:t>  –  это  функция, которая вызывает сама себя. </a:t>
            </a:r>
          </a:p>
        </p:txBody>
      </p:sp>
    </p:spTree>
    <p:extLst>
      <p:ext uri="{BB962C8B-B14F-4D97-AF65-F5344CB8AC3E}">
        <p14:creationId xmlns:p14="http://schemas.microsoft.com/office/powerpoint/2010/main" val="569658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516" y="1583795"/>
            <a:ext cx="5695950" cy="2462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...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НОД(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.Max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(A, B), </a:t>
            </a:r>
            <a:r>
              <a:rPr lang="en-US" sz="1400" dirty="0" err="1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.Min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(A, B)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ru-RU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ulong</a:t>
            </a:r>
            <a:r>
              <a:rPr lang="fr-F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НОД(</a:t>
            </a:r>
            <a:r>
              <a:rPr lang="fr-FR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ulong</a:t>
            </a:r>
            <a:r>
              <a:rPr lang="fr-F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fr-FR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ulong</a:t>
            </a:r>
            <a:r>
              <a:rPr lang="fr-F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y)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(y == 0)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else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return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НОД(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y, x % y);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dirty="0"/>
              <a:t>Алгоритм Евклида для вычисления НОД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520" y="2528900"/>
            <a:ext cx="31527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70" y="2528900"/>
            <a:ext cx="31527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515" y="1583795"/>
            <a:ext cx="8036929" cy="50475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(!</a:t>
            </a:r>
            <a:r>
              <a:rPr lang="ru-RU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путь_из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_(1, 1))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dirty="0" err="1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MessageBox</a:t>
            </a:r>
            <a:r>
              <a:rPr lang="ru-RU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.Show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"Этот лабиринт абсолютно точно непроходим!!!"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ru-RU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путь_из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_(</a:t>
            </a:r>
            <a:r>
              <a:rPr lang="ru-RU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ru-RU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y)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m[x, y] = 1;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(x == N - 2 &amp;&amp; y == N - 2)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(m[x, y + 1] == 0)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путь_из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_(x, y + 1))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(m[x + 1, y] == 0)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путь_из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_(x + 1, y))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(m[x - 1, y] == 0)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путь_из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_(x - 1, y))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(m[x, y - 1] == 0)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путь_из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_(x, y - 1))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m[x, y] = 0;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dirty="0"/>
              <a:t>Рекурсивный обход лабиринта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14" y="2467866"/>
            <a:ext cx="340995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86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dirty="0"/>
              <a:t>Обход конём </a:t>
            </a:r>
            <a:r>
              <a:rPr lang="en-US" sz="2800" dirty="0"/>
              <a:t>[</a:t>
            </a:r>
            <a:r>
              <a:rPr lang="ru-RU" sz="2800" dirty="0"/>
              <a:t>не</a:t>
            </a:r>
            <a:r>
              <a:rPr lang="en-US" sz="2800" dirty="0"/>
              <a:t>]</a:t>
            </a:r>
            <a:r>
              <a:rPr lang="ru-RU" sz="2800" dirty="0"/>
              <a:t>шахматной доски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16" y="1579460"/>
            <a:ext cx="24098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056" y="1579458"/>
            <a:ext cx="24098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1570" y="2593036"/>
            <a:ext cx="6615735" cy="3970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[] dx =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[] { 1, 2, 2, 1, -1, -2, -2, -1 };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[] { -2, -1, 1, 2, 2, 1, -1, -2 };</a:t>
            </a:r>
          </a:p>
          <a:p>
            <a:endParaRPr lang="ru-RU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прыгнуть_в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_(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y)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Доска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[x + 2, y + 2] = 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ход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ход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последний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решений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ход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перебираем ячейки под ударом</a:t>
            </a:r>
          </a:p>
          <a:p>
            <a:r>
              <a:rPr lang="nn-NO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 = 0; i &lt; 8; i++)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Доска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[x + 2 + dx[i], y + 2 +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[i]] == 0)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ru-RU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прыгнуть_в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_(x + </a:t>
            </a:r>
            <a:r>
              <a:rPr lang="ru-RU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dx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[i], y + </a:t>
            </a:r>
            <a:r>
              <a:rPr lang="ru-RU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[i]);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ход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-;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E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Доска</a:t>
            </a:r>
            <a:r>
              <a:rPr lang="es-E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[x + 2, y + 2] = 0;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Picture 6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417" y="2781675"/>
            <a:ext cx="2405063" cy="2222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761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83B78083-7294-4C8E-A456-A2D6841952D6}"/>
                  </a:ext>
                </a:extLst>
              </p14:cNvPr>
              <p14:cNvContentPartPr/>
              <p14:nvPr/>
            </p14:nvContentPartPr>
            <p14:xfrm>
              <a:off x="199440" y="1639800"/>
              <a:ext cx="9009360" cy="354384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83B78083-7294-4C8E-A456-A2D6841952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080" y="1630440"/>
                <a:ext cx="9028080" cy="356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124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887FD3C-3047-4E76-9285-A2DCC780F0F1}"/>
              </a:ext>
            </a:extLst>
          </p:cNvPr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Пример обычного определения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B6E65CC-89DD-44F3-AAE4-93A64076448E}"/>
              </a:ext>
            </a:extLst>
          </p:cNvPr>
          <p:cNvSpPr/>
          <p:nvPr/>
        </p:nvSpPr>
        <p:spPr>
          <a:xfrm>
            <a:off x="430652" y="1931863"/>
            <a:ext cx="8188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Буква является гласной, если она входит во множество: «а, о, у, е, ё, ы, и, я, э, ю»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69AA54-1C0F-4B77-859E-CE7604290F3A}"/>
              </a:ext>
            </a:extLst>
          </p:cNvPr>
          <p:cNvSpPr/>
          <p:nvPr/>
        </p:nvSpPr>
        <p:spPr>
          <a:xfrm>
            <a:off x="955696" y="2916072"/>
            <a:ext cx="7663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/>
              <a:t>В русском алфавите существует ровно 10 букв, подпадающих под это определение.</a:t>
            </a:r>
          </a:p>
        </p:txBody>
      </p:sp>
    </p:spTree>
    <p:extLst>
      <p:ext uri="{BB962C8B-B14F-4D97-AF65-F5344CB8AC3E}">
        <p14:creationId xmlns:p14="http://schemas.microsoft.com/office/powerpoint/2010/main" val="133857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887FD3C-3047-4E76-9285-A2DCC780F0F1}"/>
              </a:ext>
            </a:extLst>
          </p:cNvPr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Пример рекурсивного определения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B6E65CC-89DD-44F3-AAE4-93A64076448E}"/>
              </a:ext>
            </a:extLst>
          </p:cNvPr>
          <p:cNvSpPr/>
          <p:nvPr/>
        </p:nvSpPr>
        <p:spPr>
          <a:xfrm>
            <a:off x="430652" y="1931863"/>
            <a:ext cx="81883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/>
              <a:t>Это буква </a:t>
            </a:r>
            <a:r>
              <a:rPr lang="ru-RU" b="1" dirty="0"/>
              <a:t>м</a:t>
            </a:r>
            <a:r>
              <a:rPr lang="ru-RU" dirty="0"/>
              <a:t>.</a:t>
            </a:r>
          </a:p>
          <a:p>
            <a:pPr marL="342900" indent="-342900" algn="just">
              <a:buAutoNum type="arabicPeriod"/>
            </a:pPr>
            <a:r>
              <a:rPr lang="ru-RU" dirty="0"/>
              <a:t>Или любое мяуканье, за которым следует гласная или мяуканье.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69AA54-1C0F-4B77-859E-CE7604290F3A}"/>
              </a:ext>
            </a:extLst>
          </p:cNvPr>
          <p:cNvSpPr/>
          <p:nvPr/>
        </p:nvSpPr>
        <p:spPr>
          <a:xfrm>
            <a:off x="955696" y="2916072"/>
            <a:ext cx="7663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/>
              <a:t>Первая часть – обычное определение. Оно говорит, что мяуканье может являться одной буквой </a:t>
            </a:r>
            <a:r>
              <a:rPr lang="ru-RU" b="1" dirty="0"/>
              <a:t>м</a:t>
            </a:r>
            <a:r>
              <a:rPr lang="ru-RU" dirty="0"/>
              <a:t>. Это дает </a:t>
            </a:r>
            <a:r>
              <a:rPr lang="ru-RU" b="1" dirty="0"/>
              <a:t>базу</a:t>
            </a:r>
            <a:r>
              <a:rPr lang="ru-RU" dirty="0"/>
              <a:t> или, другими словами, отправную точку.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03D4918-56AA-480C-9B50-BA5E3A732D0A}"/>
              </a:ext>
            </a:extLst>
          </p:cNvPr>
          <p:cNvSpPr/>
          <p:nvPr/>
        </p:nvSpPr>
        <p:spPr>
          <a:xfrm>
            <a:off x="884908" y="1020968"/>
            <a:ext cx="7804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мяуканье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73E18CB-3E34-418F-A8D2-CAAC03FED7E3}"/>
              </a:ext>
            </a:extLst>
          </p:cNvPr>
          <p:cNvSpPr/>
          <p:nvPr/>
        </p:nvSpPr>
        <p:spPr>
          <a:xfrm>
            <a:off x="884908" y="3947476"/>
            <a:ext cx="7663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/>
              <a:t>Вторая часть рекурсивна: она говорит, что т.к. </a:t>
            </a:r>
            <a:r>
              <a:rPr lang="ru-RU" b="1" dirty="0"/>
              <a:t>м</a:t>
            </a:r>
            <a:r>
              <a:rPr lang="ru-RU" dirty="0"/>
              <a:t> это мяуканье, то мяуканье это тоже: </a:t>
            </a:r>
            <a:r>
              <a:rPr lang="ru-RU" b="1" dirty="0" err="1"/>
              <a:t>мя</a:t>
            </a:r>
            <a:r>
              <a:rPr lang="ru-RU" dirty="0"/>
              <a:t>, </a:t>
            </a:r>
            <a:r>
              <a:rPr lang="ru-RU" b="1" dirty="0" err="1"/>
              <a:t>мо</a:t>
            </a:r>
            <a:r>
              <a:rPr lang="ru-RU" dirty="0"/>
              <a:t>, </a:t>
            </a:r>
            <a:r>
              <a:rPr lang="ru-RU" b="1" dirty="0"/>
              <a:t>мяу</a:t>
            </a:r>
            <a:r>
              <a:rPr lang="ru-RU" dirty="0"/>
              <a:t>, </a:t>
            </a:r>
            <a:r>
              <a:rPr lang="ru-RU" b="1" dirty="0" err="1"/>
              <a:t>мяумяуу</a:t>
            </a:r>
            <a:r>
              <a:rPr lang="ru-RU" dirty="0"/>
              <a:t> и так далее.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EBBF386-D1E7-4713-B2A5-860ED401E01A}"/>
              </a:ext>
            </a:extLst>
          </p:cNvPr>
          <p:cNvSpPr/>
          <p:nvPr/>
        </p:nvSpPr>
        <p:spPr>
          <a:xfrm>
            <a:off x="430652" y="4995842"/>
            <a:ext cx="81883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Данное определение дает четкое представление что является мяуканьем, а что нет.</a:t>
            </a:r>
          </a:p>
          <a:p>
            <a:pPr algn="just"/>
            <a:r>
              <a:rPr lang="ru-RU" dirty="0"/>
              <a:t>Зацикленность второй части не проблема, т.к. первая часть является </a:t>
            </a:r>
            <a:r>
              <a:rPr lang="ru-RU" b="1" dirty="0"/>
              <a:t>базой</a:t>
            </a:r>
            <a:r>
              <a:rPr lang="ru-RU" dirty="0"/>
              <a:t> и мы всегда знаем, с чего начать.</a:t>
            </a:r>
          </a:p>
        </p:txBody>
      </p:sp>
    </p:spTree>
    <p:extLst>
      <p:ext uri="{BB962C8B-B14F-4D97-AF65-F5344CB8AC3E}">
        <p14:creationId xmlns:p14="http://schemas.microsoft.com/office/powerpoint/2010/main" val="363838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0C0D56-7861-413C-8790-2EA2D8063051}"/>
              </a:ext>
            </a:extLst>
          </p:cNvPr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Виды рекурсивных функций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B964FD6-50C8-4A7A-9CAC-20E07CDEE825}"/>
              </a:ext>
            </a:extLst>
          </p:cNvPr>
          <p:cNvSpPr/>
          <p:nvPr/>
        </p:nvSpPr>
        <p:spPr>
          <a:xfrm>
            <a:off x="525042" y="1373638"/>
            <a:ext cx="8188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Прямая рекурсивная функция</a:t>
            </a:r>
            <a:r>
              <a:rPr lang="ru-RU" dirty="0"/>
              <a:t>: функция вызывает саму себя.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92EDD26-D5E7-4435-8A32-DEE25B0A5C47}"/>
              </a:ext>
            </a:extLst>
          </p:cNvPr>
          <p:cNvSpPr/>
          <p:nvPr/>
        </p:nvSpPr>
        <p:spPr>
          <a:xfrm>
            <a:off x="1734409" y="2022567"/>
            <a:ext cx="2837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void foo (int n){</a:t>
            </a:r>
          </a:p>
          <a:p>
            <a:pPr algn="just"/>
            <a:r>
              <a:rPr lang="en-US" dirty="0"/>
              <a:t>	if (n==0) return;</a:t>
            </a:r>
          </a:p>
          <a:p>
            <a:pPr algn="just"/>
            <a:r>
              <a:rPr lang="en-US" dirty="0"/>
              <a:t>	foo(n-1);</a:t>
            </a:r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C0ECBB6-F2E1-48A2-8813-0D97DF1AB284}"/>
              </a:ext>
            </a:extLst>
          </p:cNvPr>
          <p:cNvSpPr/>
          <p:nvPr/>
        </p:nvSpPr>
        <p:spPr>
          <a:xfrm>
            <a:off x="525042" y="3635104"/>
            <a:ext cx="8188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Косвенная рекурсивная функция</a:t>
            </a:r>
            <a:r>
              <a:rPr lang="ru-RU" dirty="0"/>
              <a:t>: функция вызывает себя через посредника.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4FD4FB6-EF49-4927-88A8-A46F2E7F29D5}"/>
              </a:ext>
            </a:extLst>
          </p:cNvPr>
          <p:cNvSpPr/>
          <p:nvPr/>
        </p:nvSpPr>
        <p:spPr>
          <a:xfrm>
            <a:off x="1734409" y="4284033"/>
            <a:ext cx="2837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void foo (int n){</a:t>
            </a:r>
          </a:p>
          <a:p>
            <a:pPr algn="just"/>
            <a:r>
              <a:rPr lang="en-US" dirty="0"/>
              <a:t>	if (n==0) return;</a:t>
            </a:r>
          </a:p>
          <a:p>
            <a:pPr algn="just"/>
            <a:r>
              <a:rPr lang="en-US" dirty="0"/>
              <a:t>	boo(n);</a:t>
            </a:r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4A31183-4563-4B5E-89A0-DDC2D32E0B3B}"/>
              </a:ext>
            </a:extLst>
          </p:cNvPr>
          <p:cNvSpPr/>
          <p:nvPr/>
        </p:nvSpPr>
        <p:spPr>
          <a:xfrm>
            <a:off x="4716539" y="4282060"/>
            <a:ext cx="2837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void boo (int n){</a:t>
            </a:r>
          </a:p>
          <a:p>
            <a:pPr algn="just"/>
            <a:r>
              <a:rPr lang="en-US" dirty="0"/>
              <a:t>	n=n-1;</a:t>
            </a:r>
          </a:p>
          <a:p>
            <a:pPr algn="just"/>
            <a:r>
              <a:rPr lang="en-US" dirty="0"/>
              <a:t>	foo(n);</a:t>
            </a:r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681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FAD1832-DA65-4B7A-887D-84E7C2E11C7C}"/>
              </a:ext>
            </a:extLst>
          </p:cNvPr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Скелет рекурсивной функции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96430DA-9DB9-4B00-AD9B-470F18CF8181}"/>
              </a:ext>
            </a:extLst>
          </p:cNvPr>
          <p:cNvSpPr/>
          <p:nvPr/>
        </p:nvSpPr>
        <p:spPr>
          <a:xfrm>
            <a:off x="702022" y="1237953"/>
            <a:ext cx="67842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Рекурсивная функция должна содержит в себе:</a:t>
            </a:r>
          </a:p>
          <a:p>
            <a:pPr algn="just"/>
            <a:r>
              <a:rPr lang="ru-RU" dirty="0"/>
              <a:t>	</a:t>
            </a:r>
            <a:r>
              <a:rPr lang="ru-RU" b="1" dirty="0"/>
              <a:t>Базовый случай</a:t>
            </a:r>
          </a:p>
          <a:p>
            <a:pPr algn="just"/>
            <a:r>
              <a:rPr lang="ru-RU" b="1" dirty="0"/>
              <a:t>	Рекурсивный случай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6E2E98D-FD0B-4B8C-9F56-6E752AC3B756}"/>
              </a:ext>
            </a:extLst>
          </p:cNvPr>
          <p:cNvSpPr/>
          <p:nvPr/>
        </p:nvSpPr>
        <p:spPr>
          <a:xfrm>
            <a:off x="702022" y="2440438"/>
            <a:ext cx="72916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Таким образом, простейшая рекурсивная функция – это конструкция вида </a:t>
            </a:r>
            <a:r>
              <a:rPr lang="en-US" dirty="0"/>
              <a:t>if – else</a:t>
            </a:r>
            <a:r>
              <a:rPr lang="ru-RU" dirty="0"/>
              <a:t>, где: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	</a:t>
            </a:r>
            <a:r>
              <a:rPr lang="en-US" b="1" dirty="0"/>
              <a:t>if </a:t>
            </a:r>
            <a:r>
              <a:rPr lang="ru-RU" dirty="0"/>
              <a:t>содержит базовый случай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/>
              <a:t>	</a:t>
            </a:r>
            <a:r>
              <a:rPr lang="en-US" b="1" dirty="0"/>
              <a:t>else </a:t>
            </a:r>
            <a:r>
              <a:rPr lang="ru-RU" dirty="0"/>
              <a:t>содержит рекурсивный случай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7E3B567-665D-4A23-AB8F-98C544B111CE}"/>
              </a:ext>
            </a:extLst>
          </p:cNvPr>
          <p:cNvSpPr/>
          <p:nvPr/>
        </p:nvSpPr>
        <p:spPr>
          <a:xfrm>
            <a:off x="1581037" y="3872999"/>
            <a:ext cx="6271004" cy="258532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/>
              <a:t>foo (/* </a:t>
            </a:r>
            <a:r>
              <a:rPr lang="ru-RU" dirty="0"/>
              <a:t>параметры*</a:t>
            </a:r>
            <a:r>
              <a:rPr lang="en-US" dirty="0"/>
              <a:t>/){</a:t>
            </a:r>
          </a:p>
          <a:p>
            <a:pPr algn="just"/>
            <a:r>
              <a:rPr lang="en-US" dirty="0"/>
              <a:t>	if (/*  </a:t>
            </a:r>
            <a:r>
              <a:rPr lang="ru-RU" dirty="0"/>
              <a:t>условия базового случая</a:t>
            </a:r>
            <a:r>
              <a:rPr lang="en-US" dirty="0"/>
              <a:t>  */){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	} else {</a:t>
            </a:r>
          </a:p>
          <a:p>
            <a:pPr algn="just"/>
            <a:r>
              <a:rPr lang="ru-RU" dirty="0"/>
              <a:t>							    // код до рекурсии</a:t>
            </a:r>
            <a:endParaRPr lang="en-US" dirty="0"/>
          </a:p>
          <a:p>
            <a:pPr algn="just"/>
            <a:r>
              <a:rPr lang="ru-RU" dirty="0"/>
              <a:t>		</a:t>
            </a:r>
            <a:r>
              <a:rPr lang="en-US" dirty="0"/>
              <a:t>foo (/* </a:t>
            </a:r>
            <a:r>
              <a:rPr lang="ru-RU" dirty="0"/>
              <a:t>параметры</a:t>
            </a:r>
            <a:r>
              <a:rPr lang="en-US" dirty="0"/>
              <a:t> */);</a:t>
            </a:r>
            <a:r>
              <a:rPr lang="ru-RU" dirty="0"/>
              <a:t>	   // рекурсивный вызов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ru-RU" dirty="0"/>
              <a:t>						   // код после рекурсии</a:t>
            </a:r>
          </a:p>
          <a:p>
            <a:pPr algn="just"/>
            <a:r>
              <a:rPr lang="ru-RU" dirty="0"/>
              <a:t>	</a:t>
            </a:r>
            <a:r>
              <a:rPr lang="en-US" dirty="0"/>
              <a:t>}</a:t>
            </a:r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47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559DA5-155E-4952-AF72-983D47A6836C}"/>
              </a:ext>
            </a:extLst>
          </p:cNvPr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Сигнатура рекурсивной функции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3EF1992-9997-4516-9BED-C8B0CBB34912}"/>
              </a:ext>
            </a:extLst>
          </p:cNvPr>
          <p:cNvSpPr/>
          <p:nvPr/>
        </p:nvSpPr>
        <p:spPr>
          <a:xfrm>
            <a:off x="814120" y="1768915"/>
            <a:ext cx="2837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f</a:t>
            </a:r>
            <a:r>
              <a:rPr lang="ru-RU" dirty="0"/>
              <a:t>ас</a:t>
            </a:r>
            <a:r>
              <a:rPr lang="en-US" dirty="0" err="1"/>
              <a:t>torial</a:t>
            </a:r>
            <a:r>
              <a:rPr lang="en-US" dirty="0"/>
              <a:t> (int n);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097ABD5-A387-4307-AA57-BAE6CC97900A}"/>
              </a:ext>
            </a:extLst>
          </p:cNvPr>
          <p:cNvSpPr/>
          <p:nvPr/>
        </p:nvSpPr>
        <p:spPr>
          <a:xfrm>
            <a:off x="814121" y="2899423"/>
            <a:ext cx="2837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sum (int </a:t>
            </a:r>
            <a:r>
              <a:rPr lang="en-US" dirty="0" err="1"/>
              <a:t>arr</a:t>
            </a:r>
            <a:r>
              <a:rPr lang="en-US" dirty="0"/>
              <a:t>[], int n);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79AF5FC-DD22-4920-A2E3-DB52420B86AE}"/>
              </a:ext>
            </a:extLst>
          </p:cNvPr>
          <p:cNvSpPr/>
          <p:nvPr/>
        </p:nvSpPr>
        <p:spPr>
          <a:xfrm>
            <a:off x="814121" y="4291853"/>
            <a:ext cx="5344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reverse (int </a:t>
            </a:r>
            <a:r>
              <a:rPr lang="en-US" dirty="0" err="1"/>
              <a:t>arr</a:t>
            </a:r>
            <a:r>
              <a:rPr lang="en-US" dirty="0"/>
              <a:t>[], int left, int right);</a:t>
            </a:r>
            <a:endParaRPr lang="ru-RU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A96FFFCE-E920-4A43-BC77-F567F048F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689802"/>
              </p:ext>
            </p:extLst>
          </p:nvPr>
        </p:nvGraphicFramePr>
        <p:xfrm>
          <a:off x="2019546" y="3663345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32282966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6269999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6723213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74764113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671431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6314893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3985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912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38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A443F58-73B2-4B53-9167-C2379638D018}"/>
              </a:ext>
            </a:extLst>
          </p:cNvPr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Написать базовый случай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F46052C-727E-4740-8C52-FC9A721C684F}"/>
              </a:ext>
            </a:extLst>
          </p:cNvPr>
          <p:cNvSpPr/>
          <p:nvPr/>
        </p:nvSpPr>
        <p:spPr>
          <a:xfrm>
            <a:off x="386312" y="1225301"/>
            <a:ext cx="8512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Базовый случай </a:t>
            </a:r>
            <a:r>
              <a:rPr lang="ru-RU" dirty="0"/>
              <a:t>– это проблема, не имеющая отношения к рекурсии и вычисляемая без ее участия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926E12-12B1-4C02-84D2-B81553F3CB60}"/>
              </a:ext>
            </a:extLst>
          </p:cNvPr>
          <p:cNvSpPr/>
          <p:nvPr/>
        </p:nvSpPr>
        <p:spPr>
          <a:xfrm>
            <a:off x="386312" y="2320867"/>
            <a:ext cx="8512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Мы знаем, что любая рекурсивная функция должна иметь базовый случай. И поэтому написание рекурсивной функции необходимо начинать с базового случая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74A6278-0F39-40BE-9C7A-B29BB8C407FE}"/>
              </a:ext>
            </a:extLst>
          </p:cNvPr>
          <p:cNvSpPr/>
          <p:nvPr/>
        </p:nvSpPr>
        <p:spPr>
          <a:xfrm>
            <a:off x="386312" y="3429000"/>
            <a:ext cx="85124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базовом случае </a:t>
            </a:r>
            <a:r>
              <a:rPr lang="ru-RU" b="1" dirty="0"/>
              <a:t>нельзя </a:t>
            </a:r>
            <a:r>
              <a:rPr lang="ru-RU" dirty="0"/>
              <a:t>вызывать рекурсию.</a:t>
            </a:r>
          </a:p>
          <a:p>
            <a:pPr algn="just"/>
            <a:endParaRPr lang="en-US" dirty="0"/>
          </a:p>
          <a:p>
            <a:pPr algn="just"/>
            <a:r>
              <a:rPr lang="ru-RU" dirty="0"/>
              <a:t>В базовом случае </a:t>
            </a:r>
            <a:r>
              <a:rPr lang="ru-RU" b="1" dirty="0"/>
              <a:t>не делайте ничего </a:t>
            </a:r>
            <a:r>
              <a:rPr lang="ru-RU" dirty="0"/>
              <a:t>кроме того, что должно сделать базовый случай</a:t>
            </a:r>
            <a:r>
              <a:rPr lang="en-US" dirty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Базовый случай </a:t>
            </a:r>
            <a:r>
              <a:rPr lang="ru-RU" b="1" dirty="0"/>
              <a:t>должен </a:t>
            </a:r>
            <a:r>
              <a:rPr lang="ru-RU" dirty="0"/>
              <a:t>заканчиваться ключевым словам </a:t>
            </a:r>
            <a:r>
              <a:rPr lang="en-US" b="1" dirty="0"/>
              <a:t>return.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178106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4285</TotalTime>
  <Words>2334</Words>
  <Application>Microsoft Office PowerPoint</Application>
  <PresentationFormat>Экран (4:3)</PresentationFormat>
  <Paragraphs>321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Wingdings</vt:lpstr>
      <vt:lpstr>Тема Office</vt:lpstr>
      <vt:lpstr>Алгоритмы и структуры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Меморизация. Предпосылки</vt:lpstr>
      <vt:lpstr>Меморизация. Что это?</vt:lpstr>
      <vt:lpstr>Меморизация. Особенности</vt:lpstr>
      <vt:lpstr>Презентация PowerPoint</vt:lpstr>
      <vt:lpstr>Презентация PowerPoint</vt:lpstr>
      <vt:lpstr>Презентация PowerPoint</vt:lpstr>
      <vt:lpstr>Перебор с помощью рекурсии. Общая схема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Евклида для вычисления НОД</vt:lpstr>
      <vt:lpstr>Рекурсивный обход лабиринта</vt:lpstr>
      <vt:lpstr>Обход конём [не]шахматной доски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</dc:title>
  <dc:creator>Дмитрий Васильевич Шиман</dc:creator>
  <cp:lastModifiedBy>Дмитрий Васильевич Шиман</cp:lastModifiedBy>
  <cp:revision>158</cp:revision>
  <dcterms:created xsi:type="dcterms:W3CDTF">2022-02-16T17:35:29Z</dcterms:created>
  <dcterms:modified xsi:type="dcterms:W3CDTF">2022-05-12T12:56:44Z</dcterms:modified>
</cp:coreProperties>
</file>