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77" r:id="rId4"/>
    <p:sldId id="281" r:id="rId5"/>
    <p:sldId id="280" r:id="rId6"/>
    <p:sldId id="278" r:id="rId7"/>
    <p:sldId id="282" r:id="rId8"/>
    <p:sldId id="283" r:id="rId9"/>
    <p:sldId id="285" r:id="rId10"/>
    <p:sldId id="286" r:id="rId11"/>
    <p:sldId id="287" r:id="rId12"/>
    <p:sldId id="288" r:id="rId13"/>
    <p:sldId id="290" r:id="rId14"/>
    <p:sldId id="291" r:id="rId15"/>
    <p:sldId id="292" r:id="rId16"/>
    <p:sldId id="293" r:id="rId17"/>
    <p:sldId id="294" r:id="rId18"/>
    <p:sldId id="296" r:id="rId19"/>
    <p:sldId id="297" r:id="rId20"/>
    <p:sldId id="298" r:id="rId21"/>
    <p:sldId id="295" r:id="rId22"/>
    <p:sldId id="299" r:id="rId23"/>
    <p:sldId id="289" r:id="rId24"/>
    <p:sldId id="301" r:id="rId25"/>
    <p:sldId id="300" r:id="rId26"/>
    <p:sldId id="30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52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94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46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9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50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42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21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36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65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10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78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B33E4-9051-47C5-98FC-12BF5F7DC6E5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58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C4F56-1994-4C9B-90AA-DF8C77FD6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10235"/>
            <a:ext cx="7772400" cy="1999728"/>
          </a:xfrm>
        </p:spPr>
        <p:txBody>
          <a:bodyPr>
            <a:normAutofit/>
          </a:bodyPr>
          <a:lstStyle/>
          <a:p>
            <a:r>
              <a:rPr lang="ru-RU" dirty="0"/>
              <a:t>Алгоритмы и структуры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AB0066-8A02-4967-B6EF-A247298CA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2. Асимптотический анализ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213744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2E3FCAA-97D6-4D77-A87A-A0639F8A461E}"/>
              </a:ext>
            </a:extLst>
          </p:cNvPr>
          <p:cNvSpPr/>
          <p:nvPr/>
        </p:nvSpPr>
        <p:spPr>
          <a:xfrm>
            <a:off x="240348" y="164871"/>
            <a:ext cx="3859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Неважная сложность</a:t>
            </a:r>
            <a:endParaRPr lang="ru-RU" b="1" i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AE47EED-B0F2-45CC-983E-8E0B22589A44}"/>
              </a:ext>
            </a:extLst>
          </p:cNvPr>
          <p:cNvSpPr/>
          <p:nvPr/>
        </p:nvSpPr>
        <p:spPr>
          <a:xfrm>
            <a:off x="695127" y="982068"/>
            <a:ext cx="4154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Segoe UI" panose="020B0502040204020203" pitchFamily="34" charset="0"/>
                <a:ea typeface="Segoe UI" panose="020B0502040204020203" pitchFamily="34" charset="0"/>
              </a:rPr>
              <a:t>Как быть со сложностью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О(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N</a:t>
            </a:r>
            <a:r>
              <a:rPr lang="en-US" baseline="30000" dirty="0">
                <a:latin typeface="Segoe UI" panose="020B0502040204020203" pitchFamily="34" charset="0"/>
                <a:ea typeface="Segoe UI" panose="020B0502040204020203" pitchFamily="34" charset="0"/>
              </a:rPr>
              <a:t>2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+N)?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0A4BDF9-3327-485C-A673-FD692B066E25}"/>
              </a:ext>
            </a:extLst>
          </p:cNvPr>
          <p:cNvSpPr/>
          <p:nvPr/>
        </p:nvSpPr>
        <p:spPr>
          <a:xfrm>
            <a:off x="695127" y="1551042"/>
            <a:ext cx="4572000" cy="3668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u-RU" b="1" dirty="0">
                <a:solidFill>
                  <a:srgbClr val="2B579A"/>
                </a:solidFill>
                <a:latin typeface="Segoe UI" panose="020B0502040204020203" pitchFamily="34" charset="0"/>
                <a:ea typeface="MS Mincho" panose="02020609040205080304" pitchFamily="49" charset="-128"/>
                <a:cs typeface="Segoe UI" panose="020B0502040204020203" pitchFamily="34" charset="0"/>
              </a:rPr>
              <a:t>1: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N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не является константой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270478B-AE95-490A-8721-DA6D367C19A0}"/>
              </a:ext>
            </a:extLst>
          </p:cNvPr>
          <p:cNvSpPr/>
          <p:nvPr/>
        </p:nvSpPr>
        <p:spPr>
          <a:xfrm>
            <a:off x="695127" y="2038154"/>
            <a:ext cx="4572000" cy="3668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u-RU" b="1" dirty="0">
                <a:solidFill>
                  <a:srgbClr val="2B579A"/>
                </a:solidFill>
                <a:latin typeface="Segoe UI" panose="020B0502040204020203" pitchFamily="34" charset="0"/>
                <a:ea typeface="MS Mincho" panose="02020609040205080304" pitchFamily="49" charset="-128"/>
                <a:cs typeface="Segoe UI" panose="020B0502040204020203" pitchFamily="34" charset="0"/>
              </a:rPr>
              <a:t>2: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О(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N</a:t>
            </a:r>
            <a:r>
              <a:rPr lang="en-US" baseline="30000" dirty="0">
                <a:latin typeface="Segoe UI" panose="020B0502040204020203" pitchFamily="34" charset="0"/>
                <a:ea typeface="Segoe UI" panose="020B0502040204020203" pitchFamily="34" charset="0"/>
              </a:rPr>
              <a:t>2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+N</a:t>
            </a:r>
            <a:r>
              <a:rPr lang="en-US" baseline="30000" dirty="0">
                <a:latin typeface="Segoe UI" panose="020B0502040204020203" pitchFamily="34" charset="0"/>
                <a:ea typeface="Segoe UI" panose="020B0502040204020203" pitchFamily="34" charset="0"/>
              </a:rPr>
              <a:t>2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)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= (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N</a:t>
            </a:r>
            <a:r>
              <a:rPr lang="en-US" baseline="30000" dirty="0">
                <a:latin typeface="Segoe UI" panose="020B0502040204020203" pitchFamily="34" charset="0"/>
                <a:ea typeface="Segoe UI" panose="020B0502040204020203" pitchFamily="34" charset="0"/>
              </a:rPr>
              <a:t>2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)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D4F2D82-E49F-4B32-9220-1C3C0E206DCB}"/>
              </a:ext>
            </a:extLst>
          </p:cNvPr>
          <p:cNvSpPr/>
          <p:nvPr/>
        </p:nvSpPr>
        <p:spPr>
          <a:xfrm>
            <a:off x="695127" y="2525266"/>
            <a:ext cx="4572000" cy="3668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u-RU" b="1" dirty="0">
                <a:solidFill>
                  <a:srgbClr val="2B579A"/>
                </a:solidFill>
                <a:latin typeface="Segoe UI" panose="020B0502040204020203" pitchFamily="34" charset="0"/>
                <a:ea typeface="MS Mincho" panose="02020609040205080304" pitchFamily="49" charset="-128"/>
                <a:cs typeface="Segoe UI" panose="020B0502040204020203" pitchFamily="34" charset="0"/>
              </a:rPr>
              <a:t>3: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N</a:t>
            </a:r>
            <a:r>
              <a:rPr lang="en-US" baseline="30000" dirty="0">
                <a:latin typeface="Segoe UI" panose="020B0502040204020203" pitchFamily="34" charset="0"/>
                <a:ea typeface="Segoe UI" panose="020B0502040204020203" pitchFamily="34" charset="0"/>
              </a:rPr>
              <a:t>2 </a:t>
            </a:r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&gt;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N (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значительно больше)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A5A3B1-3ABA-472C-94A0-291EF2D2DE64}"/>
              </a:ext>
            </a:extLst>
          </p:cNvPr>
          <p:cNvSpPr/>
          <p:nvPr/>
        </p:nvSpPr>
        <p:spPr>
          <a:xfrm>
            <a:off x="695127" y="3012378"/>
            <a:ext cx="4572000" cy="3668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u-RU" b="1" dirty="0">
                <a:solidFill>
                  <a:srgbClr val="2B579A"/>
                </a:solidFill>
                <a:latin typeface="Segoe UI" panose="020B0502040204020203" pitchFamily="34" charset="0"/>
                <a:ea typeface="MS Mincho" panose="02020609040205080304" pitchFamily="49" charset="-128"/>
                <a:cs typeface="Segoe UI" panose="020B0502040204020203" pitchFamily="34" charset="0"/>
              </a:rPr>
              <a:t>4: </a:t>
            </a:r>
            <a:r>
              <a:rPr lang="ru-RU" dirty="0">
                <a:latin typeface="Segoe UI" panose="020B0502040204020203" pitchFamily="34" charset="0"/>
                <a:ea typeface="MS Mincho" panose="02020609040205080304" pitchFamily="49" charset="-128"/>
              </a:rPr>
              <a:t>С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ледовательно,</a:t>
            </a:r>
            <a:r>
              <a:rPr lang="en-US" baseline="30000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О(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N</a:t>
            </a:r>
            <a:r>
              <a:rPr lang="en-US" baseline="30000" dirty="0">
                <a:latin typeface="Segoe UI" panose="020B0502040204020203" pitchFamily="34" charset="0"/>
                <a:ea typeface="Segoe UI" panose="020B0502040204020203" pitchFamily="34" charset="0"/>
              </a:rPr>
              <a:t>2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+N)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= О(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N</a:t>
            </a:r>
            <a:r>
              <a:rPr lang="en-US" baseline="30000" dirty="0">
                <a:latin typeface="Segoe UI" panose="020B0502040204020203" pitchFamily="34" charset="0"/>
                <a:ea typeface="Segoe UI" panose="020B0502040204020203" pitchFamily="34" charset="0"/>
              </a:rPr>
              <a:t>2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)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52684C-D423-4C98-9F00-68EA9B64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8" y="3429000"/>
            <a:ext cx="9144000" cy="357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0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C9D531-3AC3-479F-9E46-D24381B65A90}"/>
              </a:ext>
            </a:extLst>
          </p:cNvPr>
          <p:cNvSpPr/>
          <p:nvPr/>
        </p:nvSpPr>
        <p:spPr>
          <a:xfrm>
            <a:off x="240348" y="164871"/>
            <a:ext cx="3859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Неважная сложность. Примеры</a:t>
            </a:r>
            <a:endParaRPr lang="ru-RU" b="1" i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2BABE34-95DD-4AAD-9B66-48FFB53E752B}"/>
              </a:ext>
            </a:extLst>
          </p:cNvPr>
          <p:cNvSpPr/>
          <p:nvPr/>
        </p:nvSpPr>
        <p:spPr>
          <a:xfrm>
            <a:off x="906818" y="1114667"/>
            <a:ext cx="2637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rgbClr val="2B579A"/>
                </a:solidFill>
                <a:latin typeface="Segoe UI" panose="020B0502040204020203" pitchFamily="34" charset="0"/>
                <a:ea typeface="MS Mincho" panose="02020609040205080304" pitchFamily="49" charset="-128"/>
                <a:cs typeface="Segoe UI" panose="020B0502040204020203" pitchFamily="34" charset="0"/>
              </a:rPr>
              <a:t>1: </a:t>
            </a:r>
            <a:r>
              <a:rPr lang="ru-RU" sz="3200" dirty="0">
                <a:latin typeface="Segoe UI" panose="020B0502040204020203" pitchFamily="34" charset="0"/>
                <a:ea typeface="Segoe UI" panose="020B0502040204020203" pitchFamily="34" charset="0"/>
              </a:rPr>
              <a:t>О(</a:t>
            </a:r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</a:rPr>
              <a:t>N</a:t>
            </a:r>
            <a:r>
              <a:rPr lang="en-US" sz="3200" baseline="30000" dirty="0">
                <a:latin typeface="Segoe UI" panose="020B0502040204020203" pitchFamily="34" charset="0"/>
                <a:ea typeface="Segoe UI" panose="020B0502040204020203" pitchFamily="34" charset="0"/>
              </a:rPr>
              <a:t>2</a:t>
            </a:r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</a:rPr>
              <a:t>+N) </a:t>
            </a:r>
            <a:r>
              <a:rPr lang="ru-RU" sz="3200" dirty="0">
                <a:latin typeface="Segoe UI" panose="020B0502040204020203" pitchFamily="34" charset="0"/>
                <a:ea typeface="Segoe UI" panose="020B0502040204020203" pitchFamily="34" charset="0"/>
              </a:rPr>
              <a:t>=</a:t>
            </a:r>
            <a:endParaRPr lang="ru-RU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EDE9AC7-50F1-49A9-8369-0C59DAE5C268}"/>
              </a:ext>
            </a:extLst>
          </p:cNvPr>
          <p:cNvSpPr/>
          <p:nvPr/>
        </p:nvSpPr>
        <p:spPr>
          <a:xfrm>
            <a:off x="3476055" y="1114667"/>
            <a:ext cx="11961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Segoe UI" panose="020B0502040204020203" pitchFamily="34" charset="0"/>
                <a:ea typeface="Segoe UI" panose="020B0502040204020203" pitchFamily="34" charset="0"/>
              </a:rPr>
              <a:t>О(</a:t>
            </a:r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</a:rPr>
              <a:t>N</a:t>
            </a:r>
            <a:r>
              <a:rPr lang="en-US" sz="3200" baseline="30000" dirty="0">
                <a:latin typeface="Segoe UI" panose="020B0502040204020203" pitchFamily="34" charset="0"/>
                <a:ea typeface="Segoe UI" panose="020B0502040204020203" pitchFamily="34" charset="0"/>
              </a:rPr>
              <a:t>2</a:t>
            </a:r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</a:rPr>
              <a:t>)</a:t>
            </a:r>
            <a:endParaRPr lang="ru-RU" sz="32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F17D153-FCD9-4A3C-8679-0B99CF2CFF7C}"/>
              </a:ext>
            </a:extLst>
          </p:cNvPr>
          <p:cNvSpPr/>
          <p:nvPr/>
        </p:nvSpPr>
        <p:spPr>
          <a:xfrm>
            <a:off x="906818" y="1864318"/>
            <a:ext cx="3183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rgbClr val="2B579A"/>
                </a:solidFill>
                <a:latin typeface="Segoe UI" panose="020B0502040204020203" pitchFamily="34" charset="0"/>
                <a:ea typeface="MS Mincho" panose="02020609040205080304" pitchFamily="49" charset="-128"/>
                <a:cs typeface="Segoe UI" panose="020B0502040204020203" pitchFamily="34" charset="0"/>
              </a:rPr>
              <a:t>2: </a:t>
            </a:r>
            <a:r>
              <a:rPr lang="ru-RU" sz="3200" dirty="0">
                <a:latin typeface="Segoe UI" panose="020B0502040204020203" pitchFamily="34" charset="0"/>
                <a:ea typeface="Segoe UI" panose="020B0502040204020203" pitchFamily="34" charset="0"/>
              </a:rPr>
              <a:t>О(</a:t>
            </a:r>
            <a:r>
              <a:rPr lang="en-US" sz="3200" dirty="0" err="1">
                <a:latin typeface="Segoe UI" panose="020B0502040204020203" pitchFamily="34" charset="0"/>
                <a:ea typeface="Segoe UI" panose="020B0502040204020203" pitchFamily="34" charset="0"/>
              </a:rPr>
              <a:t>N+log</a:t>
            </a:r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</a:rPr>
              <a:t> N) </a:t>
            </a:r>
            <a:r>
              <a:rPr lang="ru-RU" sz="3200" dirty="0">
                <a:latin typeface="Segoe UI" panose="020B0502040204020203" pitchFamily="34" charset="0"/>
                <a:ea typeface="Segoe UI" panose="020B0502040204020203" pitchFamily="34" charset="0"/>
              </a:rPr>
              <a:t>=</a:t>
            </a:r>
            <a:endParaRPr lang="ru-RU" sz="32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2626B7D-DC92-4E56-8219-26F9EFADA131}"/>
              </a:ext>
            </a:extLst>
          </p:cNvPr>
          <p:cNvSpPr/>
          <p:nvPr/>
        </p:nvSpPr>
        <p:spPr>
          <a:xfrm>
            <a:off x="4004614" y="1864318"/>
            <a:ext cx="1048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Segoe UI" panose="020B0502040204020203" pitchFamily="34" charset="0"/>
                <a:ea typeface="Segoe UI" panose="020B0502040204020203" pitchFamily="34" charset="0"/>
              </a:rPr>
              <a:t>О(</a:t>
            </a:r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</a:rPr>
              <a:t>N)</a:t>
            </a:r>
            <a:endParaRPr lang="ru-RU" sz="32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D7F36C6-24B6-43A6-9C5A-EBD2EBC2BE71}"/>
              </a:ext>
            </a:extLst>
          </p:cNvPr>
          <p:cNvSpPr/>
          <p:nvPr/>
        </p:nvSpPr>
        <p:spPr>
          <a:xfrm>
            <a:off x="906818" y="2613969"/>
            <a:ext cx="46939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2B579A"/>
                </a:solidFill>
                <a:latin typeface="Segoe UI" panose="020B0502040204020203" pitchFamily="34" charset="0"/>
                <a:ea typeface="MS Mincho" panose="02020609040205080304" pitchFamily="49" charset="-128"/>
                <a:cs typeface="Segoe UI" panose="020B0502040204020203" pitchFamily="34" charset="0"/>
              </a:rPr>
              <a:t>3</a:t>
            </a:r>
            <a:r>
              <a:rPr lang="ru-RU" sz="3200" b="1" dirty="0">
                <a:solidFill>
                  <a:srgbClr val="2B579A"/>
                </a:solidFill>
                <a:latin typeface="Segoe UI" panose="020B0502040204020203" pitchFamily="34" charset="0"/>
                <a:ea typeface="MS Mincho" panose="02020609040205080304" pitchFamily="49" charset="-128"/>
                <a:cs typeface="Segoe UI" panose="020B0502040204020203" pitchFamily="34" charset="0"/>
              </a:rPr>
              <a:t>: </a:t>
            </a:r>
            <a:r>
              <a:rPr lang="ru-RU" sz="3200" dirty="0">
                <a:latin typeface="Segoe UI" panose="020B0502040204020203" pitchFamily="34" charset="0"/>
                <a:ea typeface="Segoe UI" panose="020B0502040204020203" pitchFamily="34" charset="0"/>
              </a:rPr>
              <a:t>О(</a:t>
            </a:r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</a:rPr>
              <a:t>5 * 2</a:t>
            </a:r>
            <a:r>
              <a:rPr lang="en-US" sz="3200" baseline="30000" dirty="0">
                <a:latin typeface="Segoe UI" panose="020B0502040204020203" pitchFamily="34" charset="0"/>
                <a:ea typeface="Segoe UI" panose="020B0502040204020203" pitchFamily="34" charset="0"/>
              </a:rPr>
              <a:t>N </a:t>
            </a:r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</a:rPr>
              <a:t>+ 10 * N</a:t>
            </a:r>
            <a:r>
              <a:rPr lang="en-US" sz="3200" baseline="30000" dirty="0">
                <a:latin typeface="Segoe UI" panose="020B0502040204020203" pitchFamily="34" charset="0"/>
                <a:ea typeface="Segoe UI" panose="020B0502040204020203" pitchFamily="34" charset="0"/>
              </a:rPr>
              <a:t>100</a:t>
            </a:r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</a:rPr>
              <a:t>) </a:t>
            </a:r>
            <a:r>
              <a:rPr lang="ru-RU" sz="3200" dirty="0">
                <a:latin typeface="Segoe UI" panose="020B0502040204020203" pitchFamily="34" charset="0"/>
                <a:ea typeface="Segoe UI" panose="020B0502040204020203" pitchFamily="34" charset="0"/>
              </a:rPr>
              <a:t>=</a:t>
            </a:r>
            <a:endParaRPr lang="ru-RU" sz="32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A6E17B-B043-4361-9E2A-5C61E3AA8B81}"/>
              </a:ext>
            </a:extLst>
          </p:cNvPr>
          <p:cNvSpPr/>
          <p:nvPr/>
        </p:nvSpPr>
        <p:spPr>
          <a:xfrm>
            <a:off x="5546086" y="2613969"/>
            <a:ext cx="11673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Segoe UI" panose="020B0502040204020203" pitchFamily="34" charset="0"/>
                <a:ea typeface="Segoe UI" panose="020B0502040204020203" pitchFamily="34" charset="0"/>
              </a:rPr>
              <a:t>О(</a:t>
            </a:r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</a:rPr>
              <a:t>2</a:t>
            </a:r>
            <a:r>
              <a:rPr lang="en-US" sz="3200" baseline="30000" dirty="0">
                <a:latin typeface="Segoe UI" panose="020B0502040204020203" pitchFamily="34" charset="0"/>
                <a:ea typeface="Segoe UI" panose="020B0502040204020203" pitchFamily="34" charset="0"/>
              </a:rPr>
              <a:t>N</a:t>
            </a:r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</a:rPr>
              <a:t>)</a:t>
            </a:r>
            <a:endParaRPr lang="ru-RU" sz="32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C82D353-2D10-47FD-8442-C74530305DB2}"/>
              </a:ext>
            </a:extLst>
          </p:cNvPr>
          <p:cNvSpPr/>
          <p:nvPr/>
        </p:nvSpPr>
        <p:spPr>
          <a:xfrm>
            <a:off x="906818" y="3366869"/>
            <a:ext cx="2789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2B579A"/>
                </a:solidFill>
                <a:latin typeface="Segoe UI" panose="020B0502040204020203" pitchFamily="34" charset="0"/>
                <a:ea typeface="MS Mincho" panose="02020609040205080304" pitchFamily="49" charset="-128"/>
                <a:cs typeface="Segoe UI" panose="020B0502040204020203" pitchFamily="34" charset="0"/>
              </a:rPr>
              <a:t>4</a:t>
            </a:r>
            <a:r>
              <a:rPr lang="ru-RU" sz="3200" b="1" dirty="0">
                <a:solidFill>
                  <a:srgbClr val="2B579A"/>
                </a:solidFill>
                <a:latin typeface="Segoe UI" panose="020B0502040204020203" pitchFamily="34" charset="0"/>
                <a:ea typeface="MS Mincho" panose="02020609040205080304" pitchFamily="49" charset="-128"/>
                <a:cs typeface="Segoe UI" panose="020B0502040204020203" pitchFamily="34" charset="0"/>
              </a:rPr>
              <a:t>: </a:t>
            </a:r>
            <a:r>
              <a:rPr lang="ru-RU" sz="3200" dirty="0">
                <a:latin typeface="Segoe UI" panose="020B0502040204020203" pitchFamily="34" charset="0"/>
                <a:ea typeface="Segoe UI" panose="020B0502040204020203" pitchFamily="34" charset="0"/>
              </a:rPr>
              <a:t>О(</a:t>
            </a:r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</a:rPr>
              <a:t>N</a:t>
            </a:r>
            <a:r>
              <a:rPr lang="en-US" sz="3200" baseline="30000" dirty="0">
                <a:latin typeface="Segoe UI" panose="020B0502040204020203" pitchFamily="34" charset="0"/>
                <a:ea typeface="Segoe UI" panose="020B0502040204020203" pitchFamily="34" charset="0"/>
              </a:rPr>
              <a:t>2</a:t>
            </a:r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</a:rPr>
              <a:t> + B) </a:t>
            </a:r>
            <a:r>
              <a:rPr lang="ru-RU" sz="3200" dirty="0">
                <a:latin typeface="Segoe UI" panose="020B0502040204020203" pitchFamily="34" charset="0"/>
                <a:ea typeface="Segoe UI" panose="020B0502040204020203" pitchFamily="34" charset="0"/>
              </a:rPr>
              <a:t>=</a:t>
            </a:r>
            <a:endParaRPr lang="ru-RU" sz="32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51F6528-4992-49D9-8066-91844562A6ED}"/>
              </a:ext>
            </a:extLst>
          </p:cNvPr>
          <p:cNvSpPr/>
          <p:nvPr/>
        </p:nvSpPr>
        <p:spPr>
          <a:xfrm>
            <a:off x="3609337" y="3369507"/>
            <a:ext cx="1936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Segoe UI" panose="020B0502040204020203" pitchFamily="34" charset="0"/>
                <a:ea typeface="Segoe UI" panose="020B0502040204020203" pitchFamily="34" charset="0"/>
              </a:rPr>
              <a:t>О(</a:t>
            </a:r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</a:rPr>
              <a:t>N</a:t>
            </a:r>
            <a:r>
              <a:rPr lang="en-US" sz="3200" baseline="30000" dirty="0">
                <a:latin typeface="Segoe UI" panose="020B0502040204020203" pitchFamily="34" charset="0"/>
                <a:ea typeface="Segoe UI" panose="020B0502040204020203" pitchFamily="34" charset="0"/>
              </a:rPr>
              <a:t>2</a:t>
            </a:r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</a:rPr>
              <a:t> + B)</a:t>
            </a:r>
            <a:endParaRPr lang="ru-RU" sz="32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DADD453-C63C-4B7F-9A74-CFC46FB3254B}"/>
              </a:ext>
            </a:extLst>
          </p:cNvPr>
          <p:cNvSpPr/>
          <p:nvPr/>
        </p:nvSpPr>
        <p:spPr>
          <a:xfrm>
            <a:off x="813115" y="4291605"/>
            <a:ext cx="833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Выражение </a:t>
            </a:r>
            <a:r>
              <a:rPr lang="ru-RU" b="1" dirty="0">
                <a:latin typeface="Segoe UI" panose="020B0502040204020203" pitchFamily="34" charset="0"/>
                <a:ea typeface="Segoe UI" panose="020B0502040204020203" pitchFamily="34" charset="0"/>
              </a:rPr>
              <a:t>не может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быть упрощено, пока </a:t>
            </a:r>
            <a:r>
              <a:rPr lang="ru-RU" b="1" dirty="0">
                <a:latin typeface="Segoe UI" panose="020B0502040204020203" pitchFamily="34" charset="0"/>
                <a:ea typeface="Segoe UI" panose="020B0502040204020203" pitchFamily="34" charset="0"/>
              </a:rPr>
              <a:t>мы ничего не знаем о В</a:t>
            </a:r>
          </a:p>
        </p:txBody>
      </p:sp>
    </p:spTree>
    <p:extLst>
      <p:ext uri="{BB962C8B-B14F-4D97-AF65-F5344CB8AC3E}">
        <p14:creationId xmlns:p14="http://schemas.microsoft.com/office/powerpoint/2010/main" val="290415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5FBE6C7-4AF5-48F4-B4BF-F317402A8154}"/>
              </a:ext>
            </a:extLst>
          </p:cNvPr>
          <p:cNvSpPr/>
          <p:nvPr/>
        </p:nvSpPr>
        <p:spPr>
          <a:xfrm>
            <a:off x="240348" y="164871"/>
            <a:ext cx="3859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Сложение и умножение</a:t>
            </a:r>
            <a:endParaRPr lang="ru-RU" b="1" i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5386A1E-9B7E-462E-9A49-0B6864B7FC0F}"/>
              </a:ext>
            </a:extLst>
          </p:cNvPr>
          <p:cNvSpPr/>
          <p:nvPr/>
        </p:nvSpPr>
        <p:spPr>
          <a:xfrm>
            <a:off x="406557" y="899476"/>
            <a:ext cx="8330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Практически у всех новичков возникает один вопрос: </a:t>
            </a:r>
            <a:r>
              <a:rPr lang="ru-RU" i="1" dirty="0">
                <a:latin typeface="Segoe UI" panose="020B0502040204020203" pitchFamily="34" charset="0"/>
                <a:ea typeface="Segoe UI" panose="020B0502040204020203" pitchFamily="34" charset="0"/>
              </a:rPr>
              <a:t>Складывать или умножать сложности алгоритма?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544B15-1D7E-4EEA-B41E-B69C983D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58" y="1911080"/>
            <a:ext cx="3219615" cy="25782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3837A9-A5A8-434D-88EA-3C1FAD9FB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493" y="1911080"/>
            <a:ext cx="3505380" cy="2121009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96F5165-1843-45AF-A4B0-32B37DA0ADD1}"/>
              </a:ext>
            </a:extLst>
          </p:cNvPr>
          <p:cNvSpPr/>
          <p:nvPr/>
        </p:nvSpPr>
        <p:spPr>
          <a:xfrm>
            <a:off x="441953" y="4854586"/>
            <a:ext cx="29206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Сложение О(А + В)</a:t>
            </a:r>
          </a:p>
          <a:p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Последовательность действий - </a:t>
            </a:r>
            <a:r>
              <a:rPr lang="ru-RU" b="1" dirty="0">
                <a:latin typeface="Segoe UI" panose="020B0502040204020203" pitchFamily="34" charset="0"/>
                <a:ea typeface="Segoe UI" panose="020B0502040204020203" pitchFamily="34" charset="0"/>
              </a:rPr>
              <a:t>сложение</a:t>
            </a:r>
            <a:endParaRPr lang="ru-RU" b="1" i="1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903EE369-EC51-4630-9349-B7A925C643AD}"/>
              </a:ext>
            </a:extLst>
          </p:cNvPr>
          <p:cNvCxnSpPr>
            <a:cxnSpLocks/>
          </p:cNvCxnSpPr>
          <p:nvPr/>
        </p:nvCxnSpPr>
        <p:spPr>
          <a:xfrm>
            <a:off x="348063" y="5361251"/>
            <a:ext cx="2737301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48B70D5-5BA6-47BD-B649-46146ED85D66}"/>
              </a:ext>
            </a:extLst>
          </p:cNvPr>
          <p:cNvSpPr/>
          <p:nvPr/>
        </p:nvSpPr>
        <p:spPr>
          <a:xfrm>
            <a:off x="5012970" y="4854586"/>
            <a:ext cx="36295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Умножение О(А * В)</a:t>
            </a:r>
          </a:p>
          <a:p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Выполнить что-то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N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раз, пока делаешь что своё - </a:t>
            </a:r>
            <a:r>
              <a:rPr lang="ru-RU" b="1" dirty="0">
                <a:latin typeface="Segoe UI" panose="020B0502040204020203" pitchFamily="34" charset="0"/>
                <a:ea typeface="Segoe UI" panose="020B0502040204020203" pitchFamily="34" charset="0"/>
              </a:rPr>
              <a:t>умножение</a:t>
            </a:r>
            <a:endParaRPr lang="ru-RU" b="1" i="1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5F458A7E-996A-44AD-B563-08AB78753B39}"/>
              </a:ext>
            </a:extLst>
          </p:cNvPr>
          <p:cNvCxnSpPr>
            <a:cxnSpLocks/>
          </p:cNvCxnSpPr>
          <p:nvPr/>
        </p:nvCxnSpPr>
        <p:spPr>
          <a:xfrm>
            <a:off x="4919080" y="5361251"/>
            <a:ext cx="2737301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CEA7D55-F1AC-4680-9EF6-FBE15F88337A}"/>
              </a:ext>
            </a:extLst>
          </p:cNvPr>
          <p:cNvSpPr/>
          <p:nvPr/>
        </p:nvSpPr>
        <p:spPr>
          <a:xfrm>
            <a:off x="240348" y="164871"/>
            <a:ext cx="3859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Время выполнения </a:t>
            </a:r>
            <a:r>
              <a:rPr lang="en-US" b="1" i="1" dirty="0">
                <a:latin typeface="Segoe UI" panose="020B0502040204020203" pitchFamily="34" charset="0"/>
              </a:rPr>
              <a:t>log N</a:t>
            </a:r>
            <a:endParaRPr lang="ru-RU" b="1" i="1" dirty="0"/>
          </a:p>
        </p:txBody>
      </p:sp>
      <p:pic>
        <p:nvPicPr>
          <p:cNvPr id="9218" name="Picture 2" descr="📈 Big O нотация: что это такое и почему ее обязательно нужно знать каждому программисту">
            <a:extLst>
              <a:ext uri="{FF2B5EF4-FFF2-40B4-BE49-F238E27FC236}">
                <a16:creationId xmlns:a16="http://schemas.microsoft.com/office/drawing/2014/main" id="{B7B9ECF2-F178-4ACA-88C0-A78FF9A3F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4203"/>
            <a:ext cx="9144000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C1C51E5-11D9-42A5-A6C4-281826556813}"/>
              </a:ext>
            </a:extLst>
          </p:cNvPr>
          <p:cNvSpPr/>
          <p:nvPr/>
        </p:nvSpPr>
        <p:spPr>
          <a:xfrm>
            <a:off x="240347" y="3926806"/>
            <a:ext cx="3665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Возьмем массив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длинной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N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= 16</a:t>
            </a:r>
            <a:endParaRPr lang="ru-RU" i="1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8B65E2F-BC74-4C1A-B644-8E8E1687D593}"/>
              </a:ext>
            </a:extLst>
          </p:cNvPr>
          <p:cNvSpPr/>
          <p:nvPr/>
        </p:nvSpPr>
        <p:spPr>
          <a:xfrm>
            <a:off x="240347" y="4392903"/>
            <a:ext cx="3665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2</a:t>
            </a:r>
            <a:r>
              <a:rPr lang="ru-RU" baseline="30000" dirty="0">
                <a:latin typeface="Segoe UI" panose="020B0502040204020203" pitchFamily="34" charset="0"/>
                <a:ea typeface="Segoe UI" panose="020B0502040204020203" pitchFamily="34" charset="0"/>
              </a:rPr>
              <a:t>4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 =16</a:t>
            </a:r>
            <a:endParaRPr lang="ru-RU" i="1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F08DC00-00C9-40D5-955D-817FBCBF3B9D}"/>
              </a:ext>
            </a:extLst>
          </p:cNvPr>
          <p:cNvSpPr/>
          <p:nvPr/>
        </p:nvSpPr>
        <p:spPr>
          <a:xfrm>
            <a:off x="240346" y="4859000"/>
            <a:ext cx="3665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Перепишем как 2</a:t>
            </a:r>
            <a:r>
              <a:rPr lang="ru-RU" baseline="30000" dirty="0">
                <a:latin typeface="Segoe UI" panose="020B0502040204020203" pitchFamily="34" charset="0"/>
                <a:ea typeface="Segoe UI" panose="020B0502040204020203" pitchFamily="34" charset="0"/>
              </a:rPr>
              <a:t>к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 =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N</a:t>
            </a:r>
            <a:endParaRPr lang="ru-RU" i="1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4CDDA7-8E7D-46F6-87FB-D887AF3D469A}"/>
              </a:ext>
            </a:extLst>
          </p:cNvPr>
          <p:cNvSpPr/>
          <p:nvPr/>
        </p:nvSpPr>
        <p:spPr>
          <a:xfrm>
            <a:off x="240345" y="5325097"/>
            <a:ext cx="6744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Так как значение </a:t>
            </a:r>
            <a:r>
              <a:rPr lang="en-US" i="1" dirty="0">
                <a:latin typeface="Segoe UI" panose="020B0502040204020203" pitchFamily="34" charset="0"/>
                <a:ea typeface="Segoe UI" panose="020B0502040204020203" pitchFamily="34" charset="0"/>
              </a:rPr>
              <a:t>k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является О-большое, то О(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k)= O(log</a:t>
            </a:r>
            <a:r>
              <a:rPr lang="en-US" baseline="-25000" dirty="0">
                <a:latin typeface="Segoe UI" panose="020B0502040204020203" pitchFamily="34" charset="0"/>
                <a:ea typeface="Segoe UI" panose="020B0502040204020203" pitchFamily="34" charset="0"/>
              </a:rPr>
              <a:t>2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N)</a:t>
            </a:r>
            <a:endParaRPr lang="ru-RU" i="1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4F4731C-D21A-4A34-A1F3-C255C7B90491}"/>
              </a:ext>
            </a:extLst>
          </p:cNvPr>
          <p:cNvSpPr/>
          <p:nvPr/>
        </p:nvSpPr>
        <p:spPr>
          <a:xfrm>
            <a:off x="240345" y="5791194"/>
            <a:ext cx="8142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Так как основание логарифма не играет роли, поэтому О(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k)= O(log</a:t>
            </a:r>
            <a:r>
              <a:rPr lang="ru-RU" baseline="-25000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N)</a:t>
            </a:r>
            <a:endParaRPr lang="ru-RU" i="1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92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B7C343C-9EC0-458C-B0B2-651606017D43}"/>
              </a:ext>
            </a:extLst>
          </p:cNvPr>
          <p:cNvSpPr/>
          <p:nvPr/>
        </p:nvSpPr>
        <p:spPr>
          <a:xfrm>
            <a:off x="240348" y="164871"/>
            <a:ext cx="3859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Время выполнения </a:t>
            </a:r>
            <a:r>
              <a:rPr lang="en-US" b="1" i="1" dirty="0">
                <a:latin typeface="Segoe UI" panose="020B0502040204020203" pitchFamily="34" charset="0"/>
              </a:rPr>
              <a:t>log N</a:t>
            </a:r>
            <a:endParaRPr lang="ru-RU" b="1" i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E12E96C-2562-426A-B899-9F9F7CE2DC02}"/>
              </a:ext>
            </a:extLst>
          </p:cNvPr>
          <p:cNvSpPr/>
          <p:nvPr/>
        </p:nvSpPr>
        <p:spPr>
          <a:xfrm>
            <a:off x="725122" y="2111386"/>
            <a:ext cx="77994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ea typeface="Segoe UI" panose="020B0502040204020203" pitchFamily="34" charset="0"/>
              </a:rPr>
              <a:t>Вывод</a:t>
            </a:r>
          </a:p>
          <a:p>
            <a:endParaRPr lang="ru-RU" sz="28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ea typeface="Segoe UI" panose="020B0502040204020203" pitchFamily="34" charset="0"/>
              </a:rPr>
              <a:t>Для алгоритма, где </a:t>
            </a:r>
            <a:r>
              <a:rPr lang="ru-RU" sz="2800" b="1" dirty="0">
                <a:latin typeface="Segoe UI" panose="020B0502040204020203" pitchFamily="34" charset="0"/>
                <a:ea typeface="Segoe UI" panose="020B0502040204020203" pitchFamily="34" charset="0"/>
              </a:rPr>
              <a:t>на каждой итерации берется половина элементов  </a:t>
            </a:r>
            <a:r>
              <a:rPr lang="ru-RU" sz="2800" dirty="0">
                <a:latin typeface="Segoe UI" panose="020B0502040204020203" pitchFamily="34" charset="0"/>
                <a:ea typeface="Segoe UI" panose="020B0502040204020203" pitchFamily="34" charset="0"/>
              </a:rPr>
              <a:t>- сложность будет </a:t>
            </a:r>
            <a:r>
              <a:rPr lang="ru-RU" sz="2800" b="1" dirty="0">
                <a:latin typeface="Segoe UI" panose="020B0502040204020203" pitchFamily="34" charset="0"/>
                <a:ea typeface="Segoe UI" panose="020B0502040204020203" pitchFamily="34" charset="0"/>
              </a:rPr>
              <a:t>включать</a:t>
            </a:r>
            <a:r>
              <a:rPr lang="ru-RU" sz="2800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</a:rPr>
              <a:t>O(log N)</a:t>
            </a:r>
            <a:endParaRPr lang="ru-RU" sz="2800" b="1" i="1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2A5D831-D3C1-46F5-A9BF-CECEDE3B7006}"/>
              </a:ext>
            </a:extLst>
          </p:cNvPr>
          <p:cNvCxnSpPr>
            <a:cxnSpLocks/>
          </p:cNvCxnSpPr>
          <p:nvPr/>
        </p:nvCxnSpPr>
        <p:spPr>
          <a:xfrm>
            <a:off x="619433" y="2694743"/>
            <a:ext cx="2737301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225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2A53F56-E144-4B0A-A40A-BA1EB8448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8" y="873077"/>
            <a:ext cx="4845299" cy="344822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AAB90E-1D69-40C3-814D-9AE0EAF63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584" y="914373"/>
            <a:ext cx="2457576" cy="233057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5B146F5-F7AA-4C33-A1A6-46FE5BCE0D6C}"/>
              </a:ext>
            </a:extLst>
          </p:cNvPr>
          <p:cNvSpPr/>
          <p:nvPr/>
        </p:nvSpPr>
        <p:spPr>
          <a:xfrm>
            <a:off x="240348" y="164871"/>
            <a:ext cx="3859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Пример 1</a:t>
            </a:r>
            <a:endParaRPr lang="ru-RU" b="1" i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FB35E7A-EC86-4E54-A7DC-BAF6E96A1891}"/>
              </a:ext>
            </a:extLst>
          </p:cNvPr>
          <p:cNvSpPr/>
          <p:nvPr/>
        </p:nvSpPr>
        <p:spPr>
          <a:xfrm>
            <a:off x="240348" y="4660178"/>
            <a:ext cx="8095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В функции есть 2 последовательных цикла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</a:rPr>
              <a:t>for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,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 каждый из которых проходит массив длинной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</a:rPr>
              <a:t>N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 следовательно: 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algn="ctr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O(N + N) = O(N)</a:t>
            </a:r>
            <a:endParaRPr lang="ru-RU" i="1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6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D138D82-33D1-456B-B72D-908187AE8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91" y="1289944"/>
            <a:ext cx="5524784" cy="2673487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51A876E-32E5-4527-95F7-B6D556CA2EB7}"/>
              </a:ext>
            </a:extLst>
          </p:cNvPr>
          <p:cNvSpPr/>
          <p:nvPr/>
        </p:nvSpPr>
        <p:spPr>
          <a:xfrm>
            <a:off x="240348" y="164871"/>
            <a:ext cx="3859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Пример </a:t>
            </a:r>
            <a:r>
              <a:rPr lang="en-US" b="1" i="1" dirty="0">
                <a:latin typeface="Segoe UI" panose="020B0502040204020203" pitchFamily="34" charset="0"/>
              </a:rPr>
              <a:t>2</a:t>
            </a:r>
            <a:endParaRPr lang="ru-RU" b="1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3718F5-F6D6-4721-BB53-2E230479D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447" y="1231787"/>
            <a:ext cx="2438525" cy="219721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12C0236-E8D0-4ED9-B372-219474F1C163}"/>
              </a:ext>
            </a:extLst>
          </p:cNvPr>
          <p:cNvSpPr/>
          <p:nvPr/>
        </p:nvSpPr>
        <p:spPr>
          <a:xfrm>
            <a:off x="240348" y="4660178"/>
            <a:ext cx="8095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В функции есть цикл в цикле, каждый из них проходит массив длинной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</a:rPr>
              <a:t>N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 следовательно: 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algn="ctr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O(N * N) = O(N</a:t>
            </a:r>
            <a:r>
              <a:rPr lang="en-US" baseline="30000" dirty="0">
                <a:latin typeface="Segoe UI" panose="020B0502040204020203" pitchFamily="34" charset="0"/>
                <a:ea typeface="Segoe UI" panose="020B0502040204020203" pitchFamily="34" charset="0"/>
              </a:rPr>
              <a:t>2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)</a:t>
            </a:r>
            <a:endParaRPr lang="ru-RU" i="1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14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5DC4D4F-85D6-49E3-A3DF-EC31FC751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1" y="783032"/>
            <a:ext cx="4391994" cy="2166646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D1D8C03-47D3-46C1-A934-16AA9E2F0FF7}"/>
              </a:ext>
            </a:extLst>
          </p:cNvPr>
          <p:cNvSpPr/>
          <p:nvPr/>
        </p:nvSpPr>
        <p:spPr>
          <a:xfrm>
            <a:off x="240348" y="164871"/>
            <a:ext cx="3859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Пример </a:t>
            </a:r>
            <a:r>
              <a:rPr lang="en-US" b="1" i="1" dirty="0">
                <a:latin typeface="Segoe UI" panose="020B0502040204020203" pitchFamily="34" charset="0"/>
              </a:rPr>
              <a:t>3</a:t>
            </a:r>
            <a:endParaRPr lang="ru-RU" b="1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4AED24-C7CF-41BB-B0F6-7A78BCC4D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883" y="783032"/>
            <a:ext cx="4504117" cy="190307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93CAD23-B03A-49C3-AFD4-B7A3296B3741}"/>
              </a:ext>
            </a:extLst>
          </p:cNvPr>
          <p:cNvSpPr/>
          <p:nvPr/>
        </p:nvSpPr>
        <p:spPr>
          <a:xfrm>
            <a:off x="141841" y="3362320"/>
            <a:ext cx="80954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Код внешнего цикла выполняется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</a:rPr>
              <a:t>N</a:t>
            </a:r>
            <a:r>
              <a:rPr lang="ru-RU" b="1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раз.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Так как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</a:rPr>
              <a:t>j = </a:t>
            </a:r>
            <a:r>
              <a:rPr lang="en-US" b="1" dirty="0" err="1">
                <a:latin typeface="Segoe UI" panose="020B0502040204020203" pitchFamily="34" charset="0"/>
                <a:ea typeface="Segoe UI" panose="020B0502040204020203" pitchFamily="34" charset="0"/>
              </a:rPr>
              <a:t>i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, то код внутреннего цикла выполнится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N, N-1, N-2, …, 2, 1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раз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Тогда сложность алгоритма можно записать как:</a:t>
            </a:r>
          </a:p>
          <a:p>
            <a:pPr algn="ctr"/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algn="ctr"/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О(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N +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(N-1) + (N-2) + … + 2 + 1)</a:t>
            </a: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85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71A8FC6-B393-4331-99E0-4D92C1D11612}"/>
              </a:ext>
            </a:extLst>
          </p:cNvPr>
          <p:cNvSpPr/>
          <p:nvPr/>
        </p:nvSpPr>
        <p:spPr>
          <a:xfrm>
            <a:off x="240348" y="164871"/>
            <a:ext cx="3859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Пример </a:t>
            </a:r>
            <a:r>
              <a:rPr lang="en-US" b="1" i="1" dirty="0">
                <a:latin typeface="Segoe UI" panose="020B0502040204020203" pitchFamily="34" charset="0"/>
              </a:rPr>
              <a:t>3</a:t>
            </a:r>
            <a:endParaRPr lang="ru-RU" b="1" i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B0DC4E-3359-4839-A8CA-E5A209F8E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26" y="753637"/>
            <a:ext cx="3905451" cy="99700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8BCFCB1-489B-45D3-9705-EA6682A2A1F7}"/>
              </a:ext>
            </a:extLst>
          </p:cNvPr>
          <p:cNvSpPr/>
          <p:nvPr/>
        </p:nvSpPr>
        <p:spPr>
          <a:xfrm>
            <a:off x="312626" y="1810790"/>
            <a:ext cx="3274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Пусть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</a:rPr>
              <a:t>N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 = 4,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тогда: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25C146B-F2AE-4EB1-8DFE-E78461F9844F}"/>
              </a:ext>
            </a:extLst>
          </p:cNvPr>
          <p:cNvSpPr/>
          <p:nvPr/>
        </p:nvSpPr>
        <p:spPr>
          <a:xfrm>
            <a:off x="401156" y="2395138"/>
            <a:ext cx="536841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3BC84775-8C80-4C90-B525-36F2A40FF573}"/>
              </a:ext>
            </a:extLst>
          </p:cNvPr>
          <p:cNvSpPr/>
          <p:nvPr/>
        </p:nvSpPr>
        <p:spPr>
          <a:xfrm>
            <a:off x="1049102" y="2395137"/>
            <a:ext cx="536841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09FB827-B1E6-4B5D-8EF3-FFA667238F01}"/>
              </a:ext>
            </a:extLst>
          </p:cNvPr>
          <p:cNvSpPr/>
          <p:nvPr/>
        </p:nvSpPr>
        <p:spPr>
          <a:xfrm>
            <a:off x="1697048" y="2395136"/>
            <a:ext cx="536841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4D60CF9-E1A6-4741-B426-691493636A6F}"/>
              </a:ext>
            </a:extLst>
          </p:cNvPr>
          <p:cNvSpPr/>
          <p:nvPr/>
        </p:nvSpPr>
        <p:spPr>
          <a:xfrm>
            <a:off x="2344994" y="2395135"/>
            <a:ext cx="536841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24EAB59D-59E9-44A3-967C-912AD5B4D10C}"/>
              </a:ext>
            </a:extLst>
          </p:cNvPr>
          <p:cNvSpPr/>
          <p:nvPr/>
        </p:nvSpPr>
        <p:spPr>
          <a:xfrm>
            <a:off x="416888" y="3013587"/>
            <a:ext cx="536841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DCC5300-C887-4835-BA00-453041C738E0}"/>
              </a:ext>
            </a:extLst>
          </p:cNvPr>
          <p:cNvSpPr/>
          <p:nvPr/>
        </p:nvSpPr>
        <p:spPr>
          <a:xfrm>
            <a:off x="1064834" y="3013586"/>
            <a:ext cx="536841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025D7F9-18D2-45AA-9BFF-927F083C6092}"/>
              </a:ext>
            </a:extLst>
          </p:cNvPr>
          <p:cNvSpPr/>
          <p:nvPr/>
        </p:nvSpPr>
        <p:spPr>
          <a:xfrm>
            <a:off x="1712780" y="3013585"/>
            <a:ext cx="536841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C3F95AD2-95C0-4F29-BFF9-AB6C6113D877}"/>
              </a:ext>
            </a:extLst>
          </p:cNvPr>
          <p:cNvSpPr/>
          <p:nvPr/>
        </p:nvSpPr>
        <p:spPr>
          <a:xfrm>
            <a:off x="2360726" y="3013584"/>
            <a:ext cx="536841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2A8453C6-5FCD-4073-B155-2F7581336FE6}"/>
              </a:ext>
            </a:extLst>
          </p:cNvPr>
          <p:cNvSpPr/>
          <p:nvPr/>
        </p:nvSpPr>
        <p:spPr>
          <a:xfrm>
            <a:off x="416888" y="3632035"/>
            <a:ext cx="536841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4FAA8C0-2BAA-4325-A14C-E69D860D1D1B}"/>
              </a:ext>
            </a:extLst>
          </p:cNvPr>
          <p:cNvSpPr/>
          <p:nvPr/>
        </p:nvSpPr>
        <p:spPr>
          <a:xfrm>
            <a:off x="1064834" y="3632034"/>
            <a:ext cx="536841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9383E9D-1123-4306-A83B-514E4A7CCEA1}"/>
              </a:ext>
            </a:extLst>
          </p:cNvPr>
          <p:cNvSpPr/>
          <p:nvPr/>
        </p:nvSpPr>
        <p:spPr>
          <a:xfrm>
            <a:off x="1712780" y="3632033"/>
            <a:ext cx="536841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7D4D1799-5D15-485B-87AA-0A8DEA30A531}"/>
              </a:ext>
            </a:extLst>
          </p:cNvPr>
          <p:cNvSpPr/>
          <p:nvPr/>
        </p:nvSpPr>
        <p:spPr>
          <a:xfrm>
            <a:off x="2360726" y="3632032"/>
            <a:ext cx="536841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241E3D7D-CD2A-4C72-8E18-55EE1BC09E89}"/>
              </a:ext>
            </a:extLst>
          </p:cNvPr>
          <p:cNvSpPr/>
          <p:nvPr/>
        </p:nvSpPr>
        <p:spPr>
          <a:xfrm>
            <a:off x="416888" y="4250483"/>
            <a:ext cx="536841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7C73EEF8-3D45-48D4-B903-A33864030287}"/>
              </a:ext>
            </a:extLst>
          </p:cNvPr>
          <p:cNvSpPr/>
          <p:nvPr/>
        </p:nvSpPr>
        <p:spPr>
          <a:xfrm>
            <a:off x="1064834" y="4250482"/>
            <a:ext cx="536841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E501433-F60C-4B84-B574-BAFDE775D0E6}"/>
              </a:ext>
            </a:extLst>
          </p:cNvPr>
          <p:cNvSpPr/>
          <p:nvPr/>
        </p:nvSpPr>
        <p:spPr>
          <a:xfrm>
            <a:off x="1712780" y="4250481"/>
            <a:ext cx="536841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B9EB5AC0-B451-4CD1-8BF5-66B5D4FCDFE4}"/>
              </a:ext>
            </a:extLst>
          </p:cNvPr>
          <p:cNvSpPr/>
          <p:nvPr/>
        </p:nvSpPr>
        <p:spPr>
          <a:xfrm>
            <a:off x="2360726" y="4250480"/>
            <a:ext cx="536841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E01E067-FC2B-409C-B093-7910B6365ED8}"/>
              </a:ext>
            </a:extLst>
          </p:cNvPr>
          <p:cNvSpPr/>
          <p:nvPr/>
        </p:nvSpPr>
        <p:spPr>
          <a:xfrm>
            <a:off x="312626" y="4983659"/>
            <a:ext cx="3274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Сложность выполнения кода 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algn="ctr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N</a:t>
            </a:r>
            <a:r>
              <a:rPr lang="en-US" baseline="30000" dirty="0">
                <a:latin typeface="Segoe UI" panose="020B0502040204020203" pitchFamily="34" charset="0"/>
                <a:ea typeface="Segoe UI" panose="020B0502040204020203" pitchFamily="34" charset="0"/>
              </a:rPr>
              <a:t>2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7EBB87E-5AB3-412D-A711-371D392FA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608" y="555159"/>
            <a:ext cx="3816546" cy="1047804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42E4E63-F5F9-49F6-9CFB-A29E398703B2}"/>
              </a:ext>
            </a:extLst>
          </p:cNvPr>
          <p:cNvSpPr/>
          <p:nvPr/>
        </p:nvSpPr>
        <p:spPr>
          <a:xfrm>
            <a:off x="4663608" y="1810790"/>
            <a:ext cx="3274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Пусть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</a:rPr>
              <a:t>N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 = 4,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тогда: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87F49F2-DC7C-4483-AECF-882F9C336312}"/>
              </a:ext>
            </a:extLst>
          </p:cNvPr>
          <p:cNvSpPr/>
          <p:nvPr/>
        </p:nvSpPr>
        <p:spPr>
          <a:xfrm>
            <a:off x="4752138" y="2395138"/>
            <a:ext cx="536841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6AFCE8DF-2787-42B2-89B0-2EA673ACB80E}"/>
              </a:ext>
            </a:extLst>
          </p:cNvPr>
          <p:cNvSpPr/>
          <p:nvPr/>
        </p:nvSpPr>
        <p:spPr>
          <a:xfrm>
            <a:off x="5400084" y="2395137"/>
            <a:ext cx="536841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0354C0C-249A-46B8-B4F9-E0F42160AC6E}"/>
              </a:ext>
            </a:extLst>
          </p:cNvPr>
          <p:cNvSpPr/>
          <p:nvPr/>
        </p:nvSpPr>
        <p:spPr>
          <a:xfrm>
            <a:off x="6048030" y="2395136"/>
            <a:ext cx="536841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0CC9E67E-9C98-42E8-81A7-F5C3FE65A243}"/>
              </a:ext>
            </a:extLst>
          </p:cNvPr>
          <p:cNvSpPr/>
          <p:nvPr/>
        </p:nvSpPr>
        <p:spPr>
          <a:xfrm>
            <a:off x="6695976" y="2395135"/>
            <a:ext cx="536841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32982C63-C9C0-4B46-9D0A-683863451795}"/>
              </a:ext>
            </a:extLst>
          </p:cNvPr>
          <p:cNvSpPr/>
          <p:nvPr/>
        </p:nvSpPr>
        <p:spPr>
          <a:xfrm>
            <a:off x="4767870" y="3013587"/>
            <a:ext cx="536841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3FF6F72-BF7F-41BD-882F-715CDBB141A8}"/>
              </a:ext>
            </a:extLst>
          </p:cNvPr>
          <p:cNvSpPr/>
          <p:nvPr/>
        </p:nvSpPr>
        <p:spPr>
          <a:xfrm>
            <a:off x="5415816" y="3013586"/>
            <a:ext cx="536841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22177AB4-A483-49BE-B664-84008A4A4E8B}"/>
              </a:ext>
            </a:extLst>
          </p:cNvPr>
          <p:cNvSpPr/>
          <p:nvPr/>
        </p:nvSpPr>
        <p:spPr>
          <a:xfrm>
            <a:off x="6063762" y="3013585"/>
            <a:ext cx="536841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1E359FA9-EC4F-4158-90B1-49F4C479B904}"/>
              </a:ext>
            </a:extLst>
          </p:cNvPr>
          <p:cNvSpPr/>
          <p:nvPr/>
        </p:nvSpPr>
        <p:spPr>
          <a:xfrm>
            <a:off x="6711708" y="3013584"/>
            <a:ext cx="536841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52430DAC-7904-4DB4-B638-021CD99092F9}"/>
              </a:ext>
            </a:extLst>
          </p:cNvPr>
          <p:cNvSpPr/>
          <p:nvPr/>
        </p:nvSpPr>
        <p:spPr>
          <a:xfrm>
            <a:off x="4767870" y="3632035"/>
            <a:ext cx="536841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9E6388C4-E98F-4FD2-8FB6-C0A12F642F7A}"/>
              </a:ext>
            </a:extLst>
          </p:cNvPr>
          <p:cNvSpPr/>
          <p:nvPr/>
        </p:nvSpPr>
        <p:spPr>
          <a:xfrm>
            <a:off x="5415816" y="3632034"/>
            <a:ext cx="536841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C1E22E74-EA1D-4976-A08D-97364B531ADA}"/>
              </a:ext>
            </a:extLst>
          </p:cNvPr>
          <p:cNvSpPr/>
          <p:nvPr/>
        </p:nvSpPr>
        <p:spPr>
          <a:xfrm>
            <a:off x="6063762" y="3632033"/>
            <a:ext cx="536841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FA77B2E8-EDE1-4319-A35E-92B97C4A490D}"/>
              </a:ext>
            </a:extLst>
          </p:cNvPr>
          <p:cNvSpPr/>
          <p:nvPr/>
        </p:nvSpPr>
        <p:spPr>
          <a:xfrm>
            <a:off x="6711708" y="3632032"/>
            <a:ext cx="536841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3669A1BA-B28E-44F6-B658-4DBA926678B8}"/>
              </a:ext>
            </a:extLst>
          </p:cNvPr>
          <p:cNvSpPr/>
          <p:nvPr/>
        </p:nvSpPr>
        <p:spPr>
          <a:xfrm>
            <a:off x="4767870" y="4250483"/>
            <a:ext cx="536841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EF54D585-3573-4245-B115-91B601CCCE9C}"/>
              </a:ext>
            </a:extLst>
          </p:cNvPr>
          <p:cNvSpPr/>
          <p:nvPr/>
        </p:nvSpPr>
        <p:spPr>
          <a:xfrm>
            <a:off x="5415816" y="4250482"/>
            <a:ext cx="536841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927D8614-67B3-4A90-A03A-B7195FEACA78}"/>
              </a:ext>
            </a:extLst>
          </p:cNvPr>
          <p:cNvSpPr/>
          <p:nvPr/>
        </p:nvSpPr>
        <p:spPr>
          <a:xfrm>
            <a:off x="6063762" y="4250481"/>
            <a:ext cx="536841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42C9BE3-3D30-4E5C-B52B-B74606F1F305}"/>
              </a:ext>
            </a:extLst>
          </p:cNvPr>
          <p:cNvSpPr/>
          <p:nvPr/>
        </p:nvSpPr>
        <p:spPr>
          <a:xfrm>
            <a:off x="6711708" y="4250480"/>
            <a:ext cx="536841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8E8C3CA6-77A5-421A-9FA7-ABA073C063F7}"/>
              </a:ext>
            </a:extLst>
          </p:cNvPr>
          <p:cNvSpPr/>
          <p:nvPr/>
        </p:nvSpPr>
        <p:spPr>
          <a:xfrm>
            <a:off x="4663608" y="4983659"/>
            <a:ext cx="32741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Сложность выполнения кода 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algn="ctr"/>
            <a:r>
              <a:rPr lang="en-US" u="sng" dirty="0">
                <a:latin typeface="Segoe UI" panose="020B0502040204020203" pitchFamily="34" charset="0"/>
                <a:ea typeface="Segoe UI" panose="020B0502040204020203" pitchFamily="34" charset="0"/>
              </a:rPr>
              <a:t>N</a:t>
            </a:r>
            <a:r>
              <a:rPr lang="en-US" u="sng" baseline="30000" dirty="0">
                <a:latin typeface="Segoe UI" panose="020B0502040204020203" pitchFamily="34" charset="0"/>
                <a:ea typeface="Segoe UI" panose="020B0502040204020203" pitchFamily="34" charset="0"/>
              </a:rPr>
              <a:t>2</a:t>
            </a:r>
          </a:p>
          <a:p>
            <a:pPr algn="ctr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2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E51A9DC0-5CFB-4B94-BF5A-E02EDE085E41}"/>
              </a:ext>
            </a:extLst>
          </p:cNvPr>
          <p:cNvSpPr/>
          <p:nvPr/>
        </p:nvSpPr>
        <p:spPr>
          <a:xfrm>
            <a:off x="7446952" y="2478889"/>
            <a:ext cx="647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N=4</a:t>
            </a:r>
            <a:endParaRPr lang="en-US" baseline="30000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66B8014E-B9A6-4CFA-9D99-E987442258B3}"/>
              </a:ext>
            </a:extLst>
          </p:cNvPr>
          <p:cNvSpPr/>
          <p:nvPr/>
        </p:nvSpPr>
        <p:spPr>
          <a:xfrm>
            <a:off x="7446952" y="3097338"/>
            <a:ext cx="647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N=3</a:t>
            </a:r>
            <a:endParaRPr lang="en-US" baseline="30000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D55B24A4-4717-4A48-8421-AA63CDEC203F}"/>
              </a:ext>
            </a:extLst>
          </p:cNvPr>
          <p:cNvSpPr/>
          <p:nvPr/>
        </p:nvSpPr>
        <p:spPr>
          <a:xfrm>
            <a:off x="7446952" y="3712058"/>
            <a:ext cx="647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N=2</a:t>
            </a:r>
            <a:endParaRPr lang="en-US" baseline="30000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CB6A39BE-A197-4E21-8E25-924D810FA32B}"/>
              </a:ext>
            </a:extLst>
          </p:cNvPr>
          <p:cNvSpPr/>
          <p:nvPr/>
        </p:nvSpPr>
        <p:spPr>
          <a:xfrm>
            <a:off x="7452036" y="4347858"/>
            <a:ext cx="647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N=1</a:t>
            </a:r>
            <a:endParaRPr lang="en-US" baseline="30000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E7A2C867-8842-4FA5-A8BC-F2F238CFADEB}"/>
              </a:ext>
            </a:extLst>
          </p:cNvPr>
          <p:cNvSpPr/>
          <p:nvPr/>
        </p:nvSpPr>
        <p:spPr>
          <a:xfrm>
            <a:off x="6475448" y="5366181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~N</a:t>
            </a:r>
            <a:r>
              <a:rPr lang="en-US" baseline="30000" dirty="0">
                <a:latin typeface="Segoe UI" panose="020B0502040204020203" pitchFamily="34" charset="0"/>
                <a:ea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783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30" grpId="0" animBg="1"/>
      <p:bldP spid="31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5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321F4F1-9BDA-47B7-BE14-7D7A156FCF01}"/>
              </a:ext>
            </a:extLst>
          </p:cNvPr>
          <p:cNvSpPr/>
          <p:nvPr/>
        </p:nvSpPr>
        <p:spPr>
          <a:xfrm>
            <a:off x="240348" y="164871"/>
            <a:ext cx="3859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Пример </a:t>
            </a:r>
            <a:r>
              <a:rPr lang="en-US" b="1" i="1" dirty="0">
                <a:latin typeface="Segoe UI" panose="020B0502040204020203" pitchFamily="34" charset="0"/>
              </a:rPr>
              <a:t>4</a:t>
            </a:r>
            <a:endParaRPr lang="ru-RU" b="1" i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968301-F70F-4955-B927-1525B4239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5" y="929163"/>
            <a:ext cx="4997707" cy="261633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80B75C-6862-457E-9A49-2743401C6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085" y="929163"/>
            <a:ext cx="2959252" cy="210195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1865B66-1470-4DD7-88C9-98C869AF8DEC}"/>
              </a:ext>
            </a:extLst>
          </p:cNvPr>
          <p:cNvSpPr/>
          <p:nvPr/>
        </p:nvSpPr>
        <p:spPr>
          <a:xfrm>
            <a:off x="301124" y="3940457"/>
            <a:ext cx="8095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Величины </a:t>
            </a:r>
            <a:r>
              <a:rPr lang="ru-RU" b="1" dirty="0">
                <a:latin typeface="Segoe UI" panose="020B0502040204020203" pitchFamily="34" charset="0"/>
                <a:ea typeface="Segoe UI" panose="020B0502040204020203" pitchFamily="34" charset="0"/>
              </a:rPr>
              <a:t>А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 и </a:t>
            </a:r>
            <a:r>
              <a:rPr lang="ru-RU" b="1" dirty="0">
                <a:latin typeface="Segoe UI" panose="020B0502040204020203" pitchFamily="34" charset="0"/>
                <a:ea typeface="Segoe UI" panose="020B0502040204020203" pitchFamily="34" charset="0"/>
              </a:rPr>
              <a:t>В различны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, следовательно:</a:t>
            </a:r>
          </a:p>
          <a:p>
            <a:pPr algn="ctr"/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algn="ctr"/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О(А * В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59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2B8AF10-79F1-4AA8-9AE0-443F63F6D0C2}"/>
              </a:ext>
            </a:extLst>
          </p:cNvPr>
          <p:cNvSpPr/>
          <p:nvPr/>
        </p:nvSpPr>
        <p:spPr>
          <a:xfrm>
            <a:off x="240348" y="164871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  <a:ea typeface="Segoe UI" panose="020B0502040204020203" pitchFamily="34" charset="0"/>
              </a:rPr>
              <a:t>Цель</a:t>
            </a:r>
            <a:endParaRPr lang="ru-RU" b="1" i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B2EEFD9-2A01-4463-852B-4CED6FE09AE0}"/>
              </a:ext>
            </a:extLst>
          </p:cNvPr>
          <p:cNvSpPr/>
          <p:nvPr/>
        </p:nvSpPr>
        <p:spPr>
          <a:xfrm>
            <a:off x="1915816" y="2459504"/>
            <a:ext cx="54996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Segoe UI" panose="020B0502040204020203" pitchFamily="34" charset="0"/>
                <a:ea typeface="Segoe UI" panose="020B0502040204020203" pitchFamily="34" charset="0"/>
              </a:rPr>
              <a:t>Научиться применять основы концепции </a:t>
            </a:r>
          </a:p>
          <a:p>
            <a:pPr algn="ctr"/>
            <a:r>
              <a:rPr lang="en-US" sz="4000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O</a:t>
            </a:r>
            <a:r>
              <a:rPr lang="ru-RU" sz="4000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-большое</a:t>
            </a:r>
            <a:endParaRPr lang="en-US" sz="4000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37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ED1BB70-E567-4EA4-BF7D-01FC988478C8}"/>
              </a:ext>
            </a:extLst>
          </p:cNvPr>
          <p:cNvSpPr/>
          <p:nvPr/>
        </p:nvSpPr>
        <p:spPr>
          <a:xfrm>
            <a:off x="240348" y="164871"/>
            <a:ext cx="3859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Пример 5</a:t>
            </a:r>
            <a:endParaRPr lang="ru-RU" b="1" i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4D510A-C7B5-417B-92D8-9B1199570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4" y="861564"/>
            <a:ext cx="4585324" cy="250861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D51AED-06F0-46CA-B22B-8456A2F8D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245" y="908217"/>
            <a:ext cx="3657191" cy="205326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E82288C-C886-421F-AD65-AB86CB56103C}"/>
              </a:ext>
            </a:extLst>
          </p:cNvPr>
          <p:cNvSpPr/>
          <p:nvPr/>
        </p:nvSpPr>
        <p:spPr>
          <a:xfrm>
            <a:off x="177237" y="3716887"/>
            <a:ext cx="80954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Цикл по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</a:rPr>
              <a:t>k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делает </a:t>
            </a:r>
            <a:r>
              <a:rPr lang="ru-RU" b="1" dirty="0">
                <a:latin typeface="Segoe UI" panose="020B0502040204020203" pitchFamily="34" charset="0"/>
                <a:ea typeface="Segoe UI" panose="020B0502040204020203" pitchFamily="34" charset="0"/>
              </a:rPr>
              <a:t>100000 операций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, следовательно он является константой и не учитывается.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Цикл по </a:t>
            </a:r>
            <a:r>
              <a:rPr lang="en-US" b="1" dirty="0" err="1">
                <a:latin typeface="Segoe UI" panose="020B0502040204020203" pitchFamily="34" charset="0"/>
                <a:ea typeface="Segoe UI" panose="020B0502040204020203" pitchFamily="34" charset="0"/>
              </a:rPr>
              <a:t>i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и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</a:rPr>
              <a:t>j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выполняются </a:t>
            </a:r>
            <a:r>
              <a:rPr lang="ru-RU" b="1" dirty="0">
                <a:latin typeface="Segoe UI" panose="020B0502040204020203" pitchFamily="34" charset="0"/>
                <a:ea typeface="Segoe UI" panose="020B0502040204020203" pitchFamily="34" charset="0"/>
              </a:rPr>
              <a:t>А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и </a:t>
            </a:r>
            <a:r>
              <a:rPr lang="ru-RU" b="1" dirty="0">
                <a:latin typeface="Segoe UI" panose="020B0502040204020203" pitchFamily="34" charset="0"/>
                <a:ea typeface="Segoe UI" panose="020B0502040204020203" pitchFamily="34" charset="0"/>
              </a:rPr>
              <a:t>В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 раз соответственно.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Цикл по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</a:rPr>
              <a:t>j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расположен внутри цикла по </a:t>
            </a:r>
            <a:r>
              <a:rPr lang="en-US" b="1" dirty="0" err="1">
                <a:latin typeface="Segoe UI" panose="020B0502040204020203" pitchFamily="34" charset="0"/>
                <a:ea typeface="Segoe UI" panose="020B0502040204020203" pitchFamily="34" charset="0"/>
              </a:rPr>
              <a:t>i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, следовательно, сложность будет равно:</a:t>
            </a:r>
          </a:p>
          <a:p>
            <a:pPr algn="ctr"/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О(А * В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)</a:t>
            </a: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7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0D16593-960C-45FB-92EA-A6F16FB88E96}"/>
              </a:ext>
            </a:extLst>
          </p:cNvPr>
          <p:cNvSpPr/>
          <p:nvPr/>
        </p:nvSpPr>
        <p:spPr>
          <a:xfrm>
            <a:off x="240348" y="164871"/>
            <a:ext cx="3859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Пример 6</a:t>
            </a:r>
            <a:endParaRPr lang="ru-RU" b="1" i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1B8B3E-CD8B-40B2-813E-FD0A8BE2D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8" y="750074"/>
            <a:ext cx="5258070" cy="334027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EF655C-9E7E-4A3E-9EF1-710FCF390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598" y="902639"/>
            <a:ext cx="2140060" cy="170188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71989C4-4D09-4091-B302-2B02EE86012F}"/>
              </a:ext>
            </a:extLst>
          </p:cNvPr>
          <p:cNvSpPr/>
          <p:nvPr/>
        </p:nvSpPr>
        <p:spPr>
          <a:xfrm>
            <a:off x="165438" y="4371716"/>
            <a:ext cx="809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Цикл выполняется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N/2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раз, следовательно сложность будет равна:</a:t>
            </a:r>
          </a:p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algn="ctr"/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О(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N / 2) = O(N)</a:t>
            </a:r>
          </a:p>
        </p:txBody>
      </p:sp>
    </p:spTree>
    <p:extLst>
      <p:ext uri="{BB962C8B-B14F-4D97-AF65-F5344CB8AC3E}">
        <p14:creationId xmlns:p14="http://schemas.microsoft.com/office/powerpoint/2010/main" val="132856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CC8F39B-7BF4-436D-8FA0-4CBA41C9EEE1}"/>
              </a:ext>
            </a:extLst>
          </p:cNvPr>
          <p:cNvSpPr/>
          <p:nvPr/>
        </p:nvSpPr>
        <p:spPr>
          <a:xfrm>
            <a:off x="240348" y="164871"/>
            <a:ext cx="3859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Пример 6</a:t>
            </a:r>
            <a:endParaRPr lang="ru-RU" b="1" i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AC98555-2988-4C3E-868C-0F99BE7B16F9}"/>
              </a:ext>
            </a:extLst>
          </p:cNvPr>
          <p:cNvSpPr/>
          <p:nvPr/>
        </p:nvSpPr>
        <p:spPr>
          <a:xfrm>
            <a:off x="240348" y="655122"/>
            <a:ext cx="8095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Функция сортирует строки в массиве строк, а затем сортирует массив.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7CDEA9-20F4-41E1-B31E-184ABB0F7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78" y="1252328"/>
            <a:ext cx="4228721" cy="23926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9E07B3-FB4E-41AF-8486-1B80E16C4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996" y="1255640"/>
            <a:ext cx="4228721" cy="238932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359ACEC-94CF-44D3-A4E1-5EF62CB01FA2}"/>
              </a:ext>
            </a:extLst>
          </p:cNvPr>
          <p:cNvSpPr/>
          <p:nvPr/>
        </p:nvSpPr>
        <p:spPr>
          <a:xfrm>
            <a:off x="165438" y="4371716"/>
            <a:ext cx="8095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Общая сложность будет равна: Цикл выполняется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N/2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раз, следовательно сложность будет равна:</a:t>
            </a:r>
          </a:p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algn="ctr"/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О(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N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*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L * log L + L * N * log N) = O(N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*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L * (log L + log N)</a:t>
            </a:r>
          </a:p>
        </p:txBody>
      </p:sp>
    </p:spTree>
    <p:extLst>
      <p:ext uri="{BB962C8B-B14F-4D97-AF65-F5344CB8AC3E}">
        <p14:creationId xmlns:p14="http://schemas.microsoft.com/office/powerpoint/2010/main" val="204014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8BBEE22-5ABA-460E-A19F-36D4501F7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1" t="10865" r="8710" b="6393"/>
          <a:stretch/>
        </p:blipFill>
        <p:spPr bwMode="auto">
          <a:xfrm>
            <a:off x="940946" y="1232966"/>
            <a:ext cx="7262107" cy="540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3C8803-30E3-47EA-AEF3-90F7EB07FCB3}"/>
              </a:ext>
            </a:extLst>
          </p:cNvPr>
          <p:cNvSpPr txBox="1"/>
          <p:nvPr/>
        </p:nvSpPr>
        <p:spPr>
          <a:xfrm>
            <a:off x="176980" y="1303758"/>
            <a:ext cx="81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8434517-76F7-43FE-8FF8-3E56837FB293}"/>
              </a:ext>
            </a:extLst>
          </p:cNvPr>
          <p:cNvSpPr/>
          <p:nvPr/>
        </p:nvSpPr>
        <p:spPr>
          <a:xfrm>
            <a:off x="240348" y="164871"/>
            <a:ext cx="3859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Сравнение сложностей 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1156304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A560F5B-D84D-449D-8094-8E9BAC347D0F}"/>
              </a:ext>
            </a:extLst>
          </p:cNvPr>
          <p:cNvSpPr/>
          <p:nvPr/>
        </p:nvSpPr>
        <p:spPr>
          <a:xfrm>
            <a:off x="327413" y="2301860"/>
            <a:ext cx="81558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000" dirty="0">
                <a:latin typeface="Segoe UI" panose="020B0502040204020203" pitchFamily="34" charset="0"/>
              </a:rPr>
              <a:t>О-большое (O()) описывает </a:t>
            </a:r>
            <a:r>
              <a:rPr lang="ru-RU" sz="2000" b="1" dirty="0">
                <a:latin typeface="Segoe UI" panose="020B0502040204020203" pitchFamily="34" charset="0"/>
              </a:rPr>
              <a:t>верхнюю границу </a:t>
            </a:r>
            <a:r>
              <a:rPr lang="ru-RU" sz="2000" dirty="0">
                <a:latin typeface="Segoe UI" panose="020B0502040204020203" pitchFamily="34" charset="0"/>
              </a:rPr>
              <a:t>сложности.</a:t>
            </a:r>
          </a:p>
          <a:p>
            <a:pPr fontAlgn="base"/>
            <a:endParaRPr lang="ru-RU" sz="2000" dirty="0">
              <a:latin typeface="Segoe UI" panose="020B0502040204020203" pitchFamily="34" charset="0"/>
            </a:endParaRPr>
          </a:p>
          <a:p>
            <a:pPr fontAlgn="base"/>
            <a:r>
              <a:rPr lang="ru-RU" sz="2000" dirty="0">
                <a:latin typeface="Segoe UI" panose="020B0502040204020203" pitchFamily="34" charset="0"/>
              </a:rPr>
              <a:t>Малое-O (o()) описывает </a:t>
            </a:r>
            <a:r>
              <a:rPr lang="ru-RU" sz="2000" b="1" dirty="0">
                <a:latin typeface="Segoe UI" panose="020B0502040204020203" pitchFamily="34" charset="0"/>
              </a:rPr>
              <a:t>верхнюю границу, исключая точную оценку</a:t>
            </a:r>
            <a:r>
              <a:rPr lang="ru-RU" sz="2000" dirty="0">
                <a:latin typeface="Segoe UI" panose="020B0502040204020203" pitchFamily="34" charset="0"/>
              </a:rPr>
              <a:t>.</a:t>
            </a:r>
          </a:p>
          <a:p>
            <a:pPr fontAlgn="base"/>
            <a:endParaRPr lang="ru-RU" sz="2000" dirty="0">
              <a:latin typeface="Segoe UI" panose="020B0502040204020203" pitchFamily="34" charset="0"/>
            </a:endParaRPr>
          </a:p>
          <a:p>
            <a:pPr fontAlgn="base"/>
            <a:r>
              <a:rPr lang="ru-RU" sz="2000" dirty="0">
                <a:latin typeface="Segoe UI" panose="020B0502040204020203" pitchFamily="34" charset="0"/>
              </a:rPr>
              <a:t>Омега (Ω ()) описывает </a:t>
            </a:r>
            <a:r>
              <a:rPr lang="ru-RU" sz="2000" b="1" dirty="0">
                <a:latin typeface="Segoe UI" panose="020B0502040204020203" pitchFamily="34" charset="0"/>
              </a:rPr>
              <a:t>нижнюю границу </a:t>
            </a:r>
            <a:r>
              <a:rPr lang="ru-RU" sz="2000" dirty="0">
                <a:latin typeface="Segoe UI" panose="020B0502040204020203" pitchFamily="34" charset="0"/>
              </a:rPr>
              <a:t>сложности.</a:t>
            </a:r>
          </a:p>
          <a:p>
            <a:pPr fontAlgn="base"/>
            <a:endParaRPr lang="ru-RU" sz="2000" dirty="0">
              <a:latin typeface="Segoe UI" panose="020B0502040204020203" pitchFamily="34" charset="0"/>
            </a:endParaRPr>
          </a:p>
          <a:p>
            <a:pPr fontAlgn="base"/>
            <a:r>
              <a:rPr lang="ru-RU" sz="2000" dirty="0" err="1">
                <a:latin typeface="Segoe UI" panose="020B0502040204020203" pitchFamily="34" charset="0"/>
              </a:rPr>
              <a:t>Тета</a:t>
            </a:r>
            <a:r>
              <a:rPr lang="ru-RU" sz="2000" dirty="0">
                <a:latin typeface="Segoe UI" panose="020B0502040204020203" pitchFamily="34" charset="0"/>
              </a:rPr>
              <a:t> (Θ ()) описывает </a:t>
            </a:r>
            <a:r>
              <a:rPr lang="ru-RU" sz="2000" b="1" dirty="0">
                <a:latin typeface="Segoe UI" panose="020B0502040204020203" pitchFamily="34" charset="0"/>
              </a:rPr>
              <a:t>точную оценку </a:t>
            </a:r>
            <a:r>
              <a:rPr lang="ru-RU" sz="2000" dirty="0">
                <a:latin typeface="Segoe UI" panose="020B0502040204020203" pitchFamily="34" charset="0"/>
              </a:rPr>
              <a:t>сложности.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7ECA738-D56E-4AD9-8839-495EDAE5B7B5}"/>
              </a:ext>
            </a:extLst>
          </p:cNvPr>
          <p:cNvSpPr/>
          <p:nvPr/>
        </p:nvSpPr>
        <p:spPr>
          <a:xfrm>
            <a:off x="240348" y="164871"/>
            <a:ext cx="49746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Асимптотический анализ алгоритмов </a:t>
            </a:r>
          </a:p>
        </p:txBody>
      </p:sp>
    </p:spTree>
    <p:extLst>
      <p:ext uri="{BB962C8B-B14F-4D97-AF65-F5344CB8AC3E}">
        <p14:creationId xmlns:p14="http://schemas.microsoft.com/office/powerpoint/2010/main" val="1236074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BBFF212-F168-4C4F-AA45-63755CD24A89}"/>
              </a:ext>
            </a:extLst>
          </p:cNvPr>
          <p:cNvSpPr/>
          <p:nvPr/>
        </p:nvSpPr>
        <p:spPr>
          <a:xfrm>
            <a:off x="240348" y="164871"/>
            <a:ext cx="3859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Выводы</a:t>
            </a:r>
            <a:endParaRPr lang="ru-RU" b="1" i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8ABAA49-BB6A-4AEB-A92F-8AF46344D66C}"/>
              </a:ext>
            </a:extLst>
          </p:cNvPr>
          <p:cNvSpPr/>
          <p:nvPr/>
        </p:nvSpPr>
        <p:spPr>
          <a:xfrm>
            <a:off x="312922" y="1599020"/>
            <a:ext cx="80954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О-большое показывает </a:t>
            </a:r>
            <a:r>
              <a:rPr lang="ru-RU" b="1" dirty="0">
                <a:latin typeface="Segoe UI" panose="020B0502040204020203" pitchFamily="34" charset="0"/>
                <a:ea typeface="Segoe UI" panose="020B0502040204020203" pitchFamily="34" charset="0"/>
              </a:rPr>
              <a:t>темп роста функции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. Следовательно, </a:t>
            </a:r>
            <a:r>
              <a:rPr lang="ru-RU" b="1" dirty="0">
                <a:latin typeface="Segoe UI" panose="020B0502040204020203" pitchFamily="34" charset="0"/>
                <a:ea typeface="Segoe UI" panose="020B0502040204020203" pitchFamily="34" charset="0"/>
              </a:rPr>
              <a:t>мы не учитываем константы и «неважную» сложность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.</a:t>
            </a:r>
          </a:p>
          <a:p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Последовательность действий – сложение</a:t>
            </a:r>
          </a:p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Вложенность действий – умножение.</a:t>
            </a:r>
          </a:p>
          <a:p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Для алгоритма, где </a:t>
            </a:r>
            <a:r>
              <a:rPr lang="ru-RU" b="1" dirty="0">
                <a:latin typeface="Segoe UI" panose="020B0502040204020203" pitchFamily="34" charset="0"/>
                <a:ea typeface="Segoe UI" panose="020B0502040204020203" pitchFamily="34" charset="0"/>
              </a:rPr>
              <a:t>на каждой итерации берется половина элементов 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- сложность будет включать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</a:rPr>
              <a:t>O(log N)</a:t>
            </a:r>
            <a:endParaRPr lang="ru-RU" b="1" i="1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90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120B347-E6B3-4E21-86E7-5B347A7C86FC}"/>
              </a:ext>
            </a:extLst>
          </p:cNvPr>
          <p:cNvSpPr/>
          <p:nvPr/>
        </p:nvSpPr>
        <p:spPr>
          <a:xfrm>
            <a:off x="592883" y="833361"/>
            <a:ext cx="7958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1. Известна фамилия, нужно найти номер в телефонной книге.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380D832-AB94-4FC4-898E-313276DDCE15}"/>
              </a:ext>
            </a:extLst>
          </p:cNvPr>
          <p:cNvSpPr/>
          <p:nvPr/>
        </p:nvSpPr>
        <p:spPr>
          <a:xfrm>
            <a:off x="240348" y="164871"/>
            <a:ext cx="3859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Зарядка для мозга</a:t>
            </a:r>
            <a:endParaRPr lang="ru-RU" b="1" i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EFDEDE5-3FF8-44F2-A13E-F5666231280B}"/>
              </a:ext>
            </a:extLst>
          </p:cNvPr>
          <p:cNvSpPr/>
          <p:nvPr/>
        </p:nvSpPr>
        <p:spPr>
          <a:xfrm>
            <a:off x="592884" y="1349205"/>
            <a:ext cx="6598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2. Известен номер, нужно найти фамилию в телефонной книге.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7A22083-A1D3-4F27-8F7D-90F00052282A}"/>
              </a:ext>
            </a:extLst>
          </p:cNvPr>
          <p:cNvSpPr/>
          <p:nvPr/>
        </p:nvSpPr>
        <p:spPr>
          <a:xfrm>
            <a:off x="592884" y="1866970"/>
            <a:ext cx="6675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3. Нужно прочитать телефоны всех людей в телефонной книге.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2143EF0-50D3-4E3C-AF94-E098D224723D}"/>
              </a:ext>
            </a:extLst>
          </p:cNvPr>
          <p:cNvSpPr/>
          <p:nvPr/>
        </p:nvSpPr>
        <p:spPr>
          <a:xfrm>
            <a:off x="592883" y="2384735"/>
            <a:ext cx="7206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4. Нужно прочитать телефоны всех людей, фамилии которых начинаются с буквы «А». </a:t>
            </a:r>
          </a:p>
        </p:txBody>
      </p:sp>
    </p:spTree>
    <p:extLst>
      <p:ext uri="{BB962C8B-B14F-4D97-AF65-F5344CB8AC3E}">
        <p14:creationId xmlns:p14="http://schemas.microsoft.com/office/powerpoint/2010/main" val="21547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D3B4B20-D6DB-4A58-851B-C4D3B483AB51}"/>
              </a:ext>
            </a:extLst>
          </p:cNvPr>
          <p:cNvSpPr/>
          <p:nvPr/>
        </p:nvSpPr>
        <p:spPr>
          <a:xfrm>
            <a:off x="463589" y="838209"/>
            <a:ext cx="8059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00B05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Для того, чтобы сравнить алгоритмы нам надо научиться измерять их быстродействие 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B64882D-1FA9-4101-8EE2-874193CCA7AA}"/>
              </a:ext>
            </a:extLst>
          </p:cNvPr>
          <p:cNvSpPr/>
          <p:nvPr/>
        </p:nvSpPr>
        <p:spPr>
          <a:xfrm>
            <a:off x="240348" y="164871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  <a:ea typeface="Segoe UI" panose="020B0502040204020203" pitchFamily="34" charset="0"/>
              </a:rPr>
              <a:t>Введение</a:t>
            </a:r>
            <a:endParaRPr lang="ru-RU" b="1" i="1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B2E8C54-B50B-455C-B5E0-499AEEBF5ADB}"/>
              </a:ext>
            </a:extLst>
          </p:cNvPr>
          <p:cNvSpPr/>
          <p:nvPr/>
        </p:nvSpPr>
        <p:spPr>
          <a:xfrm>
            <a:off x="542001" y="5274888"/>
            <a:ext cx="80599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Segoe UI" panose="020B0502040204020203" pitchFamily="34" charset="0"/>
                <a:ea typeface="Segoe UI" panose="020B0502040204020203" pitchFamily="34" charset="0"/>
              </a:rPr>
              <a:t>На практике мы не можем точно измерить время работы алгоритма (слишком много переменных)</a:t>
            </a:r>
          </a:p>
          <a:p>
            <a:pPr algn="ctr"/>
            <a:endParaRPr lang="en-US" b="1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F0E6C3E-6CB0-4DCC-8279-39B86D1D773D}"/>
              </a:ext>
            </a:extLst>
          </p:cNvPr>
          <p:cNvSpPr/>
          <p:nvPr/>
        </p:nvSpPr>
        <p:spPr>
          <a:xfrm>
            <a:off x="542003" y="1929149"/>
            <a:ext cx="80599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Подходы к измерению быстродействия: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B432FAE-7C61-4C83-AA08-06755D769885}"/>
              </a:ext>
            </a:extLst>
          </p:cNvPr>
          <p:cNvSpPr/>
          <p:nvPr/>
        </p:nvSpPr>
        <p:spPr>
          <a:xfrm>
            <a:off x="542002" y="2549446"/>
            <a:ext cx="8059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- Измерить количество времени, затраченное на выполнение каждой строки программы (очень сложно, зависит от ЯП и архитектуры системы)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3489CA0-4C25-4FAE-A31B-00A418C2A2E8}"/>
              </a:ext>
            </a:extLst>
          </p:cNvPr>
          <p:cNvSpPr/>
          <p:nvPr/>
        </p:nvSpPr>
        <p:spPr>
          <a:xfrm>
            <a:off x="542002" y="3469428"/>
            <a:ext cx="80599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- Выполнить программу на реальном компьютере и замерить время выполнения (быстродействие алгоритма будет зависеть от мощности компьютера, архитектуры ОС, компилятора и других мелочей)</a:t>
            </a:r>
          </a:p>
        </p:txBody>
      </p:sp>
    </p:spTree>
    <p:extLst>
      <p:ext uri="{BB962C8B-B14F-4D97-AF65-F5344CB8AC3E}">
        <p14:creationId xmlns:p14="http://schemas.microsoft.com/office/powerpoint/2010/main" val="149755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D3B4B20-D6DB-4A58-851B-C4D3B483AB51}"/>
              </a:ext>
            </a:extLst>
          </p:cNvPr>
          <p:cNvSpPr/>
          <p:nvPr/>
        </p:nvSpPr>
        <p:spPr>
          <a:xfrm>
            <a:off x="775073" y="1813128"/>
            <a:ext cx="805999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Концепцию </a:t>
            </a:r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O</a:t>
            </a:r>
            <a:r>
              <a:rPr lang="ru-RU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-большое (</a:t>
            </a:r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Big O</a:t>
            </a:r>
            <a:r>
              <a:rPr lang="ru-RU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)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 необходимо понимать, чтобы увидеть и исправлять неоптимальный код.</a:t>
            </a:r>
          </a:p>
          <a:p>
            <a:endParaRPr lang="ru-RU" b="1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endParaRPr lang="ru-RU" b="1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Ни один серьезный проект, как и ни одно серьезное собеседование не могут обойтись без вопросов о </a:t>
            </a:r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O</a:t>
            </a:r>
            <a:r>
              <a:rPr lang="ru-RU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-большое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.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Непонимание </a:t>
            </a:r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O</a:t>
            </a:r>
            <a:r>
              <a:rPr lang="ru-RU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-большое</a:t>
            </a:r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ведет к серьезной потери производительности ваших алгоритмов.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B64882D-1FA9-4101-8EE2-874193CCA7AA}"/>
              </a:ext>
            </a:extLst>
          </p:cNvPr>
          <p:cNvSpPr/>
          <p:nvPr/>
        </p:nvSpPr>
        <p:spPr>
          <a:xfrm>
            <a:off x="240348" y="164871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  <a:ea typeface="Segoe UI" panose="020B0502040204020203" pitchFamily="34" charset="0"/>
              </a:rPr>
              <a:t>Введение</a:t>
            </a:r>
            <a:endParaRPr lang="ru-RU" b="1" i="1" dirty="0"/>
          </a:p>
        </p:txBody>
      </p:sp>
      <p:sp>
        <p:nvSpPr>
          <p:cNvPr id="8" name="Знак ''минус'' 7">
            <a:extLst>
              <a:ext uri="{FF2B5EF4-FFF2-40B4-BE49-F238E27FC236}">
                <a16:creationId xmlns:a16="http://schemas.microsoft.com/office/drawing/2014/main" id="{91348EAA-7051-4D2D-919E-FC912008A9DF}"/>
              </a:ext>
            </a:extLst>
          </p:cNvPr>
          <p:cNvSpPr/>
          <p:nvPr/>
        </p:nvSpPr>
        <p:spPr>
          <a:xfrm>
            <a:off x="351011" y="1906975"/>
            <a:ext cx="423279" cy="20057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нак ''минус'' 8">
            <a:extLst>
              <a:ext uri="{FF2B5EF4-FFF2-40B4-BE49-F238E27FC236}">
                <a16:creationId xmlns:a16="http://schemas.microsoft.com/office/drawing/2014/main" id="{90B04A42-59E3-4403-B304-750A993D7E1F}"/>
              </a:ext>
            </a:extLst>
          </p:cNvPr>
          <p:cNvSpPr/>
          <p:nvPr/>
        </p:nvSpPr>
        <p:spPr>
          <a:xfrm>
            <a:off x="351011" y="2944279"/>
            <a:ext cx="423279" cy="20057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нак ''минус'' 9">
            <a:extLst>
              <a:ext uri="{FF2B5EF4-FFF2-40B4-BE49-F238E27FC236}">
                <a16:creationId xmlns:a16="http://schemas.microsoft.com/office/drawing/2014/main" id="{4004F484-E792-411A-90D5-AF819723A9F6}"/>
              </a:ext>
            </a:extLst>
          </p:cNvPr>
          <p:cNvSpPr/>
          <p:nvPr/>
        </p:nvSpPr>
        <p:spPr>
          <a:xfrm>
            <a:off x="351010" y="4059256"/>
            <a:ext cx="423279" cy="20057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34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F635BC3-7938-4345-857A-85CC5B1E7A0A}"/>
              </a:ext>
            </a:extLst>
          </p:cNvPr>
          <p:cNvSpPr/>
          <p:nvPr/>
        </p:nvSpPr>
        <p:spPr>
          <a:xfrm>
            <a:off x="240348" y="164871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Пример</a:t>
            </a:r>
            <a:endParaRPr lang="ru-RU" b="1" i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BADA7A5-B759-422D-80AB-08FCF19B97D9}"/>
              </a:ext>
            </a:extLst>
          </p:cNvPr>
          <p:cNvSpPr/>
          <p:nvPr/>
        </p:nvSpPr>
        <p:spPr>
          <a:xfrm>
            <a:off x="373133" y="1613972"/>
            <a:ext cx="3060292" cy="2249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u-RU" sz="2000" dirty="0">
                <a:latin typeface="Segoe UI" panose="020B0502040204020203" pitchFamily="34" charset="0"/>
                <a:ea typeface="Segoe UI" panose="020B0502040204020203" pitchFamily="34" charset="0"/>
              </a:rPr>
              <a:t>Вам нужно передать файл другу, который живет за 10 000 км от вас. 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endParaRPr lang="ru-RU" sz="20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u-RU" sz="2000" dirty="0">
                <a:latin typeface="Segoe UI" panose="020B0502040204020203" pitchFamily="34" charset="0"/>
                <a:ea typeface="Segoe UI" panose="020B0502040204020203" pitchFamily="34" charset="0"/>
              </a:rPr>
              <a:t>Как лучше это сделать?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421CA8A-4A64-48F4-982F-6B499E93489D}"/>
              </a:ext>
            </a:extLst>
          </p:cNvPr>
          <p:cNvSpPr/>
          <p:nvPr/>
        </p:nvSpPr>
        <p:spPr>
          <a:xfrm>
            <a:off x="4655080" y="1613972"/>
            <a:ext cx="4329637" cy="768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u-RU" sz="2000" dirty="0">
                <a:latin typeface="Segoe UI" panose="020B0502040204020203" pitchFamily="34" charset="0"/>
                <a:ea typeface="Segoe UI" panose="020B0502040204020203" pitchFamily="34" charset="0"/>
              </a:rPr>
              <a:t>Интернет 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u-RU" sz="1600" dirty="0">
                <a:latin typeface="Segoe UI" panose="020B0502040204020203" pitchFamily="34" charset="0"/>
                <a:ea typeface="Segoe UI" panose="020B0502040204020203" pitchFamily="34" charset="0"/>
              </a:rPr>
              <a:t>Хороший вариант для небольших файлов.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8372C09-EC3C-43D7-926C-CC846308822F}"/>
              </a:ext>
            </a:extLst>
          </p:cNvPr>
          <p:cNvSpPr/>
          <p:nvPr/>
        </p:nvSpPr>
        <p:spPr>
          <a:xfrm>
            <a:off x="3910784" y="1613972"/>
            <a:ext cx="578137" cy="578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F578BFA-4390-4091-A2F0-B62A7CE4C346}"/>
              </a:ext>
            </a:extLst>
          </p:cNvPr>
          <p:cNvSpPr/>
          <p:nvPr/>
        </p:nvSpPr>
        <p:spPr>
          <a:xfrm>
            <a:off x="4655080" y="2947341"/>
            <a:ext cx="4329637" cy="768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u-RU" sz="2000" dirty="0">
                <a:latin typeface="Segoe UI" panose="020B0502040204020203" pitchFamily="34" charset="0"/>
                <a:ea typeface="Segoe UI" panose="020B0502040204020203" pitchFamily="34" charset="0"/>
              </a:rPr>
              <a:t>Самолет 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u-RU" sz="1600" dirty="0">
                <a:latin typeface="Segoe UI" panose="020B0502040204020203" pitchFamily="34" charset="0"/>
                <a:ea typeface="Segoe UI" panose="020B0502040204020203" pitchFamily="34" charset="0"/>
              </a:rPr>
              <a:t>А что если файл занимает сотни терабайт?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04C81E-F3D3-4340-B1B1-E90B393B3F57}"/>
              </a:ext>
            </a:extLst>
          </p:cNvPr>
          <p:cNvSpPr/>
          <p:nvPr/>
        </p:nvSpPr>
        <p:spPr>
          <a:xfrm>
            <a:off x="3910784" y="2947341"/>
            <a:ext cx="578137" cy="5781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859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A7DC1AB-321D-4FCB-924C-89094AE8F4D3}"/>
              </a:ext>
            </a:extLst>
          </p:cNvPr>
          <p:cNvSpPr/>
          <p:nvPr/>
        </p:nvSpPr>
        <p:spPr>
          <a:xfrm>
            <a:off x="240348" y="164871"/>
            <a:ext cx="2125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  <a:ea typeface="Segoe UI" panose="020B0502040204020203" pitchFamily="34" charset="0"/>
              </a:rPr>
              <a:t>Оценка времени</a:t>
            </a:r>
            <a:endParaRPr lang="ru-RU" b="1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602FFD-BC99-47E2-9541-8013C4569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50" y="973219"/>
            <a:ext cx="841838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«O» большое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— математические обозначения для сравнения асимптотического поведения (асимптотики)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функций. 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3" descr="O">
            <a:extLst>
              <a:ext uri="{FF2B5EF4-FFF2-40B4-BE49-F238E27FC236}">
                <a16:creationId xmlns:a16="http://schemas.microsoft.com/office/drawing/2014/main" id="{C2CC50A4-ACE3-41B5-B7C8-AAD8985A6B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4825" y="230376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AEE0F7D-A4FB-4703-8EC2-BF0630109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73" y="1842104"/>
            <a:ext cx="777633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Другими словами: «O» большое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показывает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верхнюю границу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зависимости между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входными параметрами </a:t>
            </a:r>
            <a:r>
              <a:rPr lang="ru-RU" altLang="ru-RU" dirty="0">
                <a:solidFill>
                  <a:srgbClr val="202122"/>
                </a:solidFill>
                <a:cs typeface="Arial" panose="020B0604020202020204" pitchFamily="34" charset="0"/>
              </a:rPr>
              <a:t>функции и </a:t>
            </a:r>
            <a:r>
              <a:rPr lang="ru-RU" altLang="ru-RU" b="1" dirty="0">
                <a:solidFill>
                  <a:srgbClr val="202122"/>
                </a:solidFill>
                <a:cs typeface="Arial" panose="020B0604020202020204" pitchFamily="34" charset="0"/>
              </a:rPr>
              <a:t>количеством операций</a:t>
            </a:r>
            <a:r>
              <a:rPr lang="ru-RU" altLang="ru-RU" dirty="0">
                <a:solidFill>
                  <a:srgbClr val="202122"/>
                </a:solidFill>
                <a:cs typeface="Arial" panose="020B0604020202020204" pitchFamily="34" charset="0"/>
              </a:rPr>
              <a:t>, которые выполнит процессор.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6431F29-AB5F-40CA-ABB6-C6667A82C35B}"/>
              </a:ext>
            </a:extLst>
          </p:cNvPr>
          <p:cNvCxnSpPr/>
          <p:nvPr/>
        </p:nvCxnSpPr>
        <p:spPr>
          <a:xfrm flipV="1">
            <a:off x="855406" y="6142703"/>
            <a:ext cx="3191551" cy="45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8EDF61B-BB8C-4F4B-812A-93065476054A}"/>
              </a:ext>
            </a:extLst>
          </p:cNvPr>
          <p:cNvCxnSpPr/>
          <p:nvPr/>
        </p:nvCxnSpPr>
        <p:spPr>
          <a:xfrm flipV="1">
            <a:off x="855406" y="3216775"/>
            <a:ext cx="0" cy="29731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CC6F830F-1928-46DB-85C0-9788FEA8C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8742"/>
            <a:ext cx="974157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Время</a:t>
            </a:r>
            <a:endParaRPr kumimoji="0" lang="ru-RU" altLang="ru-RU" sz="4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5AC4F37-2FAC-49F3-8A1A-123FA34D7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641" y="6201696"/>
            <a:ext cx="203035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Количество бит</a:t>
            </a:r>
            <a:endParaRPr kumimoji="0" lang="ru-RU" altLang="ru-RU" sz="4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BF37F2C8-0F8A-4AA7-983A-6AFB942E3998}"/>
              </a:ext>
            </a:extLst>
          </p:cNvPr>
          <p:cNvCxnSpPr/>
          <p:nvPr/>
        </p:nvCxnSpPr>
        <p:spPr>
          <a:xfrm flipV="1">
            <a:off x="855406" y="3216775"/>
            <a:ext cx="2925928" cy="292592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8C528EB0-6175-45F6-B4C8-815D7E1D4A59}"/>
              </a:ext>
            </a:extLst>
          </p:cNvPr>
          <p:cNvCxnSpPr/>
          <p:nvPr/>
        </p:nvCxnSpPr>
        <p:spPr>
          <a:xfrm>
            <a:off x="855406" y="5362514"/>
            <a:ext cx="3120759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ectangle 2">
            <a:extLst>
              <a:ext uri="{FF2B5EF4-FFF2-40B4-BE49-F238E27FC236}">
                <a16:creationId xmlns:a16="http://schemas.microsoft.com/office/drawing/2014/main" id="{0F0E7F38-A5F6-4A31-9CD0-50E693EF2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033" y="4959166"/>
            <a:ext cx="79592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 (1)</a:t>
            </a:r>
            <a:endParaRPr kumimoji="0" lang="ru-RU" altLang="ru-RU" sz="4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2BD11D2C-293C-455A-B4E9-39F695463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260" y="3177275"/>
            <a:ext cx="79592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 (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ru-RU" altLang="ru-RU" sz="4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45459F1C-63D7-4B55-9904-D6E302B8F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032" y="3223663"/>
            <a:ext cx="418264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202122"/>
                </a:solidFill>
              </a:rPr>
              <a:t>Передача файлов по сети: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 (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Больше файлов – больше переда</a:t>
            </a:r>
            <a:r>
              <a:rPr lang="ru-RU" altLang="ru-RU" sz="1400" i="1" dirty="0">
                <a:solidFill>
                  <a:srgbClr val="202122"/>
                </a:solidFill>
              </a:rPr>
              <a:t>вать</a:t>
            </a:r>
            <a:endParaRPr kumimoji="0" lang="ru-RU" altLang="ru-RU" sz="1400" i="1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273E4716-9672-4C56-86F4-309AD4A99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032" y="4851444"/>
            <a:ext cx="4778478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202122"/>
                </a:solidFill>
              </a:rPr>
              <a:t>Передача носителя на самолете: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 (1)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Размер не важен – скорость самолета не изменится</a:t>
            </a:r>
            <a:endParaRPr kumimoji="0" lang="ru-RU" altLang="ru-RU" sz="1400" i="1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8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1" grpId="0"/>
      <p:bldP spid="12" grpId="0"/>
      <p:bldP spid="20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AB942B6-9C37-480C-B3D0-17B1A8BF9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04" y="1475742"/>
            <a:ext cx="3587934" cy="15113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BE032D-39AF-4687-B3E6-40BE4BC3D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1" y="5001174"/>
            <a:ext cx="2931979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202122"/>
                </a:solidFill>
              </a:rPr>
              <a:t>Рекурсивная функция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solidFill>
                <a:srgbClr val="202122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202122"/>
                </a:solidFill>
              </a:rPr>
              <a:t>Быстродействие: 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 (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A957AE70-AC87-438C-917C-1F66B251F5F5}"/>
              </a:ext>
            </a:extLst>
          </p:cNvPr>
          <p:cNvCxnSpPr>
            <a:cxnSpLocks/>
          </p:cNvCxnSpPr>
          <p:nvPr/>
        </p:nvCxnSpPr>
        <p:spPr>
          <a:xfrm>
            <a:off x="448352" y="5462839"/>
            <a:ext cx="2737301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A8C6D5-1405-402D-91AA-3376DA765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392" y="1475742"/>
            <a:ext cx="4521432" cy="3206915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513E835F-A915-48F4-9FC6-0A8A1EDFB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088" y="5001174"/>
            <a:ext cx="2931979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202122"/>
                </a:solidFill>
              </a:rPr>
              <a:t>Линейная функция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solidFill>
                <a:srgbClr val="202122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202122"/>
                </a:solidFill>
              </a:rPr>
              <a:t>Быстродействие: 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 (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8E59903-35BE-44D1-89EA-E893489962AB}"/>
              </a:ext>
            </a:extLst>
          </p:cNvPr>
          <p:cNvCxnSpPr>
            <a:cxnSpLocks/>
          </p:cNvCxnSpPr>
          <p:nvPr/>
        </p:nvCxnSpPr>
        <p:spPr>
          <a:xfrm>
            <a:off x="4583799" y="5462839"/>
            <a:ext cx="2737301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B2D250-463D-4AF5-9ECD-B60E3DD33369}"/>
              </a:ext>
            </a:extLst>
          </p:cNvPr>
          <p:cNvSpPr/>
          <p:nvPr/>
        </p:nvSpPr>
        <p:spPr>
          <a:xfrm>
            <a:off x="240348" y="164871"/>
            <a:ext cx="2125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  <a:ea typeface="Segoe UI" panose="020B0502040204020203" pitchFamily="34" charset="0"/>
              </a:rPr>
              <a:t>Пример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114970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99E13F7-0386-4AB1-A009-6C44C7D43BC4}"/>
              </a:ext>
            </a:extLst>
          </p:cNvPr>
          <p:cNvSpPr/>
          <p:nvPr/>
        </p:nvSpPr>
        <p:spPr>
          <a:xfrm>
            <a:off x="240348" y="164871"/>
            <a:ext cx="3859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  <a:ea typeface="Segoe UI" panose="020B0502040204020203" pitchFamily="34" charset="0"/>
              </a:rPr>
              <a:t>Отбрасывание констант</a:t>
            </a:r>
            <a:endParaRPr lang="ru-RU" b="1" i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74127BA-3113-434B-A572-F29E87E96370}"/>
              </a:ext>
            </a:extLst>
          </p:cNvPr>
          <p:cNvSpPr/>
          <p:nvPr/>
        </p:nvSpPr>
        <p:spPr>
          <a:xfrm>
            <a:off x="753642" y="2000382"/>
            <a:ext cx="80599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O</a:t>
            </a:r>
            <a:r>
              <a:rPr lang="ru-RU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-большое (</a:t>
            </a:r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Big O</a:t>
            </a:r>
            <a:r>
              <a:rPr lang="ru-RU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)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 описывает </a:t>
            </a:r>
            <a:r>
              <a:rPr lang="ru-RU" b="1" dirty="0">
                <a:latin typeface="Segoe UI" panose="020B0502040204020203" pitchFamily="34" charset="0"/>
                <a:ea typeface="Segoe UI" panose="020B0502040204020203" pitchFamily="34" charset="0"/>
              </a:rPr>
              <a:t>только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 скорость роста. 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CA6DAC7-7292-44AB-BF2C-D2712DF935BC}"/>
              </a:ext>
            </a:extLst>
          </p:cNvPr>
          <p:cNvSpPr/>
          <p:nvPr/>
        </p:nvSpPr>
        <p:spPr>
          <a:xfrm>
            <a:off x="753642" y="3105834"/>
            <a:ext cx="6744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Поэтому мы отбрасываем константы при оценке сложности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.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34FCE9B-C63E-4B0D-9D43-512FD33725E3}"/>
              </a:ext>
            </a:extLst>
          </p:cNvPr>
          <p:cNvSpPr/>
          <p:nvPr/>
        </p:nvSpPr>
        <p:spPr>
          <a:xfrm>
            <a:off x="753641" y="4065858"/>
            <a:ext cx="7440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Поэтому алгоритм, описываемый как </a:t>
            </a:r>
            <a:r>
              <a:rPr lang="ru-RU" b="1" dirty="0">
                <a:latin typeface="Segoe UI" panose="020B0502040204020203" pitchFamily="34" charset="0"/>
                <a:ea typeface="Segoe UI" panose="020B0502040204020203" pitchFamily="34" charset="0"/>
              </a:rPr>
              <a:t>О(2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</a:rPr>
              <a:t>N</a:t>
            </a:r>
            <a:r>
              <a:rPr lang="ru-RU" b="1" dirty="0">
                <a:latin typeface="Segoe UI" panose="020B0502040204020203" pitchFamily="34" charset="0"/>
                <a:ea typeface="Segoe UI" panose="020B0502040204020203" pitchFamily="34" charset="0"/>
              </a:rPr>
              <a:t>)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должен описываться как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</a:rPr>
              <a:t>O(N)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.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2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08216-9280-4C74-8460-FF671A6AD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75" y="925425"/>
            <a:ext cx="3683189" cy="214006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7F433F-F71C-41C2-AB08-4E6D79D9F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107" y="974010"/>
            <a:ext cx="3397425" cy="226706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408FB-A6B7-4DE6-9084-855A65CDE0E6}"/>
              </a:ext>
            </a:extLst>
          </p:cNvPr>
          <p:cNvSpPr/>
          <p:nvPr/>
        </p:nvSpPr>
        <p:spPr>
          <a:xfrm>
            <a:off x="240348" y="164871"/>
            <a:ext cx="3859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  <a:ea typeface="Segoe UI" panose="020B0502040204020203" pitchFamily="34" charset="0"/>
              </a:rPr>
              <a:t>Какой код быстрее?</a:t>
            </a:r>
            <a:endParaRPr lang="ru-RU" b="1" i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75D0864-B9B6-4715-989D-85C1AC1C06D6}"/>
              </a:ext>
            </a:extLst>
          </p:cNvPr>
          <p:cNvSpPr/>
          <p:nvPr/>
        </p:nvSpPr>
        <p:spPr>
          <a:xfrm>
            <a:off x="264474" y="3961241"/>
            <a:ext cx="833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Если посмотреть команды процессора, то второй пример «медленнее».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82E2FAB-51D6-41FA-8D4E-F0406188C41B}"/>
              </a:ext>
            </a:extLst>
          </p:cNvPr>
          <p:cNvSpPr/>
          <p:nvPr/>
        </p:nvSpPr>
        <p:spPr>
          <a:xfrm>
            <a:off x="264474" y="4592472"/>
            <a:ext cx="6744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Но это </a:t>
            </a:r>
            <a:r>
              <a:rPr lang="ru-RU" b="1" dirty="0">
                <a:latin typeface="Segoe UI" panose="020B0502040204020203" pitchFamily="34" charset="0"/>
                <a:ea typeface="Segoe UI" panose="020B0502040204020203" pitchFamily="34" charset="0"/>
              </a:rPr>
              <a:t>неверный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 подход к решению.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804E516-3985-4290-BFD3-965646846EC2}"/>
              </a:ext>
            </a:extLst>
          </p:cNvPr>
          <p:cNvSpPr/>
          <p:nvPr/>
        </p:nvSpPr>
        <p:spPr>
          <a:xfrm>
            <a:off x="264473" y="5223703"/>
            <a:ext cx="8065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О-большое показывает </a:t>
            </a:r>
            <a:r>
              <a:rPr lang="ru-RU" b="1" dirty="0">
                <a:latin typeface="Segoe UI" panose="020B0502040204020203" pitchFamily="34" charset="0"/>
                <a:ea typeface="Segoe UI" panose="020B0502040204020203" pitchFamily="34" charset="0"/>
              </a:rPr>
              <a:t>как ведут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себя алгоритмы. И для обоих случаев это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O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(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N).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5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2754</TotalTime>
  <Words>1071</Words>
  <Application>Microsoft Office PowerPoint</Application>
  <PresentationFormat>Экран (4:3)</PresentationFormat>
  <Paragraphs>158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Segoe UI</vt:lpstr>
      <vt:lpstr>Тема Office</vt:lpstr>
      <vt:lpstr>Алгоритмы и структуры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</dc:title>
  <dc:creator>Дмитрий Васильевич Шиман</dc:creator>
  <cp:lastModifiedBy>Дмитрий Васильевич Шиман</cp:lastModifiedBy>
  <cp:revision>50</cp:revision>
  <dcterms:created xsi:type="dcterms:W3CDTF">2022-02-16T17:35:29Z</dcterms:created>
  <dcterms:modified xsi:type="dcterms:W3CDTF">2022-03-03T08:30:03Z</dcterms:modified>
</cp:coreProperties>
</file>