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301" r:id="rId3"/>
    <p:sldId id="302" r:id="rId4"/>
    <p:sldId id="258" r:id="rId5"/>
    <p:sldId id="303" r:id="rId6"/>
    <p:sldId id="304" r:id="rId7"/>
    <p:sldId id="305" r:id="rId8"/>
    <p:sldId id="306" r:id="rId9"/>
    <p:sldId id="307" r:id="rId10"/>
    <p:sldId id="308" r:id="rId11"/>
    <p:sldId id="300" r:id="rId12"/>
    <p:sldId id="259" r:id="rId13"/>
    <p:sldId id="309" r:id="rId14"/>
    <p:sldId id="310" r:id="rId15"/>
    <p:sldId id="260" r:id="rId16"/>
    <p:sldId id="261" r:id="rId17"/>
    <p:sldId id="312" r:id="rId18"/>
    <p:sldId id="262" r:id="rId19"/>
    <p:sldId id="31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1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8788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38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1E219F-196B-4713-8DBE-1517158C28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71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55A10F-F273-49B3-B333-802A62257A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970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6694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165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651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08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shu.kirov.ru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5445" y="2537322"/>
            <a:ext cx="8361229" cy="2098226"/>
          </a:xfrm>
        </p:spPr>
        <p:txBody>
          <a:bodyPr/>
          <a:lstStyle/>
          <a:p>
            <a:r>
              <a:rPr lang="ru-RU" altLang="ru-RU" dirty="0" smtClean="0">
                <a:latin typeface="Arial" panose="020B0604020202020204" pitchFamily="34" charset="0"/>
              </a:rPr>
              <a:t>Адресация в компьютерных сетях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01824" y="4635548"/>
            <a:ext cx="6831673" cy="1086237"/>
          </a:xfrm>
        </p:spPr>
        <p:txBody>
          <a:bodyPr/>
          <a:lstStyle/>
          <a:p>
            <a:pPr algn="r"/>
            <a:r>
              <a:rPr lang="ru-RU" dirty="0" smtClean="0"/>
              <a:t>Лекция 10-12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56654" y="337621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464000"/>
            <a:ext cx="984148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широковещательной передачи (то есть передачи всем абонентам сети одновременно) применяется специально выделенный </a:t>
            </a:r>
            <a:r>
              <a:rPr lang="ru-RU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−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 48 битов которого установлены в единицу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Его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принимают все абоненты сети независимо от их индивидуальных и групповых адресов.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671022"/>
            <a:ext cx="8905875" cy="2257425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247166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ctrTitle"/>
          </p:nvPr>
        </p:nvSpPr>
        <p:spPr>
          <a:xfrm>
            <a:off x="2238375" y="21431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ru-RU" sz="5400" b="1" i="1" u="sng" dirty="0" smtClean="0"/>
              <a:t>IP v4</a:t>
            </a:r>
            <a:endParaRPr lang="ru-RU" altLang="ru-RU" sz="5400" b="1" i="1" u="sng" dirty="0"/>
          </a:p>
        </p:txBody>
      </p:sp>
    </p:spTree>
    <p:extLst>
      <p:ext uri="{BB962C8B-B14F-4D97-AF65-F5344CB8AC3E}">
        <p14:creationId xmlns:p14="http://schemas.microsoft.com/office/powerpoint/2010/main" val="4043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30982"/>
            <a:ext cx="10972800" cy="1143000"/>
          </a:xfrm>
        </p:spPr>
        <p:txBody>
          <a:bodyPr/>
          <a:lstStyle/>
          <a:p>
            <a:pPr eaLnBrk="1" hangingPunct="1"/>
            <a:r>
              <a:rPr lang="ru-RU" altLang="ru-RU" b="1" i="1" dirty="0" smtClean="0"/>
              <a:t>Представление IP-адреса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63040" y="1087904"/>
            <a:ext cx="9662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Адрес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представляет собой 32-разрядное двоичное число, разделенное на группы по 8 бит, называемые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октетами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63040" y="5290244"/>
            <a:ext cx="9662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172.16.123.1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действительный адрес, а 172.16.123.256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несуществующий адрес, поскольку 256 выходит за пределы допустимого диапазона: от 0 до 255.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286767"/>
            <a:ext cx="94107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845" y="398130"/>
            <a:ext cx="10972800" cy="1143000"/>
          </a:xfrm>
        </p:spPr>
        <p:txBody>
          <a:bodyPr/>
          <a:lstStyle/>
          <a:p>
            <a:pPr eaLnBrk="1" hangingPunct="1"/>
            <a:r>
              <a:rPr lang="ru-RU" altLang="ru-RU" b="1" i="1" dirty="0" smtClean="0"/>
              <a:t>Представление IP-адреса</a:t>
            </a:r>
          </a:p>
        </p:txBody>
      </p:sp>
      <p:graphicFrame>
        <p:nvGraphicFramePr>
          <p:cNvPr id="3099" name="Group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7951488"/>
              </p:ext>
            </p:extLst>
          </p:nvPr>
        </p:nvGraphicFramePr>
        <p:xfrm>
          <a:off x="2399031" y="2513607"/>
          <a:ext cx="8002588" cy="968376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172.16.123.1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 подсети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 хоста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172.16.0.0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0.0.123.1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691146" y="1421127"/>
            <a:ext cx="97732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 состоит из двух логических частей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номера подсети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подсети) и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номера узла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хоста) в этой подсети.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91146" y="3743466"/>
            <a:ext cx="9773265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Чтобы записать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подсети, в поле номера узла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-адресе ставят нули. Чтобы записать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хоста, в поле номера подсети ставят нули. Например, если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-адресе 172.16.123.1 первые два байта отводятся под номер подсети, остальные два байта – под номер узла, то номера записываются следующим образом: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ctr"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подсети 172.16.0.0;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ctr"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хоста 0.0.123.1.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3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845" y="398130"/>
            <a:ext cx="10972800" cy="1143000"/>
          </a:xfrm>
        </p:spPr>
        <p:txBody>
          <a:bodyPr/>
          <a:lstStyle/>
          <a:p>
            <a:pPr eaLnBrk="1" hangingPunct="1"/>
            <a:r>
              <a:rPr lang="ru-RU" altLang="ru-RU" b="1" i="1" dirty="0" smtClean="0"/>
              <a:t>Представление IP-адреса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84671" y="1616077"/>
            <a:ext cx="99010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числу разрядов, отводимых для представления номера узла (или номера подсети), можно определить общее количество узлов (или подсетей) по простому правилу: если число разрядов для представления номера узла равно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общее  количество узлов равно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узла вычитаются вследствие того, что адреса со всеми разрядами, равными нулям или единицам, являются особыми и используются в специальных целях.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84671" y="5258251"/>
            <a:ext cx="990108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если под номер узла в некоторой подсети отводится два байта (16 бит), то общее количество узлов в такой подсети равно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ctr">
              <a:spcBef>
                <a:spcPts val="600"/>
              </a:spcBef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= 65534 узла.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84671" y="4935794"/>
            <a:ext cx="9901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10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097" y="214983"/>
            <a:ext cx="8229600" cy="561975"/>
          </a:xfrm>
        </p:spPr>
        <p:txBody>
          <a:bodyPr>
            <a:noAutofit/>
          </a:bodyPr>
          <a:lstStyle/>
          <a:p>
            <a:r>
              <a:rPr lang="ru-RU" altLang="ru-RU" b="1" i="1" dirty="0"/>
              <a:t>Классы </a:t>
            </a:r>
            <a:r>
              <a:rPr lang="en-US" b="1" i="1" dirty="0"/>
              <a:t>IP</a:t>
            </a:r>
            <a:r>
              <a:rPr lang="ru-RU" b="1" i="1" dirty="0"/>
              <a:t>-адресов </a:t>
            </a:r>
            <a:r>
              <a:rPr lang="en-US" b="1" i="1" dirty="0"/>
              <a:t>(</a:t>
            </a:r>
            <a:r>
              <a:rPr lang="ru-RU" altLang="ru-RU" b="1" i="1" dirty="0"/>
              <a:t>сетей</a:t>
            </a:r>
            <a:r>
              <a:rPr lang="en-US" altLang="ru-RU" b="1" i="1" dirty="0"/>
              <a:t>)</a:t>
            </a:r>
            <a:endParaRPr lang="ru-RU" altLang="ru-RU" b="1" i="1" dirty="0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1524000" y="915269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211" y="952500"/>
            <a:ext cx="7448550" cy="5905500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3" name="Прямоугольник 2"/>
          <p:cNvSpPr/>
          <p:nvPr/>
        </p:nvSpPr>
        <p:spPr>
          <a:xfrm>
            <a:off x="1248698" y="1266354"/>
            <a:ext cx="28710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пять классов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-адресов: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принадлежность к тому или иному классу отвечают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первые биты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68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0206" y="598488"/>
            <a:ext cx="11031794" cy="14859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b="1" i="1" dirty="0"/>
              <a:t>Характеристики IP-адресов разных классов</a:t>
            </a:r>
          </a:p>
        </p:txBody>
      </p:sp>
      <p:graphicFrame>
        <p:nvGraphicFramePr>
          <p:cNvPr id="1638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663122"/>
              </p:ext>
            </p:extLst>
          </p:nvPr>
        </p:nvGraphicFramePr>
        <p:xfrm>
          <a:off x="1371600" y="2373621"/>
          <a:ext cx="9961195" cy="3427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3" imgW="6047592" imgH="2081955" progId="Word.Document.8">
                  <p:embed/>
                </p:oleObj>
              </mc:Choice>
              <mc:Fallback>
                <p:oleObj name="Document" r:id="rId3" imgW="6047592" imgH="2081955" progId="Word.Document.8">
                  <p:embed/>
                  <p:pic>
                    <p:nvPicPr>
                      <p:cNvPr id="1638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73621"/>
                        <a:ext cx="9961195" cy="3427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1524000" y="13414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43348"/>
            <a:ext cx="9601200" cy="1485900"/>
          </a:xfrm>
        </p:spPr>
        <p:txBody>
          <a:bodyPr>
            <a:normAutofit/>
          </a:bodyPr>
          <a:lstStyle/>
          <a:p>
            <a:r>
              <a:rPr lang="ru-RU" b="1" i="1" dirty="0"/>
              <a:t>Проблема классов </a:t>
            </a:r>
            <a:r>
              <a:rPr lang="en-US" b="1" i="1" dirty="0"/>
              <a:t>IP-</a:t>
            </a:r>
            <a:r>
              <a:rPr lang="ru-RU" b="1" i="1" dirty="0"/>
              <a:t>адресов</a:t>
            </a:r>
            <a:endParaRPr lang="en-US" b="1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89703" y="3609284"/>
            <a:ext cx="1015672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 основных способа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решения этой проблемы: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более эффективная схема деления на подсети с использованием масок (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RFC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950);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применение протокола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версии 6 (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9703" y="1271434"/>
            <a:ext cx="102648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Применение классов удовлетворительно решало задачу деления на подсети в начале развития Интернета. В 90-е годы с увеличением числа подсетей стал ощущаться дефицит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-адресов. Это связано с неэффективностью распределения при классовой схеме адресации. Например, если организации требуется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тысяча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ей выделяется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сеть класса 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при этом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64534 адреса не будут использоваться.</a:t>
            </a: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57907"/>
              </p:ext>
            </p:extLst>
          </p:nvPr>
        </p:nvGraphicFramePr>
        <p:xfrm>
          <a:off x="1288026" y="5398901"/>
          <a:ext cx="10058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48">
                  <a:extLst>
                    <a:ext uri="{9D8B030D-6E8A-4147-A177-3AD203B41FA5}">
                      <a16:colId xmlns:a16="http://schemas.microsoft.com/office/drawing/2014/main" val="2476678245"/>
                    </a:ext>
                  </a:extLst>
                </a:gridCol>
                <a:gridCol w="9518052">
                  <a:extLst>
                    <a:ext uri="{9D8B030D-6E8A-4147-A177-3AD203B41FA5}">
                      <a16:colId xmlns:a16="http://schemas.microsoft.com/office/drawing/2014/main" val="453628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7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настоящее время использовать принцип классов для определения идентификаторов сети и хоста можно и нужно только в случае отсутствия маски подсети.</a:t>
                      </a:r>
                      <a:endParaRPr lang="en-US" sz="22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769795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 flipV="1">
            <a:off x="1288026" y="3492356"/>
            <a:ext cx="10058400" cy="2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1288026" y="5188421"/>
            <a:ext cx="10058400" cy="2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3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97507"/>
            <a:ext cx="82296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Использование масок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6529" y="4005284"/>
            <a:ext cx="9909675" cy="228736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А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 00000000. 00000000. 00000000  (255.0.0.0);</a:t>
            </a:r>
          </a:p>
          <a:p>
            <a:pPr eaLnBrk="1" hangingPunct="1"/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В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 11111111. 00000000. 00000000 (255.255.0.0);</a:t>
            </a:r>
          </a:p>
          <a:p>
            <a:pPr eaLnBrk="1" hangingPunct="1"/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С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 11111111. 11111111. 00000000 (255.255.255.0) </a:t>
            </a:r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18033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682902" y="1659088"/>
            <a:ext cx="97520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Маска подсети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subnet mask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число, которое используется в паре 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-адресом; двоичная запись маски содержит единицы в тех разрядах, которые должны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-адресе интерпретироваться как номер сети.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стандартных классов сетей маски имеют следующие значения: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23651"/>
            <a:ext cx="82296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Формы записи маски </a:t>
            </a:r>
          </a:p>
        </p:txBody>
      </p:sp>
      <p:graphicFrame>
        <p:nvGraphicFramePr>
          <p:cNvPr id="9255" name="Group 3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22891910"/>
              </p:ext>
            </p:extLst>
          </p:nvPr>
        </p:nvGraphicFramePr>
        <p:xfrm>
          <a:off x="2301466" y="3689054"/>
          <a:ext cx="8070850" cy="914272"/>
        </p:xfrm>
        <a:graphic>
          <a:graphicData uri="http://schemas.openxmlformats.org/drawingml/2006/table">
            <a:tbl>
              <a:tblPr/>
              <a:tblGrid>
                <a:gridCol w="403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40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40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192.168.1.1/24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255.255.255.0 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54" name="Group 3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404023992"/>
              </p:ext>
            </p:extLst>
          </p:nvPr>
        </p:nvGraphicFramePr>
        <p:xfrm>
          <a:off x="2135188" y="5734050"/>
          <a:ext cx="8075612" cy="914272"/>
        </p:xfrm>
        <a:graphic>
          <a:graphicData uri="http://schemas.openxmlformats.org/drawingml/2006/table">
            <a:tbl>
              <a:tblPr/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40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255.255.255.0 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подсети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хоста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192.168.1.0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0.0.0.1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4064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661430"/>
            <a:ext cx="96257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Маска подсети записывается либо в виде, аналогичном записи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-адреса, например 255.255.255.0, либо совместно 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-адресом с помощью указания числа единичных разрядов в записи маски, например 192.168.1.1/24, т. е. в маске содержится 24 единицы (255.255.255.0).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5085744"/>
            <a:ext cx="8192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таком случае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подсети и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be-BY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хоста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будут следующими.</a:t>
            </a:r>
            <a:endParaRPr lang="en-US" sz="24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524000" y="4837471"/>
            <a:ext cx="9625782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2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Что такое IP-адрес компьютера и как его проверить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24" y="2889091"/>
            <a:ext cx="4234407" cy="2269808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485934"/>
            <a:ext cx="9601200" cy="1485900"/>
          </a:xfrm>
        </p:spPr>
        <p:txBody>
          <a:bodyPr/>
          <a:lstStyle/>
          <a:p>
            <a:r>
              <a:rPr lang="ru-RU" dirty="0" smtClean="0"/>
              <a:t>Типы адресов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1599" y="1618911"/>
            <a:ext cx="971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компьютер в сетях TCP/IP имеет адреса трех уровней: физический (MAC-адрес), сетевой (IP-адрес) и символьный (DNS-имя).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AutoShape 2" descr="Как узнать свой IP-адрес: простые способы и онлайн-сервисы - Apelsin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DNS-записи домена: типы записей, как их добавить и провери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895" y="3687286"/>
            <a:ext cx="3714750" cy="29432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C -адрес [АйТи бубен]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 r="7798"/>
          <a:stretch/>
        </p:blipFill>
        <p:spPr bwMode="auto">
          <a:xfrm>
            <a:off x="1093901" y="3844711"/>
            <a:ext cx="3840480" cy="2667000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88641"/>
            <a:ext cx="106680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Проверка корректности маски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0"/>
            <a:ext cx="8291513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правила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в двоичном виде начинается с 1.</a:t>
            </a:r>
          </a:p>
          <a:p>
            <a:pPr marL="457200" indent="-457200"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единиц в двоичном виде непрерывна.</a:t>
            </a:r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3407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226" y="328498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255.128.0.0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19737" y="3299285"/>
            <a:ext cx="2299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корректная маска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063552" y="299695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1981200" y="3668618"/>
            <a:ext cx="5616624" cy="633771"/>
            <a:chOff x="457200" y="3668617"/>
            <a:chExt cx="5616624" cy="633771"/>
          </a:xfrm>
        </p:grpSpPr>
        <p:sp>
          <p:nvSpPr>
            <p:cNvPr id="16" name="TextBox 15"/>
            <p:cNvSpPr txBox="1"/>
            <p:nvPr/>
          </p:nvSpPr>
          <p:spPr>
            <a:xfrm>
              <a:off x="457200" y="3933056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11111111.10000000.00000000.00000000</a:t>
              </a:r>
              <a:endPara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V="1">
              <a:off x="1475656" y="3668617"/>
              <a:ext cx="0" cy="19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307614" y="459041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255.0.255.0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819782" y="4604720"/>
            <a:ext cx="2594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корректная маска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2081246" y="4974053"/>
            <a:ext cx="5616624" cy="633771"/>
            <a:chOff x="557246" y="4974052"/>
            <a:chExt cx="5616624" cy="633771"/>
          </a:xfrm>
        </p:grpSpPr>
        <p:sp>
          <p:nvSpPr>
            <p:cNvPr id="29" name="TextBox 28"/>
            <p:cNvSpPr txBox="1"/>
            <p:nvPr/>
          </p:nvSpPr>
          <p:spPr>
            <a:xfrm>
              <a:off x="557246" y="5238491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11111111.00000000.11111111.00000000</a:t>
              </a:r>
              <a:endPara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1575702" y="4974052"/>
              <a:ext cx="0" cy="19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2410500" y="4640725"/>
            <a:ext cx="1162472" cy="297323"/>
            <a:chOff x="6073824" y="4869160"/>
            <a:chExt cx="1162472" cy="297323"/>
          </a:xfrm>
        </p:grpSpPr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6073824" y="4869161"/>
              <a:ext cx="1162472" cy="2973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H="1" flipV="1">
              <a:off x="6073824" y="4869160"/>
              <a:ext cx="1162472" cy="297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Прямая соединительная линия 40"/>
          <p:cNvCxnSpPr/>
          <p:nvPr/>
        </p:nvCxnSpPr>
        <p:spPr>
          <a:xfrm>
            <a:off x="2129305" y="443711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2137058" y="5733256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24098" y="5833483"/>
            <a:ext cx="1716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255.254.128.0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875594" y="5847784"/>
            <a:ext cx="2594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корректная маска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Группа 37"/>
          <p:cNvGrpSpPr/>
          <p:nvPr/>
        </p:nvGrpSpPr>
        <p:grpSpPr>
          <a:xfrm>
            <a:off x="2137058" y="6217117"/>
            <a:ext cx="5616624" cy="633771"/>
            <a:chOff x="613058" y="6217116"/>
            <a:chExt cx="5616624" cy="633771"/>
          </a:xfrm>
        </p:grpSpPr>
        <p:sp>
          <p:nvSpPr>
            <p:cNvPr id="45" name="TextBox 44"/>
            <p:cNvSpPr txBox="1"/>
            <p:nvPr/>
          </p:nvSpPr>
          <p:spPr>
            <a:xfrm>
              <a:off x="613058" y="6481555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11111111.11111110.10000000.00000000</a:t>
              </a:r>
              <a:endPara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Прямая со стрелкой 45"/>
            <p:cNvCxnSpPr/>
            <p:nvPr/>
          </p:nvCxnSpPr>
          <p:spPr>
            <a:xfrm flipV="1">
              <a:off x="1631514" y="6217116"/>
              <a:ext cx="0" cy="19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/>
          <p:cNvGrpSpPr/>
          <p:nvPr/>
        </p:nvGrpSpPr>
        <p:grpSpPr>
          <a:xfrm>
            <a:off x="2535137" y="5883789"/>
            <a:ext cx="1162472" cy="297323"/>
            <a:chOff x="6073824" y="4869160"/>
            <a:chExt cx="1162472" cy="297323"/>
          </a:xfrm>
        </p:grpSpPr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6073824" y="4869161"/>
              <a:ext cx="1162472" cy="2973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 flipV="1">
              <a:off x="6073824" y="4869160"/>
              <a:ext cx="1162472" cy="297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89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5" grpId="0"/>
      <p:bldP spid="6" grpId="0"/>
      <p:bldP spid="27" grpId="0"/>
      <p:bldP spid="28" grpId="0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27485"/>
            <a:ext cx="106680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Проверка корректности маски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600201"/>
            <a:ext cx="9753599" cy="806699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маске в десятичном виде могут присутствовать только следующие числа с непрерывной последовательностью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3407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99005"/>
              </p:ext>
            </p:extLst>
          </p:nvPr>
        </p:nvGraphicFramePr>
        <p:xfrm>
          <a:off x="3215680" y="2666330"/>
          <a:ext cx="6096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65883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921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десятичном виде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двоичном виде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8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9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6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9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4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72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56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2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334" y="394364"/>
            <a:ext cx="109728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Проверка корректности маски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600201"/>
            <a:ext cx="9281651" cy="299479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alt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Важна также корректная последовательность данных чисел в десятичном виде: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alt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начинается с одного из представленных чисел с непрерывной последовательностью единиц (255, 254, 252, 248, 240, 224, 192, 128).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alt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255 в маске может следовать любое из представленных чисел с непрерывной последовательностью единиц (255, 254, 252, 248, 240, 224, 192, 128).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alt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маске после 254, 252, 248, 240, 224, 192, 128 могут быть только нули.</a:t>
            </a:r>
          </a:p>
          <a:p>
            <a:pPr marL="0" indent="0" algn="just">
              <a:buNone/>
            </a:pPr>
            <a:endParaRPr lang="ru-RU" altLang="ru-RU" sz="2000" dirty="0"/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3407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9915" y="5867980"/>
            <a:ext cx="165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255.128.0.0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3631" y="5848172"/>
            <a:ext cx="165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252.0.0.0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8712" y="586798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255.254.128.0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8067769" y="5921184"/>
            <a:ext cx="1685142" cy="345624"/>
            <a:chOff x="6073824" y="4869160"/>
            <a:chExt cx="1162472" cy="297323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73824" y="4869161"/>
              <a:ext cx="1162472" cy="2973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H="1" flipV="1">
              <a:off x="6073824" y="4869160"/>
              <a:ext cx="1162472" cy="297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Прямая соединительная линия 3"/>
          <p:cNvCxnSpPr/>
          <p:nvPr/>
        </p:nvCxnSpPr>
        <p:spPr>
          <a:xfrm flipV="1">
            <a:off x="1637296" y="4916129"/>
            <a:ext cx="9168355" cy="25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8823" y="5085184"/>
            <a:ext cx="279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масок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457200" algn="l" eaLnBrk="1" hangingPunct="1"/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1" y="1341439"/>
            <a:ext cx="84248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192.168.89.16, маска подсети 255.255.192.0 (другая форма записи: 192.168.89.16/18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определить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 и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хоста.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135188" y="3147707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192.168.89.16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11000000.10101000.01011001.00010000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ID: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11000000.10101000.01000000.00000000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	64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135188" y="5019369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192.168.89.16  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</a:t>
            </a:r>
            <a:r>
              <a:rPr lang="en-US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000.01011001.00010000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ID:   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00000000.00000000.00011001.00010000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2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274638"/>
            <a:ext cx="8147050" cy="1143000"/>
          </a:xfrm>
        </p:spPr>
        <p:txBody>
          <a:bodyPr/>
          <a:lstStyle/>
          <a:p>
            <a:pPr algn="l" eaLnBrk="1" hangingPunct="1"/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ru-RU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1" y="1341439"/>
            <a:ext cx="84248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.16, маска подсети 255.255.192.0 (другая форма записи: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.16/18).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определить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 и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хоста.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135188" y="2852739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192.168.200.16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=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ID: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192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135188" y="4724401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192.168.89.16  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</a:t>
            </a:r>
            <a:r>
              <a:rPr lang="en-US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ID:   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00000000.00000000.00011001.00010000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1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8196" grpId="0"/>
      <p:bldP spid="81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297" y="169921"/>
            <a:ext cx="8939683" cy="706438"/>
          </a:xfrm>
        </p:spPr>
        <p:txBody>
          <a:bodyPr>
            <a:noAutofit/>
          </a:bodyPr>
          <a:lstStyle/>
          <a:p>
            <a:r>
              <a:rPr lang="ru-RU" altLang="ru-RU" b="1" i="1" dirty="0"/>
              <a:t>Структурирование сети с помощью масок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5297" y="1757191"/>
            <a:ext cx="921498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 масок администратор может структурировать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сеть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не требуя от поставщика услуг дополнительных номеров сетей.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600"/>
              </a:spcBef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Допустим, организации выделена сеть класса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160.95.0.0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05298" y="3992675"/>
            <a:ext cx="92149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такой сети может находиться до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65 534 узлов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Однако организации требуется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независимые сети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числом узлов в каждой не более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254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этой ситуации можно применить деление на подсети с помощью масок. Например, при использовании маски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255.255.255.0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третий байт адреса будет определять номер внутренней подсети, а четвертый байт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 узла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60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323" y="277544"/>
            <a:ext cx="9920747" cy="706438"/>
          </a:xfrm>
        </p:spPr>
        <p:txBody>
          <a:bodyPr>
            <a:noAutofit/>
          </a:bodyPr>
          <a:lstStyle/>
          <a:p>
            <a:r>
              <a:rPr lang="ru-RU" altLang="ru-RU" b="1" i="1" dirty="0"/>
              <a:t>Структурирование сети с помощью масок</a:t>
            </a:r>
          </a:p>
        </p:txBody>
      </p:sp>
      <p:pic>
        <p:nvPicPr>
          <p:cNvPr id="19459" name="Рисунок 609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80" y="1575437"/>
            <a:ext cx="6337300" cy="1439813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Рисунок 608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78" y="3685210"/>
            <a:ext cx="6803135" cy="3049886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AutoShape 6"/>
          <p:cNvSpPr>
            <a:spLocks noChangeArrowheads="1"/>
          </p:cNvSpPr>
          <p:nvPr/>
        </p:nvSpPr>
        <p:spPr bwMode="auto">
          <a:xfrm>
            <a:off x="5574891" y="3015250"/>
            <a:ext cx="324466" cy="669960"/>
          </a:xfrm>
          <a:prstGeom prst="downArrow">
            <a:avLst>
              <a:gd name="adj1" fmla="val 43156"/>
              <a:gd name="adj2" fmla="val 68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91780" y="3685210"/>
            <a:ext cx="34243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Маршрутизаторы во внешней сети (Интернет) ничего «не знают» о делении сети 160.95.0.0 на подсети, все пакеты направляются на маршрутизатор организации, который переправляет их в требуемую внутреннюю подсеть.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/>
          <a:lstStyle/>
          <a:p>
            <a:pPr algn="l" eaLnBrk="1" hangingPunct="1"/>
            <a:r>
              <a:rPr lang="en-US" alt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alt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0" y="836713"/>
            <a:ext cx="921384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подсети 255.255.192.0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находящегося в сети, которою необходимо структурировать по следующему принципу: разбить на некоторое число сетей, не превышающее 25. Необходимо определить маску подсети для заданной структуризации.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</a:t>
            </a:r>
            <a:r>
              <a:rPr lang="en-US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423593" y="3019111"/>
            <a:ext cx="83397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192.168.200.16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=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ID: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192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063750" y="4325803"/>
            <a:ext cx="9213849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количество сетей не будет превышать 25, то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добавить 5 разрядов (2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^5=32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т.е. превышает требуемое количество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  <a:p>
            <a:pPr algn="just" eaLnBrk="1" hangingPunct="1">
              <a:defRPr/>
            </a:pPr>
            <a:endParaRPr lang="ru-RU" sz="1600" dirty="0">
              <a:latin typeface="Arial" charset="0"/>
            </a:endParaRPr>
          </a:p>
          <a:p>
            <a:pPr algn="just" eaLnBrk="1" hangingPunct="1">
              <a:defRPr/>
            </a:pPr>
            <a:r>
              <a:rPr lang="ru-RU" dirty="0">
                <a:solidFill>
                  <a:srgbClr val="FF0000"/>
                </a:solidFill>
                <a:latin typeface="Arial" charset="0"/>
              </a:rPr>
              <a:t>192.168.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_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 _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.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</a:p>
          <a:p>
            <a:pPr algn="just" eaLnBrk="1" hangingPunct="1">
              <a:defRPr/>
            </a:pPr>
            <a:endParaRPr lang="ru-RU" dirty="0">
              <a:latin typeface="Arial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2423593" y="5589240"/>
            <a:ext cx="581237" cy="314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5303912" y="5615374"/>
            <a:ext cx="360040" cy="2880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7968208" y="5615374"/>
            <a:ext cx="612068" cy="2880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6050890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Имеющиеся 18 разрядов в </a:t>
            </a:r>
            <a:r>
              <a:rPr lang="en-US" sz="1400" dirty="0">
                <a:solidFill>
                  <a:srgbClr val="FF0000"/>
                </a:solidFill>
              </a:rPr>
              <a:t>Network 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50645" y="6051528"/>
            <a:ext cx="272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B0F0"/>
                </a:solidFill>
              </a:rPr>
              <a:t>Оставшиеся разряды </a:t>
            </a:r>
            <a:r>
              <a:rPr lang="en-US" sz="1400" dirty="0">
                <a:solidFill>
                  <a:srgbClr val="00B0F0"/>
                </a:solidFill>
              </a:rPr>
              <a:t>Host ID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3316" y="6050890"/>
            <a:ext cx="33843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C000"/>
                </a:solidFill>
              </a:rPr>
              <a:t>Добавленные 5 разрядов в </a:t>
            </a:r>
            <a:r>
              <a:rPr lang="en-US" sz="1400" dirty="0">
                <a:solidFill>
                  <a:srgbClr val="FFC000"/>
                </a:solidFill>
              </a:rPr>
              <a:t>Network ID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117946" y="6381328"/>
            <a:ext cx="8051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искомая маска – 255.255.254.0</a:t>
            </a:r>
          </a:p>
        </p:txBody>
      </p:sp>
    </p:spTree>
    <p:extLst>
      <p:ext uri="{BB962C8B-B14F-4D97-AF65-F5344CB8AC3E}">
        <p14:creationId xmlns:p14="http://schemas.microsoft.com/office/powerpoint/2010/main" val="405923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11" grpId="0"/>
      <p:bldP spid="13" grpId="0"/>
      <p:bldP spid="20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/>
          <a:lstStyle/>
          <a:p>
            <a:pPr algn="l" eaLnBrk="1" hangingPunct="1"/>
            <a:r>
              <a:rPr lang="ru-RU" altLang="ru-RU" sz="2000" u="sng" dirty="0"/>
              <a:t>Пример </a:t>
            </a:r>
            <a:r>
              <a:rPr lang="en-US" altLang="ru-RU" sz="2000" u="sng" dirty="0"/>
              <a:t>5</a:t>
            </a:r>
            <a:endParaRPr lang="ru-RU" altLang="ru-RU" sz="2000" u="sng" dirty="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1" y="836713"/>
            <a:ext cx="8859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подсети 255.255.192.0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находящегося в сети, которою необходимо структурировать по следующему принципу: разбить на некоторое число сетей, в каждой из которой число узлов не превышает 60. Необходимо определить маску подсети для заданной структуризации.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05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057682" y="2847091"/>
            <a:ext cx="83397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192.168.200.16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=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ID: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192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076772" y="4149080"/>
            <a:ext cx="813402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количество узлов в сети не будет превышать 60, то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оставить 6 разрядов (2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64, т.е. превышает требуемое количество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(60)).</a:t>
            </a:r>
          </a:p>
          <a:p>
            <a:pPr algn="just" eaLnBrk="1" hangingPunct="1">
              <a:defRPr/>
            </a:pPr>
            <a:endParaRPr lang="ru-RU" sz="1050" dirty="0">
              <a:latin typeface="Arial" charset="0"/>
            </a:endParaRPr>
          </a:p>
          <a:p>
            <a:pPr algn="just" eaLnBrk="1" hangingPunct="1">
              <a:defRPr/>
            </a:pPr>
            <a:r>
              <a:rPr lang="ru-RU" dirty="0">
                <a:solidFill>
                  <a:srgbClr val="FF0000"/>
                </a:solidFill>
                <a:latin typeface="Arial" charset="0"/>
              </a:rPr>
              <a:t>192.168.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_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.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</a:p>
          <a:p>
            <a:pPr algn="just" eaLnBrk="1" hangingPunct="1">
              <a:defRPr/>
            </a:pPr>
            <a:endParaRPr lang="ru-RU" dirty="0">
              <a:latin typeface="Arial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2423593" y="5589240"/>
            <a:ext cx="581237" cy="314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5303912" y="5615374"/>
            <a:ext cx="360040" cy="2880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7968208" y="5615374"/>
            <a:ext cx="612068" cy="2880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8361" y="5903407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Имеющиеся 18 разрядов в </a:t>
            </a:r>
            <a:r>
              <a:rPr lang="en-US" sz="1400" dirty="0">
                <a:solidFill>
                  <a:srgbClr val="FF0000"/>
                </a:solidFill>
              </a:rPr>
              <a:t>Network 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08871" y="5904045"/>
            <a:ext cx="28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B0F0"/>
                </a:solidFill>
              </a:rPr>
              <a:t>Оставляемые 6 разрядов </a:t>
            </a:r>
            <a:r>
              <a:rPr lang="en-US" sz="1400" dirty="0">
                <a:solidFill>
                  <a:srgbClr val="00B0F0"/>
                </a:solidFill>
              </a:rPr>
              <a:t>Host ID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1824" y="5903407"/>
            <a:ext cx="385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C000"/>
                </a:solidFill>
              </a:rPr>
              <a:t>Лишние 8 разрядов добавляются в </a:t>
            </a:r>
            <a:r>
              <a:rPr lang="en-US" sz="1400" dirty="0">
                <a:solidFill>
                  <a:srgbClr val="FFC000"/>
                </a:solidFill>
              </a:rPr>
              <a:t>Network ID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117946" y="6381328"/>
            <a:ext cx="8051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искомая маска – 255.255.255.192</a:t>
            </a:r>
          </a:p>
        </p:txBody>
      </p:sp>
    </p:spTree>
    <p:extLst>
      <p:ext uri="{BB962C8B-B14F-4D97-AF65-F5344CB8AC3E}">
        <p14:creationId xmlns:p14="http://schemas.microsoft.com/office/powerpoint/2010/main" val="23488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11" grpId="0"/>
      <p:bldP spid="13" grpId="0"/>
      <p:bldP spid="20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225" y="13526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0483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24001" y="1196976"/>
            <a:ext cx="8964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1981200" y="1268413"/>
            <a:ext cx="8362950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50000"/>
              </a:spcBef>
              <a:buFontTx/>
              <a:buAutoNum type="arabicPeriod"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IР-адрес состоит только из двоичных нулей, то он обозначает адрес того узла, который сгенерировал этот пакет.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десятичном виде это 0.0.0.0</a:t>
            </a:r>
            <a:endParaRPr lang="en-US" alt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2400180" y="2189501"/>
            <a:ext cx="396081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0 0 0 0 ................................... 0 0 0 0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1986116" y="3424134"/>
            <a:ext cx="8358034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поле номера сети стоят 0, то по умолчанию считается, что этот узел принадлежит той же самой сети, что и узел, который отправил пакет.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0.0.100.1 / 16    или    31.1.1.1 / 3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ru-RU" altLang="ru-RU" sz="1800" b="1" dirty="0">
              <a:latin typeface="Arial" panose="020B0604020202020204" pitchFamily="34" charset="0"/>
            </a:endParaRPr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2400180" y="4279004"/>
            <a:ext cx="283686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0 0 0 0 .......0 Номер узла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588499" y="5466735"/>
            <a:ext cx="6696744" cy="1299080"/>
            <a:chOff x="1619672" y="5523588"/>
            <a:chExt cx="6696744" cy="1299080"/>
          </a:xfrm>
        </p:grpSpPr>
        <p:cxnSp>
          <p:nvCxnSpPr>
            <p:cNvPr id="3" name="Прямая со стрелкой 2"/>
            <p:cNvCxnSpPr/>
            <p:nvPr/>
          </p:nvCxnSpPr>
          <p:spPr>
            <a:xfrm flipV="1">
              <a:off x="4037480" y="5523588"/>
              <a:ext cx="0" cy="281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699792" y="5805264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</a:t>
              </a:r>
              <a:r>
                <a:rPr lang="ru-RU" dirty="0">
                  <a:solidFill>
                    <a:srgbClr val="00B0F0"/>
                  </a:solidFill>
                </a:rPr>
                <a:t>11111.00000001.00000001.00000001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 flipV="1">
              <a:off x="2411760" y="6174596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19672" y="6453336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9" name="Прямая со стрелкой 8"/>
            <p:cNvCxnSpPr>
              <a:endCxn id="4" idx="2"/>
            </p:cNvCxnSpPr>
            <p:nvPr/>
          </p:nvCxnSpPr>
          <p:spPr>
            <a:xfrm flipH="1" flipV="1">
              <a:off x="5508104" y="6174596"/>
              <a:ext cx="504056" cy="27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8104" y="644716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42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 animBg="1"/>
      <p:bldP spid="20487" grpId="0"/>
      <p:bldP spid="204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ctrTitle"/>
          </p:nvPr>
        </p:nvSpPr>
        <p:spPr>
          <a:xfrm>
            <a:off x="2238375" y="21431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ru-RU" sz="5400" b="1" i="1" u="sng" dirty="0" smtClean="0"/>
              <a:t>Mac-</a:t>
            </a:r>
            <a:r>
              <a:rPr lang="ru-RU" altLang="ru-RU" sz="5400" b="1" i="1" u="sng" dirty="0" smtClean="0"/>
              <a:t>адрес</a:t>
            </a:r>
            <a:endParaRPr lang="ru-RU" altLang="ru-RU" sz="5400" b="1" i="1" u="sng" dirty="0"/>
          </a:p>
        </p:txBody>
      </p:sp>
    </p:spTree>
    <p:extLst>
      <p:ext uri="{BB962C8B-B14F-4D97-AF65-F5344CB8AC3E}">
        <p14:creationId xmlns:p14="http://schemas.microsoft.com/office/powerpoint/2010/main" val="23697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524000" y="1397725"/>
            <a:ext cx="989125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Если все двоичные разряды IP-адреса равны 1, то пакет с таким адресом назначения должен рассылаться всем узлам, находящимся в той же сети, что и источник этого пакета. Такая рассылка называется ограниченным широковещательным сообщением 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455048" y="2773076"/>
            <a:ext cx="3876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1 1 1 1 .........................................1 1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3201226"/>
            <a:ext cx="5455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десятичном виде это 255.255.255.255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524000" y="3793328"/>
            <a:ext cx="902015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Другой вариант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(всем узлам в сети отправителя) может быть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адрес, в котором все разряды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двоичном виде – 0, а все разряды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двоичном виде – 1.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  0.255.255.255 / 8   или   15.255.255.255 / 4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630939" y="5336540"/>
            <a:ext cx="6696744" cy="1521460"/>
            <a:chOff x="1619672" y="5301208"/>
            <a:chExt cx="6696744" cy="1521460"/>
          </a:xfrm>
        </p:grpSpPr>
        <p:cxnSp>
          <p:nvCxnSpPr>
            <p:cNvPr id="10" name="Прямая со стрелкой 9"/>
            <p:cNvCxnSpPr/>
            <p:nvPr/>
          </p:nvCxnSpPr>
          <p:spPr>
            <a:xfrm flipV="1">
              <a:off x="3995936" y="5301208"/>
              <a:ext cx="0" cy="4361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99792" y="5805264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0000</a:t>
              </a:r>
              <a:r>
                <a:rPr lang="ru-RU" dirty="0">
                  <a:solidFill>
                    <a:srgbClr val="00B0F0"/>
                  </a:solidFill>
                </a:rPr>
                <a:t>1111.11111111.11111111.11111111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V="1">
              <a:off x="2411760" y="6174596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19672" y="6453336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14" name="Прямая со стрелкой 13"/>
            <p:cNvCxnSpPr>
              <a:endCxn id="11" idx="2"/>
            </p:cNvCxnSpPr>
            <p:nvPr/>
          </p:nvCxnSpPr>
          <p:spPr>
            <a:xfrm flipH="1" flipV="1">
              <a:off x="5508104" y="6174596"/>
              <a:ext cx="504056" cy="27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08104" y="644716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225" y="13526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524001" y="1196976"/>
            <a:ext cx="8964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8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0" y="1118953"/>
            <a:ext cx="91439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Если поле адреса назначения содержит только 1, то пакет, имеющий такой адрес рассылается всем узлам сети с заданным номером. Такая рассылка называется широковещательным сообщением (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08015" y="2198453"/>
            <a:ext cx="32750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Номер сети 1111................11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04619" y="2712648"/>
            <a:ext cx="6173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  1.255.255.255 / 8   или   15.255.255.255 / 5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4253001" y="3122050"/>
            <a:ext cx="6696744" cy="1172661"/>
            <a:chOff x="1619672" y="5301208"/>
            <a:chExt cx="6696744" cy="1172661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3995936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99792" y="5600481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00001</a:t>
              </a:r>
              <a:r>
                <a:rPr lang="ru-RU" dirty="0">
                  <a:solidFill>
                    <a:srgbClr val="00B0F0"/>
                  </a:solidFill>
                </a:rPr>
                <a:t>111.11111111.11111111.11111111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19672" y="6104537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16" name="Прямая со стрелкой 15"/>
            <p:cNvCxnSpPr>
              <a:endCxn id="13" idx="2"/>
            </p:cNvCxnSpPr>
            <p:nvPr/>
          </p:nvCxnSpPr>
          <p:spPr>
            <a:xfrm flipH="1" flipV="1">
              <a:off x="5508104" y="5969813"/>
              <a:ext cx="504056" cy="13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60132" y="609524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1604619" y="4451709"/>
            <a:ext cx="9063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Но, например,  15.255.255.255 / 3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уже  относится к индивидуальному адресу в сети отправителя.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199723" y="5240072"/>
            <a:ext cx="2393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15.255.255.255 / 3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2594474" y="5630937"/>
            <a:ext cx="7896227" cy="1172661"/>
            <a:chOff x="1619672" y="5301208"/>
            <a:chExt cx="6696744" cy="1172661"/>
          </a:xfrm>
        </p:grpSpPr>
        <p:cxnSp>
          <p:nvCxnSpPr>
            <p:cNvPr id="21" name="Прямая со стрелкой 20"/>
            <p:cNvCxnSpPr/>
            <p:nvPr/>
          </p:nvCxnSpPr>
          <p:spPr>
            <a:xfrm flipV="1">
              <a:off x="3995936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699792" y="5600481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</a:t>
              </a:r>
              <a:r>
                <a:rPr lang="ru-RU" dirty="0">
                  <a:solidFill>
                    <a:srgbClr val="00B0F0"/>
                  </a:solidFill>
                </a:rPr>
                <a:t>01111.11111111.11111111.11111111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619672" y="6104537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25" name="Прямая со стрелкой 24"/>
            <p:cNvCxnSpPr>
              <a:endCxn id="22" idx="2"/>
            </p:cNvCxnSpPr>
            <p:nvPr/>
          </p:nvCxnSpPr>
          <p:spPr>
            <a:xfrm flipH="1" flipV="1">
              <a:off x="5508104" y="5969813"/>
              <a:ext cx="504056" cy="13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760132" y="609524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225" y="13526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173838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Адрес 127.0.0.1 зарезервирован для организации обратной связи при тестировании работы программного обеспечения узла без реальной отправки пакета по сети. </a:t>
            </a:r>
            <a:endParaRPr lang="en-US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имеет название</a:t>
            </a:r>
            <a:r>
              <a:rPr lang="ru-RU" altLang="ru-RU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36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9045" y="25901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Куда будет доставлен пакет со следующим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адресом: 63.255.255.255/3 ?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29045" y="1139452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36702" y="5148881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63.255.255.255/3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4115780" y="2066792"/>
            <a:ext cx="1344176" cy="36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556884" y="2071866"/>
            <a:ext cx="1267308" cy="34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7648" y="24928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индивидуальный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2145" y="2428438"/>
            <a:ext cx="203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широковещательный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2567608" y="3016117"/>
            <a:ext cx="1224136" cy="47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007768" y="3016117"/>
            <a:ext cx="1152128" cy="43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31504" y="3515073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сеть отправителя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0.0.0.0)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7768" y="3487379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другую сеть с заданным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 0.0.0.0)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7197597" y="3043811"/>
            <a:ext cx="1224136" cy="47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8616280" y="3043811"/>
            <a:ext cx="1152128" cy="43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61493" y="3542767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сеть отправителя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0.0.0.0)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37757" y="3515073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другую сеть с заданным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 0.0.0.0)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492584" y="1712958"/>
            <a:ext cx="1170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1631504" y="5498771"/>
            <a:ext cx="6696744" cy="1203439"/>
            <a:chOff x="1619672" y="5301208"/>
            <a:chExt cx="6696744" cy="1203439"/>
          </a:xfrm>
        </p:grpSpPr>
        <p:cxnSp>
          <p:nvCxnSpPr>
            <p:cNvPr id="28" name="Прямая со стрелкой 27"/>
            <p:cNvCxnSpPr/>
            <p:nvPr/>
          </p:nvCxnSpPr>
          <p:spPr>
            <a:xfrm flipV="1">
              <a:off x="4499992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699792" y="5600481"/>
              <a:ext cx="5616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001</a:t>
              </a:r>
              <a:r>
                <a:rPr lang="ru-RU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11111.11111111.11111111.11111111</a:t>
              </a:r>
              <a:endPara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619672" y="6104537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ID</a:t>
              </a:r>
            </a:p>
          </p:txBody>
        </p:sp>
        <p:cxnSp>
          <p:nvCxnSpPr>
            <p:cNvPr id="32" name="Прямая со стрелкой 31"/>
            <p:cNvCxnSpPr>
              <a:endCxn id="29" idx="2"/>
            </p:cNvCxnSpPr>
            <p:nvPr/>
          </p:nvCxnSpPr>
          <p:spPr>
            <a:xfrm flipH="1" flipV="1">
              <a:off x="5508104" y="6000591"/>
              <a:ext cx="504056" cy="103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60132" y="6095245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ID</a:t>
              </a:r>
            </a:p>
          </p:txBody>
        </p:sp>
      </p:grpSp>
      <p:cxnSp>
        <p:nvCxnSpPr>
          <p:cNvPr id="35" name="Прямая соединительная линия 34"/>
          <p:cNvCxnSpPr/>
          <p:nvPr/>
        </p:nvCxnSpPr>
        <p:spPr>
          <a:xfrm>
            <a:off x="1775520" y="4525316"/>
            <a:ext cx="8568952" cy="2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7392145" y="2458362"/>
            <a:ext cx="2181717" cy="592324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8388016" y="3533773"/>
            <a:ext cx="2503466" cy="849770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35497" y="5148882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Ответ: Всем узлам в сеть с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32.0.0.0.</a:t>
            </a:r>
          </a:p>
        </p:txBody>
      </p:sp>
    </p:spTree>
    <p:extLst>
      <p:ext uri="{BB962C8B-B14F-4D97-AF65-F5344CB8AC3E}">
        <p14:creationId xmlns:p14="http://schemas.microsoft.com/office/powerpoint/2010/main" val="236268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10" grpId="0"/>
      <p:bldP spid="11" grpId="0"/>
      <p:bldP spid="19" grpId="0"/>
      <p:bldP spid="20" grpId="0"/>
      <p:bldP spid="24" grpId="0"/>
      <p:bldP spid="25" grpId="0"/>
      <p:bldP spid="26" grpId="0"/>
      <p:bldP spid="36" grpId="0" animBg="1"/>
      <p:bldP spid="37" grpId="0" animBg="1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9045" y="25901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Куда будет доставлен пакет со следующим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адресом: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.255.255.255/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29045" y="1139452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en-US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36703" y="5148881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.255.255.255/</a:t>
            </a:r>
            <a:r>
              <a:rPr lang="en-US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631505" y="1712959"/>
            <a:ext cx="8878461" cy="2660806"/>
            <a:chOff x="107504" y="1712958"/>
            <a:chExt cx="8878461" cy="2660806"/>
          </a:xfrm>
        </p:grpSpPr>
        <p:cxnSp>
          <p:nvCxnSpPr>
            <p:cNvPr id="22" name="Прямая со стрелкой 21"/>
            <p:cNvCxnSpPr/>
            <p:nvPr/>
          </p:nvCxnSpPr>
          <p:spPr>
            <a:xfrm flipH="1">
              <a:off x="5673597" y="3043810"/>
              <a:ext cx="1224136" cy="471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7092280" y="3043810"/>
              <a:ext cx="1152128" cy="433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Группа 3"/>
            <p:cNvGrpSpPr/>
            <p:nvPr/>
          </p:nvGrpSpPr>
          <p:grpSpPr>
            <a:xfrm>
              <a:off x="107504" y="1712958"/>
              <a:ext cx="8878461" cy="2660806"/>
              <a:chOff x="107504" y="1712958"/>
              <a:chExt cx="8878461" cy="2660806"/>
            </a:xfrm>
          </p:grpSpPr>
          <p:cxnSp>
            <p:nvCxnSpPr>
              <p:cNvPr id="7" name="Прямая со стрелкой 6"/>
              <p:cNvCxnSpPr/>
              <p:nvPr/>
            </p:nvCxnSpPr>
            <p:spPr>
              <a:xfrm flipH="1">
                <a:off x="2591780" y="2066792"/>
                <a:ext cx="1344176" cy="3616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 стрелкой 7"/>
              <p:cNvCxnSpPr/>
              <p:nvPr/>
            </p:nvCxnSpPr>
            <p:spPr>
              <a:xfrm>
                <a:off x="5032884" y="2071865"/>
                <a:ext cx="1267308" cy="349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403648" y="2401724"/>
                <a:ext cx="18722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Пакет индивидуальный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68144" y="2428438"/>
                <a:ext cx="20387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Пакет широковещательный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Прямая со стрелкой 12"/>
              <p:cNvCxnSpPr/>
              <p:nvPr/>
            </p:nvCxnSpPr>
            <p:spPr>
              <a:xfrm flipH="1">
                <a:off x="1043608" y="3016116"/>
                <a:ext cx="1224136" cy="471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/>
              <p:nvPr/>
            </p:nvCxnSpPr>
            <p:spPr>
              <a:xfrm>
                <a:off x="2483768" y="3016116"/>
                <a:ext cx="1152128" cy="433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07504" y="3515073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сеть отправителя (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0.0.0.0)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83768" y="3487379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другую сеть с заданным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(не 0.0.0.0)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37493" y="3542767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сеть отправителя (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0.0.0.0)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113757" y="3515073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другую сеть с заданным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(не 0.0.0.0)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3968584" y="1712958"/>
                <a:ext cx="11706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 </a:t>
                </a:r>
                <a:r>
                  <a:rPr lang="ru-RU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Mask</a:t>
                </a:r>
                <a:endParaRPr lang="ru-RU" alt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Группа 26"/>
          <p:cNvGrpSpPr/>
          <p:nvPr/>
        </p:nvGrpSpPr>
        <p:grpSpPr>
          <a:xfrm>
            <a:off x="1631504" y="5498771"/>
            <a:ext cx="6696744" cy="1203439"/>
            <a:chOff x="1619672" y="5301208"/>
            <a:chExt cx="6696744" cy="1203439"/>
          </a:xfrm>
        </p:grpSpPr>
        <p:cxnSp>
          <p:nvCxnSpPr>
            <p:cNvPr id="28" name="Прямая со стрелкой 27"/>
            <p:cNvCxnSpPr/>
            <p:nvPr/>
          </p:nvCxnSpPr>
          <p:spPr>
            <a:xfrm flipV="1">
              <a:off x="4499992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699792" y="5600481"/>
              <a:ext cx="5616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r>
                <a:rPr lang="en-US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ru-RU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11111.11111111.11111111.11111111</a:t>
              </a:r>
              <a:endPara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619672" y="6104537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ID</a:t>
              </a:r>
            </a:p>
          </p:txBody>
        </p:sp>
        <p:cxnSp>
          <p:nvCxnSpPr>
            <p:cNvPr id="32" name="Прямая со стрелкой 31"/>
            <p:cNvCxnSpPr>
              <a:endCxn id="29" idx="2"/>
            </p:cNvCxnSpPr>
            <p:nvPr/>
          </p:nvCxnSpPr>
          <p:spPr>
            <a:xfrm flipH="1" flipV="1">
              <a:off x="5508104" y="6000591"/>
              <a:ext cx="504056" cy="103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60132" y="6095245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ID</a:t>
              </a:r>
            </a:p>
          </p:txBody>
        </p:sp>
      </p:grpSp>
      <p:cxnSp>
        <p:nvCxnSpPr>
          <p:cNvPr id="35" name="Прямая соединительная линия 34"/>
          <p:cNvCxnSpPr/>
          <p:nvPr/>
        </p:nvCxnSpPr>
        <p:spPr>
          <a:xfrm>
            <a:off x="1775520" y="4525316"/>
            <a:ext cx="8568952" cy="2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2772894" y="2430857"/>
            <a:ext cx="2181717" cy="575967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559496" y="3517515"/>
            <a:ext cx="1980412" cy="837848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35497" y="5148882"/>
            <a:ext cx="3574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Ответ: Одному узлу с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 31.255.255.255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сети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оправителя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564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36" grpId="0" animBg="1"/>
      <p:bldP spid="37" grpId="0" animBg="1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46397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Частные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2531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Прямоугольник 1"/>
          <p:cNvSpPr>
            <a:spLocks noChangeArrowheads="1"/>
          </p:cNvSpPr>
          <p:nvPr/>
        </p:nvSpPr>
        <p:spPr bwMode="auto">
          <a:xfrm>
            <a:off x="1524000" y="1431926"/>
            <a:ext cx="9547121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Служба распределения номеров IANA (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зарезервировала для частных сетей три блока адресов:</a:t>
            </a:r>
          </a:p>
          <a:p>
            <a:pPr algn="just" eaLnBrk="1" hangingPunct="1"/>
            <a:endParaRPr lang="ru-RU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сеть класса А               10.0.0.0 – 10.255.255.255; </a:t>
            </a:r>
          </a:p>
          <a:p>
            <a:pPr algn="just" eaLnBrk="1" hangingPunct="1"/>
            <a:endParaRPr lang="ru-RU" altLang="en-US" sz="1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сетей класса В           172.16.0.0 – 172.31.255.255; </a:t>
            </a:r>
          </a:p>
          <a:p>
            <a:pPr algn="just" eaLnBrk="1" hangingPunct="1"/>
            <a:endParaRPr lang="ru-RU" altLang="en-US" sz="1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 сетей класса С         192.168.0.0 – 192.168.255.255.</a:t>
            </a:r>
            <a:endParaRPr lang="ru-RU" altLang="en-US" sz="1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3" name="Прямоугольник 2"/>
          <p:cNvSpPr>
            <a:spLocks noChangeArrowheads="1"/>
          </p:cNvSpPr>
          <p:nvPr/>
        </p:nvSpPr>
        <p:spPr bwMode="auto">
          <a:xfrm>
            <a:off x="1524000" y="3798035"/>
            <a:ext cx="954712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Любая организация может использовать IP‑адреса из этих блоков без согласования с I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 или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‑регистраторами. В результате эти адреса используются во множестве организаций. Таким образом, уникальность адресов сохраняется только в масштабе одной или нескольких организаций, согласованно использующих общий блок адресов. В такой сети каждая рабочая станция может обмениваться информацией с любой другой рабочей станцией частной сети.</a:t>
            </a:r>
            <a:endParaRPr lang="ru-RU" altLang="en-US" sz="1200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3999" y="5831580"/>
            <a:ext cx="95471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23850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частным также относится 1 сеть класса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c Network ID    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169.254.0.0 / 16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используется ОС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автоматического предоставления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при отсутствии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DHCP-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сервера.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619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Публичные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3555" name="Line 5"/>
          <p:cNvSpPr>
            <a:spLocks noChangeShapeType="1"/>
          </p:cNvSpPr>
          <p:nvPr/>
        </p:nvSpPr>
        <p:spPr bwMode="auto">
          <a:xfrm>
            <a:off x="1524000" y="105251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Прямоугольник 2"/>
          <p:cNvSpPr>
            <a:spLocks noChangeArrowheads="1"/>
          </p:cNvSpPr>
          <p:nvPr/>
        </p:nvSpPr>
        <p:spPr bwMode="auto">
          <a:xfrm>
            <a:off x="1524000" y="1314078"/>
            <a:ext cx="9615948" cy="25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организации требуются уникальные (публичные) адреса для связи с внешними сетями, такие адреса следует получать обычным путем через регистраторов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Такие адреса никогда не будут входить ни в один из указанных выше блоков частных адресов.</a:t>
            </a:r>
          </a:p>
          <a:p>
            <a:pPr algn="just" eaLnBrk="1" hangingPunct="1"/>
            <a:endParaRPr lang="ru-RU" altLang="en-US" sz="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доступа к глобальной сети Интернет с частных адресов в сети устанавливается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сервер, которых будет заменять в отправляемом пакете частный адрес на один из приобретенных публичных адресов.</a:t>
            </a:r>
          </a:p>
        </p:txBody>
      </p:sp>
      <p:sp>
        <p:nvSpPr>
          <p:cNvPr id="2" name="Стрелка вправо 1"/>
          <p:cNvSpPr/>
          <p:nvPr/>
        </p:nvSpPr>
        <p:spPr>
          <a:xfrm>
            <a:off x="5903994" y="5238902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лако 2"/>
          <p:cNvSpPr/>
          <p:nvPr/>
        </p:nvSpPr>
        <p:spPr>
          <a:xfrm>
            <a:off x="2234095" y="4191743"/>
            <a:ext cx="3096344" cy="25551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7" name="Облако 6"/>
          <p:cNvSpPr/>
          <p:nvPr/>
        </p:nvSpPr>
        <p:spPr>
          <a:xfrm>
            <a:off x="7333437" y="4376583"/>
            <a:ext cx="2664296" cy="1944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823385" y="5783720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687481" y="5932157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825301" y="4692381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40570" y="4476357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855291" y="5135647"/>
            <a:ext cx="1013281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387638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ctrTitle"/>
          </p:nvPr>
        </p:nvSpPr>
        <p:spPr>
          <a:xfrm>
            <a:off x="2238375" y="21431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ru-RU" sz="5400" b="1" i="1" u="sng"/>
              <a:t>IP v6</a:t>
            </a:r>
            <a:endParaRPr lang="ru-RU" altLang="ru-RU" sz="5400" b="1" i="1" u="sng"/>
          </a:p>
        </p:txBody>
      </p:sp>
    </p:spTree>
    <p:extLst>
      <p:ext uri="{BB962C8B-B14F-4D97-AF65-F5344CB8AC3E}">
        <p14:creationId xmlns:p14="http://schemas.microsoft.com/office/powerpoint/2010/main" val="24895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1568246" y="3810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ru-RU" b="1" i="1" dirty="0"/>
              <a:t>IP </a:t>
            </a:r>
            <a:r>
              <a:rPr lang="en-US" altLang="ru-RU" b="1" i="1" dirty="0" smtClean="0"/>
              <a:t>v6. </a:t>
            </a:r>
            <a:r>
              <a:rPr lang="ru-RU" altLang="ru-RU" b="1" i="1" dirty="0" smtClean="0"/>
              <a:t>Аспекты</a:t>
            </a:r>
            <a:endParaRPr lang="ru-RU" altLang="en-US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68247" y="1322389"/>
            <a:ext cx="9827340" cy="5763116"/>
          </a:xfrm>
          <a:prstGeom prst="rect">
            <a:avLst/>
          </a:prstGeom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масок является временным решением проблемы дефицита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-адресов, так как адресное пространство протокола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увеличивается, а количество хостов в Интернете растет с каждым днем. Для принципиального решения проблемы требуется существенное увеличение количества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-адресов. Для преодоления ограничений IPv4 был разработан </a:t>
            </a:r>
            <a:r>
              <a:rPr lang="ru-RU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6-й версии - IPv6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RFC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2373, 2460).</a:t>
            </a:r>
          </a:p>
          <a:p>
            <a:pPr algn="just" eaLnBrk="1" hangingPunct="1"/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следующие </a:t>
            </a: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особенности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ru-RU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адреса  128  бит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такая длина обеспечивает огромное адресное пространство, или примерно 3.4×10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адресов. Такое количество адресов позволит присваивать в обозримом будущем уникальные IP-адреса любым устройствам;</a:t>
            </a:r>
          </a:p>
          <a:p>
            <a:pPr algn="just">
              <a:buFont typeface="Symbol" panose="05050102010706020507" pitchFamily="18" charset="2"/>
              <a:buChar char=""/>
            </a:pPr>
            <a:endParaRPr lang="ru-RU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конфигурация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протокол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предоставляет средства автоматической настройки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-адреса и других сетевых параметров даже при отсутствии таких служб, как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ru-RU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встроенная безопасность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для передачи данных является обязательным использование протокола защищенной передачи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(протокол IPv4 также может использовать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не обязан этого делать).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0" y="105251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1919288" y="333375"/>
            <a:ext cx="8229600" cy="725488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Архитектура адресации</a:t>
            </a:r>
          </a:p>
        </p:txBody>
      </p:sp>
      <p:sp>
        <p:nvSpPr>
          <p:cNvPr id="26627" name="Rectangle 1"/>
          <p:cNvSpPr>
            <a:spLocks noChangeArrowheads="1"/>
          </p:cNvSpPr>
          <p:nvPr/>
        </p:nvSpPr>
        <p:spPr bwMode="auto">
          <a:xfrm>
            <a:off x="1524000" y="1471910"/>
            <a:ext cx="9851922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три типа адресов: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Идентификатор одиночного интерфейса. Пакет, посланный по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уникастному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адресу, доставляется интерфейсу, указанному в адресе.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r>
              <a:rPr lang="ru-RU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Идентификатор набора интерфейсов (принадлежащих разным узлам). Пакет, посланный по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эникастному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адресу, доставляется одному из интерфейсов, указанному в адресе (ближайший, в соответствии с мерой, определенной протоколом маршрутизации).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r>
              <a:rPr lang="ru-RU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 набора интерфейсов (обычно принадлежащих разным узлам). Пакет, посланный по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мультикастинг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-адресу, доставляется всем интерфейсам, заданным этим адресом.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средство подключения узла к каналу.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0" y="105251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11824" y="1496815"/>
            <a:ext cx="9111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стандартного выбран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48-битный формат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адреса, что соответствует примерно 280 триллионам различных адресов.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тем, чтобы распределить возможные диапазоны адресов между многочисленными изготовителями сетевых адаптеров, была предложена следующая структура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адреса.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86" y="3997779"/>
            <a:ext cx="9010650" cy="21717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283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1952625" y="142875"/>
            <a:ext cx="8229600" cy="725488"/>
          </a:xfrm>
        </p:spPr>
        <p:txBody>
          <a:bodyPr>
            <a:normAutofit/>
          </a:bodyPr>
          <a:lstStyle/>
          <a:p>
            <a:r>
              <a:rPr lang="ru-RU" altLang="en-US" b="1" i="1" dirty="0"/>
              <a:t>Модель адресации</a:t>
            </a:r>
          </a:p>
        </p:txBody>
      </p:sp>
      <p:sp>
        <p:nvSpPr>
          <p:cNvPr id="23555" name="Rectangle 1"/>
          <p:cNvSpPr>
            <a:spLocks noChangeArrowheads="1"/>
          </p:cNvSpPr>
          <p:nvPr/>
        </p:nvSpPr>
        <p:spPr bwMode="auto">
          <a:xfrm>
            <a:off x="1543665" y="594747"/>
            <a:ext cx="9615948" cy="6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390650" indent="-5032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адреса всех типов ассоциируются с интерфейсами, а не узлами. Так как каждый интерфейс принадлежит только одному узлу,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уникастный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 интерфейса может идентифицировать узел.</a:t>
            </a:r>
          </a:p>
          <a:p>
            <a:pPr algn="just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уникастный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 соотносится только с одним интерфейсом. Одному интерфейсу могут соответствовать много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адресов различного типа (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уникастные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эникастные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мультикстные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Существует два исключения из этого правила:</a:t>
            </a: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Одиночный адрес может приписываться нескольким физическим интерфейсам, если приложение рассматривает эти несколько интерфейсов как единое целое при представлении его на уровне Интернет.</a:t>
            </a: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Маршрутизаторы могут иметь ненумерованные интерфейсы (например, интерфейсу не присваивается никакого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адреса) для соединений точка-точка, чтобы исключить необходимость вручную конфигурировать и объявлять эти адреса. </a:t>
            </a:r>
          </a:p>
          <a:p>
            <a:pPr lvl="1" algn="just">
              <a:spcBef>
                <a:spcPct val="0"/>
              </a:spcBef>
              <a:buFontTx/>
              <a:buNone/>
            </a:pPr>
            <a:endParaRPr lang="ru-RU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соответствует модели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где подсеть ассоциируется с каналом. Одному каналу могут соответствовать несколько подсетей.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43665" y="954190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altLang="en-US" b="1" i="1" dirty="0"/>
              <a:t>Представление записи </a:t>
            </a:r>
            <a:r>
              <a:rPr lang="en-US" altLang="en-US" b="1" i="1" dirty="0" smtClean="0"/>
              <a:t>IPv6-</a:t>
            </a:r>
            <a:r>
              <a:rPr lang="ru-RU" altLang="en-US" b="1" i="1" dirty="0" smtClean="0"/>
              <a:t>адресов </a:t>
            </a:r>
            <a:r>
              <a:rPr lang="ru-RU" altLang="en-US" b="1" i="1" dirty="0"/>
              <a:t>(текстовое представление адресов)</a:t>
            </a:r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911351" y="1740654"/>
            <a:ext cx="895329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Основная форма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вид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'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шестнадцатеричные 16-битовые числа.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Прямоугольник 1"/>
          <p:cNvSpPr>
            <a:spLocks noChangeArrowheads="1"/>
          </p:cNvSpPr>
          <p:nvPr/>
        </p:nvSpPr>
        <p:spPr bwMode="auto">
          <a:xfrm>
            <a:off x="2711451" y="3068638"/>
            <a:ext cx="71215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fedc:ba98:7654:3210:FEDC:BA98:7654:3210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1080:0:0:0:8:800:200C:417A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7" name="Прямоугольник 2"/>
          <p:cNvSpPr>
            <a:spLocks noChangeArrowheads="1"/>
          </p:cNvSpPr>
          <p:nvPr/>
        </p:nvSpPr>
        <p:spPr bwMode="auto">
          <a:xfrm>
            <a:off x="1911351" y="5013326"/>
            <a:ext cx="89532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Заметьте, что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ненужно писать начальные нули в каждом из конкретных полей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в каждом поле должна быть, по крайней мере, одна 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цифра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41987" y="1829261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1553497" y="3220872"/>
            <a:ext cx="9144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использования 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записи  </a:t>
            </a:r>
            <a:r>
              <a:rPr lang="en-US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‘::’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нулевых групп: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1080:0:0:0:8:800:200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:417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юникаст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  <a:endParaRPr lang="ru-RU" altLang="ru-RU" sz="1800" i="1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01:0:0:0:0:0:0:43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  <a:endParaRPr lang="ru-RU" altLang="ru-RU" sz="1800" i="1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0:0:0:0:0:0:0:1			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обратной связи</a:t>
            </a:r>
            <a:endParaRPr lang="ru-RU" altLang="ru-RU" sz="1800" i="1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0:0:0:0:0:0:0:0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неспецифицированный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1080::8:800:200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:417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юникаст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01::43	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::1				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обратной связи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::	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неспецифицированный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5524500" y="5064126"/>
            <a:ext cx="285750" cy="500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95564" y="5030788"/>
            <a:ext cx="6357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595564" y="5602288"/>
            <a:ext cx="6429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2" name="Прямоугольник 1"/>
          <p:cNvSpPr>
            <a:spLocks noChangeArrowheads="1"/>
          </p:cNvSpPr>
          <p:nvPr/>
        </p:nvSpPr>
        <p:spPr bwMode="auto">
          <a:xfrm>
            <a:off x="1406014" y="320451"/>
            <a:ext cx="99404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/>
            <a:r>
              <a:rPr lang="ru-RU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Сокращенная форма записи.</a:t>
            </a:r>
          </a:p>
          <a:p>
            <a:pPr algn="just"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Из-за метода записи некоторых типов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адресов, они часто содержат длинные последовательности нулевых бит. Для того чтобы сделать запись адресов, содержащих нулевые биты, более удобной, имеется специальный синтаксис для удаления лишних нулей.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/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записи "::" указывает на наличие групп из 16 нулевых бит. Комбинация "::" может появляться только при записи адреса. Последовательность "::" может также использоваться для удаления из записи начальных или завершающих нулей в 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адресе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22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/>
          </p:cNvSpPr>
          <p:nvPr/>
        </p:nvSpPr>
        <p:spPr bwMode="auto">
          <a:xfrm>
            <a:off x="1805501" y="770835"/>
            <a:ext cx="942293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Альтернативная форма записи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более удобна при работе с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и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6, является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типа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где '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' шестнадцатеричные 16-битовые коды адреса, а '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' десятичные 8-битовые, составляющие младшую часть адреса (стандартное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представление)</a:t>
            </a:r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0:0:0:0:0:0:13.1.68.3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FFFF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:129.144.52.38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 ::13.1.68.3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::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FFFF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:129.144.52.38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5337687" y="3532957"/>
            <a:ext cx="339974" cy="500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sz="240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408751" y="3499619"/>
            <a:ext cx="7564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408751" y="4071119"/>
            <a:ext cx="7649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b="1" i="1" u="sng" smtClean="0"/>
              <a:t>Имена в TCP/IP</a:t>
            </a:r>
            <a:r>
              <a:rPr lang="ru-RU" altLang="ru-RU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2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29" y="1792712"/>
            <a:ext cx="7794515" cy="4012552"/>
          </a:xfrm>
          <a:prstGeom prst="rect">
            <a:avLst/>
          </a:prstGeom>
          <a:noFill/>
          <a:ln>
            <a:noFill/>
          </a:ln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386349" y="1161527"/>
            <a:ext cx="10068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2000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Система DNS основана  на  иерархической  древовидной  структуре, называемой пространством доменных имен. Доменом является каждый узел и  лист  этой  структуры. 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86350" y="5942916"/>
            <a:ext cx="10068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2000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Непосредственные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его потомки (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поддомены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первого уровня TLD (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Top-Level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домены верхнего уровня)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86349" y="353522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44444" y="3162229"/>
            <a:ext cx="2507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Самый  верхний  домен  называется 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корневым (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root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Корневой домен как реальный узел не существует, он исполняет роль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вершины дерева.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17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33833" y="1684898"/>
            <a:ext cx="99207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верхнего уровня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разделить на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три группы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arpa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особый  домен,  используемый  для  преобразования IP-адресов  в  доменные  имена (обратное  преобразование). Содержит единственный дочерний домен –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in-addr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организаций –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(коммерческие  организации), 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org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(некоммерческие  организации), 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edu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(образовательные учреждения) и т.д.; </a:t>
            </a: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стран (географические  домены) –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(Россия), 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(Франция),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(Германия) и т. д.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38630" y="375168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15845" y="1268761"/>
            <a:ext cx="996007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первого  уровня  включают  только  домены  второго  уровня, записи  об  отдельных  хостах  могут  содержаться  в  доменах,  начиная  со второго уровня. </a:t>
            </a:r>
          </a:p>
          <a:p>
            <a:pPr algn="just" defTabSz="432000"/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Созданием  и  управлением  доменами  первого  уровня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1998 года занимается  международная  некоммерческая  организация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ICANN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Corporation for Assigned Names and Numbers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Корпорация  Интернет  по присвоению  имен  и  адресов,  www.icann.org)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</a:p>
          <a:p>
            <a:pPr algn="just" defTabSz="432000"/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второго  уровня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находящиеся  в  географических  доменах,  распределяются 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специальными национальными  организациями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 которым ICANN передало  полномочия  в этом  вопросе.  </a:t>
            </a:r>
          </a:p>
          <a:p>
            <a:pPr algn="just" defTabSz="432000"/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Управлением 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доменами  третьего  и  следующего  уровней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занимаются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владельцы соответствующих доменов второго уровня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15845" y="355504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3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533833" y="4885797"/>
            <a:ext cx="1027365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200" b="1" dirty="0">
                <a:latin typeface="Times New Roman" panose="02020603050405020304" pitchFamily="18" charset="0"/>
                <a:hlinkClick r:id="rId2"/>
              </a:rPr>
              <a:t>www.vshu.kirov.ru</a:t>
            </a:r>
            <a:r>
              <a:rPr lang="ru-RU" altLang="ru-RU" sz="2200" b="1" dirty="0">
                <a:latin typeface="Times New Roman" panose="02020603050405020304" pitchFamily="18" charset="0"/>
              </a:rPr>
              <a:t>.</a:t>
            </a:r>
          </a:p>
          <a:p>
            <a:pPr algn="ctr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ru-RU" altLang="ru-RU" sz="2200" dirty="0">
                <a:latin typeface="Times New Roman" panose="02020603050405020304" pitchFamily="18" charset="0"/>
              </a:rPr>
              <a:t>В этой записи </a:t>
            </a:r>
            <a:r>
              <a:rPr lang="ru-RU" altLang="ru-RU" sz="2200" dirty="0" err="1">
                <a:latin typeface="Times New Roman" panose="02020603050405020304" pitchFamily="18" charset="0"/>
              </a:rPr>
              <a:t>www</a:t>
            </a:r>
            <a:r>
              <a:rPr lang="ru-RU" altLang="ru-RU" sz="2200" dirty="0">
                <a:latin typeface="Times New Roman" panose="02020603050405020304" pitchFamily="18" charset="0"/>
              </a:rPr>
              <a:t> – имя хоста, vshu.kirov.ru. – DNS-суффикс. </a:t>
            </a:r>
            <a:r>
              <a:rPr lang="ru-RU" altLang="ru-RU" sz="2200" b="1" dirty="0">
                <a:latin typeface="Times New Roman" panose="02020603050405020304" pitchFamily="18" charset="0"/>
              </a:rPr>
              <a:t>Точку в конце FQDN обычно можно опускать.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33833" y="1454002"/>
            <a:ext cx="99109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Полностью 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определенное 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доменное  имя FQDN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записывается следующим  образом.  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Сначала  идет  имя  хоста (лист  в  дереве  пространства имен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/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Затем  через  точку  следует  DNS-суффикс – последовательность доменных имен всех уровней до первого включительно. </a:t>
            </a:r>
          </a:p>
          <a:p>
            <a:pPr indent="457200"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Запись завершается точкой, после которой подразумевается корневой домен. 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FQDN для хоста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домена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vshu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63327" y="385001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2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33833" y="980728"/>
            <a:ext cx="961594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Пользователь  работает  с  доменными  именами,  компьютеры пересылают  пакеты,  пользуясь IP-адресами.  Для  согласования  двух  систем адресаций  необходима  специальная  служба,  которая  занимается  переводом доменного  имени  в IP-адрес  и  обратно.  Такая  служба  в TCP/IP называется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Name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служба доменных имен (аббревиатура DNS совпадает с  аббревиатурой  системы  доменных  имен). 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 преобразования доменного имени в IP-адрес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называется разрешением доменного имени.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33821" y="4293096"/>
            <a:ext cx="96161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Служба  доменных  имен  поддерживает  распределенную  базу  данных, которая  хранится  на  специальных  компьютерах – DNS-серверах.  Термин «распределенная» означает, что вся информация не хранится в одном месте, её  части  распределены  по  отдельным DNS-серверам.  Например,  за  домены первого  уровня  отвечают 13 корневых  серверов,  имеющих  имена  от A.ROOT-SERVERS.NET  до M.ROOT-SERVERS.NET, расположенных  по всему миру (большинство в США). Такие  части  пространства  имен  называются  зонами (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84455" y="324324"/>
            <a:ext cx="3124573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Служба DNS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1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815" y="1373645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8732" y="3780113"/>
            <a:ext cx="9841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Младшие 24 разряда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кода адреса называются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OUA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Organizationally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Unique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уникальный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Именно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их присваивает каждый из зарегистрированных производителей сетевых адаптеров. Всего возможно свыше 16 миллионов комбинаций, то есть каждый изготовитель может выпустить 16 миллионов сетевых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адаптеров.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24220" y="2108300"/>
            <a:ext cx="307106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33833" y="1308824"/>
            <a:ext cx="961594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Пространство имен делится на зоны исходя из удобства администрирования. Одна  зона  может  содержать  несколько  доменов,  так  же  как  информация  о домене  может  быть  рассредоточена  по  нескольким  зонам.  На DNS-сервере могут  храниться  несколько  зон. 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 целях  повышения  надежности  и производительности  зона  может  быть  размещена  одновременно  на нескольких  серверах,  в  этом  случае  один  из  серверов  является  главным  и хранит  основную  копию  зоны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primary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остальные  серверы  являются дополнительными,  на  них  содержатся  вспомогательные  копии  зоны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secondary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56635" y="392945"/>
            <a:ext cx="3124573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Служба DNS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4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-941388" y="1267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"/>
          <a:stretch/>
        </p:blipFill>
        <p:spPr bwMode="auto">
          <a:xfrm>
            <a:off x="7342997" y="1339961"/>
            <a:ext cx="4030888" cy="4542364"/>
          </a:xfrm>
          <a:prstGeom prst="rect">
            <a:avLst/>
          </a:prstGeom>
          <a:noFill/>
          <a:ln>
            <a:noFill/>
          </a:ln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1533833" y="5750004"/>
            <a:ext cx="1002890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/>
            <a:r>
              <a:rPr lang="ru-RU" altLang="ru-RU" sz="2200" dirty="0">
                <a:cs typeface="Times New Roman" panose="02020603050405020304" pitchFamily="18" charset="0"/>
              </a:rPr>
              <a:t> </a:t>
            </a:r>
            <a:r>
              <a:rPr lang="ru-RU" alt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Следуя  </a:t>
            </a:r>
            <a:r>
              <a:rPr lang="ru-RU" alt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правилам  формирования DNS-имен,  зона  обратного преобразования,  соответствующая  подсети 156.98.10.0, будет  называться 10.98.156.in-addr.arpa.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33833" y="1378192"/>
            <a:ext cx="572237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 преобразования IP-адресов  в  доменные  имена  существуют  зоны обратного  преобразования (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reverse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lookup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На  верхнем  уровне пространства имен Интернета этим зонам соответствует домен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in-addr.arpa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Поддомены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этого  домена  формируются  из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IP-адресов.</a:t>
            </a:r>
            <a:endParaRPr 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95965" y="407663"/>
            <a:ext cx="3124573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Служба DNS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2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530859"/>
            <a:ext cx="96257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Служба DNS построена  по  модели «клиент-сервер»,  т. е.  в  процессе разрешения  имен  участвуют DNS-клиент  и DNS-серверы.  Системный компонент DNS-клиента,  называемый  DNS-распознавателем,  отправляет запросы на DNS-серверы. Запросы бывают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двух видов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3429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 итеративные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DNS-клиент обращается к DNS-серверу с просьбой разрешить имя без обращения к другим DNS-серверам;  </a:t>
            </a:r>
          </a:p>
          <a:p>
            <a:pPr marL="3429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 рекурсивные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DNS-клиент  перекладывает  всю  работу  по разрешению  имени  на DNS-сервер.  Если  запрашиваемое  имя отсутствует  в  базе  данных  и  в  кэше  сервера,  он  отправляет итеративные запросы на другие DNS-серверы. 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основном DNS-клиентами используются рекурсивные запросы. На следующем рисунке проиллюстрирован процесс разрешения доменного имени с помощью рекурсивного запроса.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48461" y="447537"/>
            <a:ext cx="8141972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разрешения </a:t>
            </a:r>
            <a:r>
              <a:rPr lang="en-US" sz="44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  <a:r>
              <a:rPr lang="ru-RU" sz="44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имен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27" y="1484671"/>
            <a:ext cx="7694878" cy="5373329"/>
          </a:xfrm>
          <a:prstGeom prst="rect">
            <a:avLst/>
          </a:prstGeom>
          <a:noFill/>
          <a:ln>
            <a:noFill/>
          </a:ln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1418764" y="107919"/>
            <a:ext cx="10163636" cy="12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обработки рекурсивного </a:t>
            </a:r>
            <a:endParaRPr lang="ru-RU" altLang="ru-RU" sz="4400" b="1" i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ru-RU" sz="44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DNS-запроса</a:t>
            </a:r>
            <a:endParaRPr lang="ru-RU" alt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387110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33833" y="1188063"/>
            <a:ext cx="9694605" cy="2716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Имена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образуют никакой иерархии в своем пространстве, это простой линейный список имен компьютеров, точнее работающих на компьютере служб. Имена компьютеров состоят из 15 видимых символов плюс 16-й служебный символ. Если видимых символов меньше 15, то оставшиеся символы заполняются нулями (не символ нуля, а байт, состоящий из двоичных нулей). 16-й символ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соответствует службе, работающей на компьютере с данным именем.</a:t>
            </a:r>
          </a:p>
          <a:p>
            <a:pPr indent="342900" algn="just"/>
            <a:endParaRPr lang="en-US" sz="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42900" algn="just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Просмотреть список имен пространства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которые имеются на данном компьютере, можно с помощью команды «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nbtstat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0108"/>
          <a:stretch/>
        </p:blipFill>
        <p:spPr>
          <a:xfrm>
            <a:off x="2376881" y="3814730"/>
            <a:ext cx="5123030" cy="302139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778212" y="5531904"/>
            <a:ext cx="3450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угловых скобках указан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шестнадцатиричный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код 16-го служебного символа какого-либо имени.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8732" y="406076"/>
            <a:ext cx="7509556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42900"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NetBIOS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1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523438"/>
            <a:ext cx="961594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Когда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один компьютер пытается использовать ресурсы, предоставляемые другим компьютером через интерфейс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поверх протокола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TCP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первый компьютер, называемый клиентом, вначале должен определить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 второго компьютера, называемого сервером, по имени этого компьютера. Это может быть сделано одним из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трех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способов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indent="342900"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широковещательный запрос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>
              <a:tabLst>
                <a:tab pos="228600" algn="l"/>
              </a:tabLs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обращение к локальной базе данных </a:t>
            </a:r>
            <a:r>
              <a:rPr lang="ru-RU" sz="2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-имен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хранящейся в файле LMHOSTS (этот файл хранится в той же папке, что и файл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hosts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отображающий FQDN-имена);</a:t>
            </a:r>
          </a:p>
          <a:p>
            <a:pPr>
              <a:tabLst>
                <a:tab pos="228600" algn="l"/>
              </a:tabLs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обращение к централизованной БД имен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хранящейся на сервере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WINS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(Windows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Naming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(служба имен в Интернете для Windows)).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08733" y="217436"/>
            <a:ext cx="8438157" cy="118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9000"/>
              </a:lnSpc>
              <a:spcBef>
                <a:spcPct val="0"/>
              </a:spcBef>
            </a:pPr>
            <a:r>
              <a:rPr lang="ru-RU" sz="4000" b="1" i="1" dirty="0">
                <a:solidFill>
                  <a:schemeClr val="tx2"/>
                </a:solidFill>
              </a:rPr>
              <a:t>Процесс разрешения имен в пространстве </a:t>
            </a:r>
            <a:r>
              <a:rPr lang="en-US" sz="4000" b="1" i="1" dirty="0">
                <a:solidFill>
                  <a:schemeClr val="tx2"/>
                </a:solidFill>
              </a:rPr>
              <a:t>NetBIOS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41660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811781"/>
            <a:ext cx="10060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узла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разрешение имен осуществляется с помощью различных комбинаций перечисленных способов:</a:t>
            </a:r>
          </a:p>
          <a:p>
            <a:pPr indent="342900"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broadcast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широковещательный 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разрешает имена в IP-адреса посредством широковещательных сообщений (компьютер, которому нужно разрешить имя, рассылает по локальной сети широковещательное сообщение с запросом IP-адреса по имени компьютера);</a:t>
            </a:r>
          </a:p>
          <a:p>
            <a:pPr algn="just">
              <a:tabLst>
                <a:tab pos="228600" algn="l"/>
              </a:tabLs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peer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узел «точка — точка»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разрешает имена в IP-адреса с помощью WINS-сервера (когда клиенту нужно разрешить имя компьютера в IP-адрес, клиент отправляет серверу имя, а тот в ответ посылает адрес);</a:t>
            </a:r>
          </a:p>
          <a:p>
            <a:pPr algn="just">
              <a:tabLst>
                <a:tab pos="228600" algn="l"/>
              </a:tabLs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223159"/>
            <a:ext cx="9055509" cy="129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разрешения имен в пространстве 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NetBIOS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41660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811781"/>
            <a:ext cx="1006048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mixed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смешанный 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комбинирует запросы b- и р-узла (WINS-клиент смешанного типа сначала пытается применить широковещательный запрос, а в случае неудачи обращается к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WlNS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-серверу; поскольку разрешение имени начинается с широковещательного запроса, m-узел загружает сеть широковещательным трафиком в той же степени, что и b-узел);</a:t>
            </a:r>
          </a:p>
          <a:p>
            <a:pPr algn="just">
              <a:tabLst>
                <a:tab pos="228600" algn="l"/>
              </a:tabLs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hybrid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гибридный 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также комбинирует запросы b-узла и р-узла, но при этом сначала используется запрос к WINS-серверу и лишь в случае неудачи начинается рассылка широковещательного сообщения, поэтому в большинстве сетей h-узлы работают быстрее и меньше засоряют сеть широковещательными пакетами.</a:t>
            </a:r>
            <a:endParaRPr lang="ru-RU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</a:tabLs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223159"/>
            <a:ext cx="9055509" cy="129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разрешения имен в пространстве 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NetBIOS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41660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83" y="1383477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8732" y="3780113"/>
            <a:ext cx="9841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Следующие 22 разряда кода называются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OUI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Organizationally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Unique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Identifier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уникальный идентификатор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IEEE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присваивает один или несколько OUI каждому производителю сетевых адаптеров. Это позволяет исключить совпадения адресов адаптеров от разных производителей. Всего возможно свыше 4 миллионов разных OUI, это означает, что теоретически может быть зарегистрировано 4 миллиона производителей.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98700" y="2111574"/>
            <a:ext cx="352826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66" y="1789877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8855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8855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592941"/>
            <a:ext cx="9841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Вместе OUA и OUI называются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UAA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Universally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Administered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 – универсально управляемый адрес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или IEEE-адрес.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98700" y="2517974"/>
            <a:ext cx="659658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65" y="2321843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8144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8144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56654" y="337621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592941"/>
            <a:ext cx="984148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Старший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бит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I/G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Individual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Group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указывает на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 адреса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1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он установлен в 0, то индивидуальный, если в 1, то групповой (многопунктовый или функциональный). Пакеты с групповым адресом получат все имеющие этот групповой адрес сетевые адаптеры. Причем групповой адрес определяется 46-ю младшими разрядами.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98220" y="3040756"/>
            <a:ext cx="131338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616366" y="1312793"/>
            <a:ext cx="9841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Два старших разряда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адреса управляющие, они определяют тип адреса, способ интерпретации остальных 46 разрядов.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98220" y="3058628"/>
            <a:ext cx="67330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2592298" y="3049692"/>
            <a:ext cx="673300" cy="543459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" grpId="0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72" y="1794025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56654" y="337621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464000"/>
            <a:ext cx="98414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управляющий бит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U/L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Universal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Local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называется флажком универсального/местного управления и определяет, как был присвоен адрес данному сетевому адаптеру. Обычно он установлен в 0. Установка бита U/L в 1 означает, что адрес задан не производителем сетевого адаптера, а организацией, использующей данную сеть.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177340" y="2519666"/>
            <a:ext cx="673300" cy="543459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166</TotalTime>
  <Words>3100</Words>
  <Application>Microsoft Office PowerPoint</Application>
  <PresentationFormat>Широкоэкранный</PresentationFormat>
  <Paragraphs>402</Paragraphs>
  <Slides>57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5" baseType="lpstr">
      <vt:lpstr>Arial</vt:lpstr>
      <vt:lpstr>Calibri</vt:lpstr>
      <vt:lpstr>Franklin Gothic Book</vt:lpstr>
      <vt:lpstr>Symbol</vt:lpstr>
      <vt:lpstr>Times New Roman</vt:lpstr>
      <vt:lpstr>Verdana</vt:lpstr>
      <vt:lpstr>Crop</vt:lpstr>
      <vt:lpstr>Document</vt:lpstr>
      <vt:lpstr>Адресация в компьютерных сетях</vt:lpstr>
      <vt:lpstr>Типы адресов</vt:lpstr>
      <vt:lpstr>Mac-адрес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IP v4</vt:lpstr>
      <vt:lpstr>Представление IP-адреса</vt:lpstr>
      <vt:lpstr>Представление IP-адреса</vt:lpstr>
      <vt:lpstr>Представление IP-адреса</vt:lpstr>
      <vt:lpstr>Классы IP-адресов (сетей)</vt:lpstr>
      <vt:lpstr>Характеристики IP-адресов разных классов</vt:lpstr>
      <vt:lpstr>Проблема классов IP-адресов</vt:lpstr>
      <vt:lpstr>Использование масок </vt:lpstr>
      <vt:lpstr>Формы записи маски </vt:lpstr>
      <vt:lpstr>Проверка корректности маски </vt:lpstr>
      <vt:lpstr>Проверка корректности маски </vt:lpstr>
      <vt:lpstr>Проверка корректности маски </vt:lpstr>
      <vt:lpstr>   Пример 1</vt:lpstr>
      <vt:lpstr>Пример 2</vt:lpstr>
      <vt:lpstr>Структурирование сети с помощью масок</vt:lpstr>
      <vt:lpstr>Структурирование сети с помощью масок</vt:lpstr>
      <vt:lpstr> Пример 4</vt:lpstr>
      <vt:lpstr>Пример 5</vt:lpstr>
      <vt:lpstr>Особые IP-адреса</vt:lpstr>
      <vt:lpstr>Особые IP-адреса</vt:lpstr>
      <vt:lpstr>Особые IP-адреса</vt:lpstr>
      <vt:lpstr>Особые IP-адреса</vt:lpstr>
      <vt:lpstr>Презентация PowerPoint</vt:lpstr>
      <vt:lpstr>Презентация PowerPoint</vt:lpstr>
      <vt:lpstr>Частные IP-адреса</vt:lpstr>
      <vt:lpstr>Публичные IP-адреса</vt:lpstr>
      <vt:lpstr>IP v6</vt:lpstr>
      <vt:lpstr>IP v6. Аспекты</vt:lpstr>
      <vt:lpstr>Архитектура адресации</vt:lpstr>
      <vt:lpstr>Модель адресации</vt:lpstr>
      <vt:lpstr>Представление записи IPv6-адресов (текстовое представление адресов)</vt:lpstr>
      <vt:lpstr>Презентация PowerPoint</vt:lpstr>
      <vt:lpstr>Презентация PowerPoint</vt:lpstr>
      <vt:lpstr>Имена в TCP/IP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Адресация в компьютерных сетях</dc:title>
  <dc:creator>Dmitri Romanenko</dc:creator>
  <cp:lastModifiedBy>Иванов</cp:lastModifiedBy>
  <cp:revision>25</cp:revision>
  <dcterms:created xsi:type="dcterms:W3CDTF">2021-10-16T20:40:59Z</dcterms:created>
  <dcterms:modified xsi:type="dcterms:W3CDTF">2021-11-05T11:22:41Z</dcterms:modified>
</cp:coreProperties>
</file>