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259" r:id="rId4"/>
    <p:sldId id="290" r:id="rId5"/>
    <p:sldId id="260" r:id="rId6"/>
    <p:sldId id="291" r:id="rId7"/>
    <p:sldId id="261" r:id="rId8"/>
    <p:sldId id="262" r:id="rId9"/>
    <p:sldId id="263" r:id="rId10"/>
    <p:sldId id="264" r:id="rId11"/>
    <p:sldId id="265" r:id="rId12"/>
    <p:sldId id="292" r:id="rId13"/>
    <p:sldId id="266" r:id="rId14"/>
    <p:sldId id="267" r:id="rId15"/>
    <p:sldId id="268" r:id="rId16"/>
    <p:sldId id="269" r:id="rId17"/>
    <p:sldId id="293" r:id="rId18"/>
    <p:sldId id="270" r:id="rId19"/>
    <p:sldId id="271" r:id="rId20"/>
    <p:sldId id="272" r:id="rId21"/>
    <p:sldId id="273" r:id="rId22"/>
    <p:sldId id="274" r:id="rId23"/>
    <p:sldId id="294" r:id="rId24"/>
    <p:sldId id="276" r:id="rId25"/>
    <p:sldId id="277" r:id="rId26"/>
    <p:sldId id="278" r:id="rId27"/>
    <p:sldId id="279" r:id="rId28"/>
    <p:sldId id="280" r:id="rId29"/>
    <p:sldId id="281" r:id="rId30"/>
    <p:sldId id="295" r:id="rId31"/>
    <p:sldId id="282" r:id="rId32"/>
    <p:sldId id="283" r:id="rId33"/>
    <p:sldId id="296" r:id="rId34"/>
    <p:sldId id="284" r:id="rId35"/>
    <p:sldId id="297" r:id="rId36"/>
    <p:sldId id="285" r:id="rId37"/>
    <p:sldId id="286" r:id="rId38"/>
    <p:sldId id="298" r:id="rId39"/>
    <p:sldId id="288" r:id="rId40"/>
    <p:sldId id="28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72"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AD0BDC88-9B38-48A1-AC5A-152C673005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GB"/>
          </a:p>
        </p:txBody>
      </p:sp>
      <p:sp>
        <p:nvSpPr>
          <p:cNvPr id="3" name="Дата 2">
            <a:extLst>
              <a:ext uri="{FF2B5EF4-FFF2-40B4-BE49-F238E27FC236}">
                <a16:creationId xmlns:a16="http://schemas.microsoft.com/office/drawing/2014/main" id="{D96F2726-3A04-4AD3-AB0F-DF5531E454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C031AC2-0FF6-4951-8869-3EB618873AB1}" type="datetimeFigureOut">
              <a:rPr lang="en-GB"/>
              <a:pPr>
                <a:defRPr/>
              </a:pPr>
              <a:t>24/12/2021</a:t>
            </a:fld>
            <a:endParaRPr lang="en-GB"/>
          </a:p>
        </p:txBody>
      </p:sp>
      <p:sp>
        <p:nvSpPr>
          <p:cNvPr id="4" name="Образ слайда 3">
            <a:extLst>
              <a:ext uri="{FF2B5EF4-FFF2-40B4-BE49-F238E27FC236}">
                <a16:creationId xmlns:a16="http://schemas.microsoft.com/office/drawing/2014/main" id="{75A53571-E507-444C-8768-04F69E5E82ED}"/>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Заметки 4">
            <a:extLst>
              <a:ext uri="{FF2B5EF4-FFF2-40B4-BE49-F238E27FC236}">
                <a16:creationId xmlns:a16="http://schemas.microsoft.com/office/drawing/2014/main" id="{4668BF02-3BD0-499F-B8C7-8F0D1F69EF6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endParaRPr lang="en-GB" noProof="0"/>
          </a:p>
        </p:txBody>
      </p:sp>
      <p:sp>
        <p:nvSpPr>
          <p:cNvPr id="6" name="Нижний колонтитул 5">
            <a:extLst>
              <a:ext uri="{FF2B5EF4-FFF2-40B4-BE49-F238E27FC236}">
                <a16:creationId xmlns:a16="http://schemas.microsoft.com/office/drawing/2014/main" id="{8916174A-2B94-4AAD-BD78-8CA78687273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GB"/>
          </a:p>
        </p:txBody>
      </p:sp>
      <p:sp>
        <p:nvSpPr>
          <p:cNvPr id="7" name="Номер слайда 6">
            <a:extLst>
              <a:ext uri="{FF2B5EF4-FFF2-40B4-BE49-F238E27FC236}">
                <a16:creationId xmlns:a16="http://schemas.microsoft.com/office/drawing/2014/main" id="{B745202C-C8F4-4EBF-96C6-0862E60192B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F2285B-CE13-42F9-85B3-F54C7DE8FCEE}" type="slidenum">
              <a:rPr lang="en-GB" altLang="ru-RU"/>
              <a:pPr/>
              <a:t>‹#›</a:t>
            </a:fld>
            <a:endParaRPr lang="en-GB"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a:extLst>
              <a:ext uri="{FF2B5EF4-FFF2-40B4-BE49-F238E27FC236}">
                <a16:creationId xmlns:a16="http://schemas.microsoft.com/office/drawing/2014/main" id="{5D100E86-684F-4E81-836D-497874E53F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Заметки 2">
            <a:extLst>
              <a:ext uri="{FF2B5EF4-FFF2-40B4-BE49-F238E27FC236}">
                <a16:creationId xmlns:a16="http://schemas.microsoft.com/office/drawing/2014/main" id="{8958A7B6-FC3A-46AF-BE42-E4829388CD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6148" name="Номер слайда 3">
            <a:extLst>
              <a:ext uri="{FF2B5EF4-FFF2-40B4-BE49-F238E27FC236}">
                <a16:creationId xmlns:a16="http://schemas.microsoft.com/office/drawing/2014/main" id="{5E52B8EE-8465-4A73-A694-E2F68E85F7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43B98C-8FAE-4BAF-8329-3C7A9057A077}" type="slidenum">
              <a:rPr lang="en-GB" altLang="ru-RU"/>
              <a:pPr/>
              <a:t>3</a:t>
            </a:fld>
            <a:endParaRPr lang="en-GB"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Образ слайда 1">
            <a:extLst>
              <a:ext uri="{FF2B5EF4-FFF2-40B4-BE49-F238E27FC236}">
                <a16:creationId xmlns:a16="http://schemas.microsoft.com/office/drawing/2014/main" id="{F4BAE88F-03A8-49E2-9DA6-2364866857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Заметки 2">
            <a:extLst>
              <a:ext uri="{FF2B5EF4-FFF2-40B4-BE49-F238E27FC236}">
                <a16:creationId xmlns:a16="http://schemas.microsoft.com/office/drawing/2014/main" id="{13FB33A8-DDEA-4D1E-8FC5-3B46FDB25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18436" name="Номер слайда 3">
            <a:extLst>
              <a:ext uri="{FF2B5EF4-FFF2-40B4-BE49-F238E27FC236}">
                <a16:creationId xmlns:a16="http://schemas.microsoft.com/office/drawing/2014/main" id="{59BDF54B-2662-4953-9028-3B6FFAA8B8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653A7D-7455-4736-A7FA-AD9504D1D27E}" type="slidenum">
              <a:rPr lang="en-GB" altLang="ru-RU"/>
              <a:pPr/>
              <a:t>12</a:t>
            </a:fld>
            <a:endParaRPr lang="en-GB" altLang="ru-RU"/>
          </a:p>
        </p:txBody>
      </p:sp>
    </p:spTree>
    <p:extLst>
      <p:ext uri="{BB962C8B-B14F-4D97-AF65-F5344CB8AC3E}">
        <p14:creationId xmlns:p14="http://schemas.microsoft.com/office/powerpoint/2010/main" val="4115801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Образ слайда 1">
            <a:extLst>
              <a:ext uri="{FF2B5EF4-FFF2-40B4-BE49-F238E27FC236}">
                <a16:creationId xmlns:a16="http://schemas.microsoft.com/office/drawing/2014/main" id="{DDED173F-DC94-474E-B800-4B5D8D037A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Заметки 2">
            <a:extLst>
              <a:ext uri="{FF2B5EF4-FFF2-40B4-BE49-F238E27FC236}">
                <a16:creationId xmlns:a16="http://schemas.microsoft.com/office/drawing/2014/main" id="{8E2C1C0A-1A3E-429E-8554-30EE47E8B5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20484" name="Номер слайда 3">
            <a:extLst>
              <a:ext uri="{FF2B5EF4-FFF2-40B4-BE49-F238E27FC236}">
                <a16:creationId xmlns:a16="http://schemas.microsoft.com/office/drawing/2014/main" id="{25079B0D-C924-4B17-BC11-3220C1318A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83933E-EF11-43E8-812F-B3D358281A46}" type="slidenum">
              <a:rPr lang="en-GB" altLang="ru-RU"/>
              <a:pPr/>
              <a:t>13</a:t>
            </a:fld>
            <a:endParaRPr lang="en-GB"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Образ слайда 1">
            <a:extLst>
              <a:ext uri="{FF2B5EF4-FFF2-40B4-BE49-F238E27FC236}">
                <a16:creationId xmlns:a16="http://schemas.microsoft.com/office/drawing/2014/main" id="{85528CBD-8A3C-467F-85F2-275DF2C4D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Заметки 2">
            <a:extLst>
              <a:ext uri="{FF2B5EF4-FFF2-40B4-BE49-F238E27FC236}">
                <a16:creationId xmlns:a16="http://schemas.microsoft.com/office/drawing/2014/main" id="{E1E5ED7F-B62F-4266-9A45-6DF433E7B4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22532" name="Номер слайда 3">
            <a:extLst>
              <a:ext uri="{FF2B5EF4-FFF2-40B4-BE49-F238E27FC236}">
                <a16:creationId xmlns:a16="http://schemas.microsoft.com/office/drawing/2014/main" id="{447355A9-8D10-4D01-80BD-99B4F32E08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76CE37-9F6A-4567-9C08-9F65086BD250}" type="slidenum">
              <a:rPr lang="en-GB" altLang="ru-RU"/>
              <a:pPr/>
              <a:t>14</a:t>
            </a:fld>
            <a:endParaRPr lang="en-GB"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Образ слайда 1">
            <a:extLst>
              <a:ext uri="{FF2B5EF4-FFF2-40B4-BE49-F238E27FC236}">
                <a16:creationId xmlns:a16="http://schemas.microsoft.com/office/drawing/2014/main" id="{5D863B5C-73A7-4104-B57F-2E0D361342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Заметки 2">
            <a:extLst>
              <a:ext uri="{FF2B5EF4-FFF2-40B4-BE49-F238E27FC236}">
                <a16:creationId xmlns:a16="http://schemas.microsoft.com/office/drawing/2014/main" id="{FB8E61CD-9096-462C-9A4C-97E04D5596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24580" name="Номер слайда 3">
            <a:extLst>
              <a:ext uri="{FF2B5EF4-FFF2-40B4-BE49-F238E27FC236}">
                <a16:creationId xmlns:a16="http://schemas.microsoft.com/office/drawing/2014/main" id="{D33B0FCB-DB8A-45B5-9C81-CCEC894DB3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382BFB-C764-40C4-84E3-3AB47F8F324C}" type="slidenum">
              <a:rPr lang="en-GB" altLang="ru-RU"/>
              <a:pPr/>
              <a:t>15</a:t>
            </a:fld>
            <a:endParaRPr lang="en-GB"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Образ слайда 1">
            <a:extLst>
              <a:ext uri="{FF2B5EF4-FFF2-40B4-BE49-F238E27FC236}">
                <a16:creationId xmlns:a16="http://schemas.microsoft.com/office/drawing/2014/main" id="{4AB6897E-21D7-4B3A-B449-6D43619728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Заметки 2">
            <a:extLst>
              <a:ext uri="{FF2B5EF4-FFF2-40B4-BE49-F238E27FC236}">
                <a16:creationId xmlns:a16="http://schemas.microsoft.com/office/drawing/2014/main" id="{4F6A004D-58D0-43B9-8019-C6B0231902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26628" name="Номер слайда 3">
            <a:extLst>
              <a:ext uri="{FF2B5EF4-FFF2-40B4-BE49-F238E27FC236}">
                <a16:creationId xmlns:a16="http://schemas.microsoft.com/office/drawing/2014/main" id="{62C60428-1689-4C5E-979A-55BC5E1986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AC19D5-93B6-45D7-BEB4-42521C5E132F}" type="slidenum">
              <a:rPr lang="en-GB" altLang="ru-RU"/>
              <a:pPr/>
              <a:t>16</a:t>
            </a:fld>
            <a:endParaRPr lang="en-GB"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Образ слайда 1">
            <a:extLst>
              <a:ext uri="{FF2B5EF4-FFF2-40B4-BE49-F238E27FC236}">
                <a16:creationId xmlns:a16="http://schemas.microsoft.com/office/drawing/2014/main" id="{4AB6897E-21D7-4B3A-B449-6D43619728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Заметки 2">
            <a:extLst>
              <a:ext uri="{FF2B5EF4-FFF2-40B4-BE49-F238E27FC236}">
                <a16:creationId xmlns:a16="http://schemas.microsoft.com/office/drawing/2014/main" id="{4F6A004D-58D0-43B9-8019-C6B0231902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26628" name="Номер слайда 3">
            <a:extLst>
              <a:ext uri="{FF2B5EF4-FFF2-40B4-BE49-F238E27FC236}">
                <a16:creationId xmlns:a16="http://schemas.microsoft.com/office/drawing/2014/main" id="{62C60428-1689-4C5E-979A-55BC5E1986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AC19D5-93B6-45D7-BEB4-42521C5E132F}" type="slidenum">
              <a:rPr lang="en-GB" altLang="ru-RU"/>
              <a:pPr/>
              <a:t>17</a:t>
            </a:fld>
            <a:endParaRPr lang="en-GB" altLang="ru-RU"/>
          </a:p>
        </p:txBody>
      </p:sp>
    </p:spTree>
    <p:extLst>
      <p:ext uri="{BB962C8B-B14F-4D97-AF65-F5344CB8AC3E}">
        <p14:creationId xmlns:p14="http://schemas.microsoft.com/office/powerpoint/2010/main" val="42505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раз слайда 1">
            <a:extLst>
              <a:ext uri="{FF2B5EF4-FFF2-40B4-BE49-F238E27FC236}">
                <a16:creationId xmlns:a16="http://schemas.microsoft.com/office/drawing/2014/main" id="{0490DAC5-1B9B-4A4E-BB2D-1880E9DB32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Заметки 2">
            <a:extLst>
              <a:ext uri="{FF2B5EF4-FFF2-40B4-BE49-F238E27FC236}">
                <a16:creationId xmlns:a16="http://schemas.microsoft.com/office/drawing/2014/main" id="{D2B5C3A0-CFAE-489B-BC1C-F442208FE6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28676" name="Номер слайда 3">
            <a:extLst>
              <a:ext uri="{FF2B5EF4-FFF2-40B4-BE49-F238E27FC236}">
                <a16:creationId xmlns:a16="http://schemas.microsoft.com/office/drawing/2014/main" id="{01F61833-3650-4EB1-9E1E-41D1A03661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A73981-5432-4D59-9CE7-812C66F05E24}" type="slidenum">
              <a:rPr lang="en-GB" altLang="ru-RU"/>
              <a:pPr/>
              <a:t>18</a:t>
            </a:fld>
            <a:endParaRPr lang="en-GB"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Образ слайда 1">
            <a:extLst>
              <a:ext uri="{FF2B5EF4-FFF2-40B4-BE49-F238E27FC236}">
                <a16:creationId xmlns:a16="http://schemas.microsoft.com/office/drawing/2014/main" id="{1E560A7E-BA45-41CD-B6AE-B4FB6D110C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Заметки 2">
            <a:extLst>
              <a:ext uri="{FF2B5EF4-FFF2-40B4-BE49-F238E27FC236}">
                <a16:creationId xmlns:a16="http://schemas.microsoft.com/office/drawing/2014/main" id="{03AA5F9A-3B53-4ABB-8FFE-23E3391560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30724" name="Номер слайда 3">
            <a:extLst>
              <a:ext uri="{FF2B5EF4-FFF2-40B4-BE49-F238E27FC236}">
                <a16:creationId xmlns:a16="http://schemas.microsoft.com/office/drawing/2014/main" id="{7AF587A3-3816-425C-A1D7-91EAAFCA10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843399-A8A3-4B6B-9FE0-B3149D867616}" type="slidenum">
              <a:rPr lang="en-GB" altLang="ru-RU"/>
              <a:pPr/>
              <a:t>19</a:t>
            </a:fld>
            <a:endParaRPr lang="en-GB"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Образ слайда 1">
            <a:extLst>
              <a:ext uri="{FF2B5EF4-FFF2-40B4-BE49-F238E27FC236}">
                <a16:creationId xmlns:a16="http://schemas.microsoft.com/office/drawing/2014/main" id="{FA66AB5B-A68A-4BC6-A7BB-9BE243F0F3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Заметки 2">
            <a:extLst>
              <a:ext uri="{FF2B5EF4-FFF2-40B4-BE49-F238E27FC236}">
                <a16:creationId xmlns:a16="http://schemas.microsoft.com/office/drawing/2014/main" id="{BC89DA89-BEAA-40BC-AF70-F395CF76FF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32772" name="Номер слайда 3">
            <a:extLst>
              <a:ext uri="{FF2B5EF4-FFF2-40B4-BE49-F238E27FC236}">
                <a16:creationId xmlns:a16="http://schemas.microsoft.com/office/drawing/2014/main" id="{322A8D3F-7162-4CB8-B7EB-82FC92EC25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659A9E-812B-4B5A-B509-2BA5A35EF6A0}" type="slidenum">
              <a:rPr lang="en-GB" altLang="ru-RU"/>
              <a:pPr/>
              <a:t>20</a:t>
            </a:fld>
            <a:endParaRPr lang="en-GB"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Образ слайда 1">
            <a:extLst>
              <a:ext uri="{FF2B5EF4-FFF2-40B4-BE49-F238E27FC236}">
                <a16:creationId xmlns:a16="http://schemas.microsoft.com/office/drawing/2014/main" id="{F7EF836D-CBA1-4D0D-A0BA-1F81ECAC29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Заметки 2">
            <a:extLst>
              <a:ext uri="{FF2B5EF4-FFF2-40B4-BE49-F238E27FC236}">
                <a16:creationId xmlns:a16="http://schemas.microsoft.com/office/drawing/2014/main" id="{271CDA0A-0363-4DEA-8D49-715616DB65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34820" name="Номер слайда 3">
            <a:extLst>
              <a:ext uri="{FF2B5EF4-FFF2-40B4-BE49-F238E27FC236}">
                <a16:creationId xmlns:a16="http://schemas.microsoft.com/office/drawing/2014/main" id="{B4E1987A-E3B1-4B07-8597-8C811476FA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A5E98F-C831-4BC2-9E11-860009C6A7BA}" type="slidenum">
              <a:rPr lang="en-GB" altLang="ru-RU"/>
              <a:pPr/>
              <a:t>21</a:t>
            </a:fld>
            <a:endParaRPr lang="en-GB"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Образ слайда 1">
            <a:extLst>
              <a:ext uri="{FF2B5EF4-FFF2-40B4-BE49-F238E27FC236}">
                <a16:creationId xmlns:a16="http://schemas.microsoft.com/office/drawing/2014/main" id="{5D100E86-684F-4E81-836D-497874E53F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Заметки 2">
            <a:extLst>
              <a:ext uri="{FF2B5EF4-FFF2-40B4-BE49-F238E27FC236}">
                <a16:creationId xmlns:a16="http://schemas.microsoft.com/office/drawing/2014/main" id="{8958A7B6-FC3A-46AF-BE42-E4829388CD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6148" name="Номер слайда 3">
            <a:extLst>
              <a:ext uri="{FF2B5EF4-FFF2-40B4-BE49-F238E27FC236}">
                <a16:creationId xmlns:a16="http://schemas.microsoft.com/office/drawing/2014/main" id="{5E52B8EE-8465-4A73-A694-E2F68E85F7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43B98C-8FAE-4BAF-8329-3C7A9057A077}" type="slidenum">
              <a:rPr lang="en-GB" altLang="ru-RU"/>
              <a:pPr/>
              <a:t>4</a:t>
            </a:fld>
            <a:endParaRPr lang="en-GB" altLang="ru-RU"/>
          </a:p>
        </p:txBody>
      </p:sp>
    </p:spTree>
    <p:extLst>
      <p:ext uri="{BB962C8B-B14F-4D97-AF65-F5344CB8AC3E}">
        <p14:creationId xmlns:p14="http://schemas.microsoft.com/office/powerpoint/2010/main" val="3853807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Образ слайда 1">
            <a:extLst>
              <a:ext uri="{FF2B5EF4-FFF2-40B4-BE49-F238E27FC236}">
                <a16:creationId xmlns:a16="http://schemas.microsoft.com/office/drawing/2014/main" id="{80FABD00-A661-4BBA-B6BA-8BDCEFC428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Заметки 2">
            <a:extLst>
              <a:ext uri="{FF2B5EF4-FFF2-40B4-BE49-F238E27FC236}">
                <a16:creationId xmlns:a16="http://schemas.microsoft.com/office/drawing/2014/main" id="{CBCFB44F-43E7-48B2-A67F-A02FCBEBAD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36868" name="Номер слайда 3">
            <a:extLst>
              <a:ext uri="{FF2B5EF4-FFF2-40B4-BE49-F238E27FC236}">
                <a16:creationId xmlns:a16="http://schemas.microsoft.com/office/drawing/2014/main" id="{C1321533-8A6C-407C-A38B-73B12518A8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8E574F-D6AF-4779-B0C2-E41720067802}" type="slidenum">
              <a:rPr lang="en-GB" altLang="ru-RU"/>
              <a:pPr/>
              <a:t>22</a:t>
            </a:fld>
            <a:endParaRPr lang="en-GB"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Образ слайда 1">
            <a:extLst>
              <a:ext uri="{FF2B5EF4-FFF2-40B4-BE49-F238E27FC236}">
                <a16:creationId xmlns:a16="http://schemas.microsoft.com/office/drawing/2014/main" id="{80FABD00-A661-4BBA-B6BA-8BDCEFC428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Заметки 2">
            <a:extLst>
              <a:ext uri="{FF2B5EF4-FFF2-40B4-BE49-F238E27FC236}">
                <a16:creationId xmlns:a16="http://schemas.microsoft.com/office/drawing/2014/main" id="{CBCFB44F-43E7-48B2-A67F-A02FCBEBAD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36868" name="Номер слайда 3">
            <a:extLst>
              <a:ext uri="{FF2B5EF4-FFF2-40B4-BE49-F238E27FC236}">
                <a16:creationId xmlns:a16="http://schemas.microsoft.com/office/drawing/2014/main" id="{C1321533-8A6C-407C-A38B-73B12518A8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8E574F-D6AF-4779-B0C2-E41720067802}" type="slidenum">
              <a:rPr lang="en-GB" altLang="ru-RU"/>
              <a:pPr/>
              <a:t>23</a:t>
            </a:fld>
            <a:endParaRPr lang="en-GB" altLang="ru-RU"/>
          </a:p>
        </p:txBody>
      </p:sp>
    </p:spTree>
    <p:extLst>
      <p:ext uri="{BB962C8B-B14F-4D97-AF65-F5344CB8AC3E}">
        <p14:creationId xmlns:p14="http://schemas.microsoft.com/office/powerpoint/2010/main" val="869775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Образ слайда 1">
            <a:extLst>
              <a:ext uri="{FF2B5EF4-FFF2-40B4-BE49-F238E27FC236}">
                <a16:creationId xmlns:a16="http://schemas.microsoft.com/office/drawing/2014/main" id="{6C95B9FB-17A0-46F1-9C98-7C38E09FF4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Заметки 2">
            <a:extLst>
              <a:ext uri="{FF2B5EF4-FFF2-40B4-BE49-F238E27FC236}">
                <a16:creationId xmlns:a16="http://schemas.microsoft.com/office/drawing/2014/main" id="{D87B2437-0AD5-4BA3-84CC-482E9CF242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38916" name="Номер слайда 3">
            <a:extLst>
              <a:ext uri="{FF2B5EF4-FFF2-40B4-BE49-F238E27FC236}">
                <a16:creationId xmlns:a16="http://schemas.microsoft.com/office/drawing/2014/main" id="{406C8658-A8FB-42C0-B437-B6A2F0E981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6DE066-151C-417C-BE98-CC02141792B4}" type="slidenum">
              <a:rPr lang="en-GB" altLang="ru-RU"/>
              <a:pPr/>
              <a:t>24</a:t>
            </a:fld>
            <a:endParaRPr lang="en-GB"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Образ слайда 1">
            <a:extLst>
              <a:ext uri="{FF2B5EF4-FFF2-40B4-BE49-F238E27FC236}">
                <a16:creationId xmlns:a16="http://schemas.microsoft.com/office/drawing/2014/main" id="{E45027B1-B7A6-4937-8A34-45E181308A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Заметки 2">
            <a:extLst>
              <a:ext uri="{FF2B5EF4-FFF2-40B4-BE49-F238E27FC236}">
                <a16:creationId xmlns:a16="http://schemas.microsoft.com/office/drawing/2014/main" id="{73D3359B-992C-4BD3-8511-E56080526D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40964" name="Номер слайда 3">
            <a:extLst>
              <a:ext uri="{FF2B5EF4-FFF2-40B4-BE49-F238E27FC236}">
                <a16:creationId xmlns:a16="http://schemas.microsoft.com/office/drawing/2014/main" id="{99D2BB6F-3DC2-4486-B16D-92B9C0BFEA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F434CE-0677-4DE8-A0AC-96489C7DE45B}" type="slidenum">
              <a:rPr lang="en-GB" altLang="ru-RU"/>
              <a:pPr/>
              <a:t>25</a:t>
            </a:fld>
            <a:endParaRPr lang="en-GB"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Образ слайда 1">
            <a:extLst>
              <a:ext uri="{FF2B5EF4-FFF2-40B4-BE49-F238E27FC236}">
                <a16:creationId xmlns:a16="http://schemas.microsoft.com/office/drawing/2014/main" id="{142ECF81-CF85-479B-80DF-17A4F1F3E7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Заметки 2">
            <a:extLst>
              <a:ext uri="{FF2B5EF4-FFF2-40B4-BE49-F238E27FC236}">
                <a16:creationId xmlns:a16="http://schemas.microsoft.com/office/drawing/2014/main" id="{49695F39-0631-4B8E-A19E-0BF52D9219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43012" name="Номер слайда 3">
            <a:extLst>
              <a:ext uri="{FF2B5EF4-FFF2-40B4-BE49-F238E27FC236}">
                <a16:creationId xmlns:a16="http://schemas.microsoft.com/office/drawing/2014/main" id="{628ED995-83D1-4291-B644-F8BA42A90D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ADA9EF-8D3D-49F1-8E77-696A692E6FCF}" type="slidenum">
              <a:rPr lang="en-GB" altLang="ru-RU"/>
              <a:pPr/>
              <a:t>26</a:t>
            </a:fld>
            <a:endParaRPr lang="en-GB"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Образ слайда 1">
            <a:extLst>
              <a:ext uri="{FF2B5EF4-FFF2-40B4-BE49-F238E27FC236}">
                <a16:creationId xmlns:a16="http://schemas.microsoft.com/office/drawing/2014/main" id="{89979ED2-903F-4401-A84F-FBE2EE3B65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Заметки 2">
            <a:extLst>
              <a:ext uri="{FF2B5EF4-FFF2-40B4-BE49-F238E27FC236}">
                <a16:creationId xmlns:a16="http://schemas.microsoft.com/office/drawing/2014/main" id="{D5486B8C-8EA1-49E4-83FE-7499AF47A1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45060" name="Номер слайда 3">
            <a:extLst>
              <a:ext uri="{FF2B5EF4-FFF2-40B4-BE49-F238E27FC236}">
                <a16:creationId xmlns:a16="http://schemas.microsoft.com/office/drawing/2014/main" id="{1FA85189-E58F-4C3F-97F6-572A475FE4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562B81-D4E9-440F-BC66-D02475476AB2}" type="slidenum">
              <a:rPr lang="en-GB" altLang="ru-RU"/>
              <a:pPr/>
              <a:t>27</a:t>
            </a:fld>
            <a:endParaRPr lang="en-GB"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Образ слайда 1">
            <a:extLst>
              <a:ext uri="{FF2B5EF4-FFF2-40B4-BE49-F238E27FC236}">
                <a16:creationId xmlns:a16="http://schemas.microsoft.com/office/drawing/2014/main" id="{6ED5125F-11A6-4D49-8706-CD7C4692DF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Заметки 2">
            <a:extLst>
              <a:ext uri="{FF2B5EF4-FFF2-40B4-BE49-F238E27FC236}">
                <a16:creationId xmlns:a16="http://schemas.microsoft.com/office/drawing/2014/main" id="{43F12CC9-38A3-43B6-94D6-321610C786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47108" name="Номер слайда 3">
            <a:extLst>
              <a:ext uri="{FF2B5EF4-FFF2-40B4-BE49-F238E27FC236}">
                <a16:creationId xmlns:a16="http://schemas.microsoft.com/office/drawing/2014/main" id="{D7BA1F2B-D3E0-4DBA-AD30-AF684E4B04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7D3C33-663F-4A81-A136-4415FEF27670}" type="slidenum">
              <a:rPr lang="en-GB" altLang="ru-RU"/>
              <a:pPr/>
              <a:t>28</a:t>
            </a:fld>
            <a:endParaRPr lang="en-GB"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Образ слайда 1">
            <a:extLst>
              <a:ext uri="{FF2B5EF4-FFF2-40B4-BE49-F238E27FC236}">
                <a16:creationId xmlns:a16="http://schemas.microsoft.com/office/drawing/2014/main" id="{A3E9C154-6A91-4EDA-9CB9-4EACAD3887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Заметки 2">
            <a:extLst>
              <a:ext uri="{FF2B5EF4-FFF2-40B4-BE49-F238E27FC236}">
                <a16:creationId xmlns:a16="http://schemas.microsoft.com/office/drawing/2014/main" id="{7AB970E8-9AB8-4AE6-99B4-32CB0E05E2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49156" name="Номер слайда 3">
            <a:extLst>
              <a:ext uri="{FF2B5EF4-FFF2-40B4-BE49-F238E27FC236}">
                <a16:creationId xmlns:a16="http://schemas.microsoft.com/office/drawing/2014/main" id="{04CA39CE-BA09-465E-867E-215ACC0C47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DCCA9E-042C-4CC5-96C9-2BC5D8ACC35F}" type="slidenum">
              <a:rPr lang="en-GB" altLang="ru-RU"/>
              <a:pPr/>
              <a:t>29</a:t>
            </a:fld>
            <a:endParaRPr lang="en-GB"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Образ слайда 1">
            <a:extLst>
              <a:ext uri="{FF2B5EF4-FFF2-40B4-BE49-F238E27FC236}">
                <a16:creationId xmlns:a16="http://schemas.microsoft.com/office/drawing/2014/main" id="{A3E9C154-6A91-4EDA-9CB9-4EACAD3887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Заметки 2">
            <a:extLst>
              <a:ext uri="{FF2B5EF4-FFF2-40B4-BE49-F238E27FC236}">
                <a16:creationId xmlns:a16="http://schemas.microsoft.com/office/drawing/2014/main" id="{7AB970E8-9AB8-4AE6-99B4-32CB0E05E2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49156" name="Номер слайда 3">
            <a:extLst>
              <a:ext uri="{FF2B5EF4-FFF2-40B4-BE49-F238E27FC236}">
                <a16:creationId xmlns:a16="http://schemas.microsoft.com/office/drawing/2014/main" id="{04CA39CE-BA09-465E-867E-215ACC0C47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DCCA9E-042C-4CC5-96C9-2BC5D8ACC35F}" type="slidenum">
              <a:rPr lang="en-GB" altLang="ru-RU"/>
              <a:pPr/>
              <a:t>30</a:t>
            </a:fld>
            <a:endParaRPr lang="en-GB" altLang="ru-RU"/>
          </a:p>
        </p:txBody>
      </p:sp>
    </p:spTree>
    <p:extLst>
      <p:ext uri="{BB962C8B-B14F-4D97-AF65-F5344CB8AC3E}">
        <p14:creationId xmlns:p14="http://schemas.microsoft.com/office/powerpoint/2010/main" val="2933957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Образ слайда 1">
            <a:extLst>
              <a:ext uri="{FF2B5EF4-FFF2-40B4-BE49-F238E27FC236}">
                <a16:creationId xmlns:a16="http://schemas.microsoft.com/office/drawing/2014/main" id="{CB8411F6-EC59-403E-94BC-3573CC28E7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Заметки 2">
            <a:extLst>
              <a:ext uri="{FF2B5EF4-FFF2-40B4-BE49-F238E27FC236}">
                <a16:creationId xmlns:a16="http://schemas.microsoft.com/office/drawing/2014/main" id="{1C8B97DE-A2CC-4A67-A9EF-15885DA1D4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51204" name="Номер слайда 3">
            <a:extLst>
              <a:ext uri="{FF2B5EF4-FFF2-40B4-BE49-F238E27FC236}">
                <a16:creationId xmlns:a16="http://schemas.microsoft.com/office/drawing/2014/main" id="{2A411230-F896-445D-8B8A-DD10EEF0AC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E245CE-1DD3-4E71-B19E-AB0D525CAD10}" type="slidenum">
              <a:rPr lang="en-GB" altLang="ru-RU"/>
              <a:pPr/>
              <a:t>31</a:t>
            </a:fld>
            <a:endParaRPr lang="en-GB"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Образ слайда 1">
            <a:extLst>
              <a:ext uri="{FF2B5EF4-FFF2-40B4-BE49-F238E27FC236}">
                <a16:creationId xmlns:a16="http://schemas.microsoft.com/office/drawing/2014/main" id="{E6B68DF4-F28E-4904-8B99-7CB44237D8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Заметки 2">
            <a:extLst>
              <a:ext uri="{FF2B5EF4-FFF2-40B4-BE49-F238E27FC236}">
                <a16:creationId xmlns:a16="http://schemas.microsoft.com/office/drawing/2014/main" id="{F911D381-2062-4448-8B86-B135DFCD6A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8196" name="Номер слайда 3">
            <a:extLst>
              <a:ext uri="{FF2B5EF4-FFF2-40B4-BE49-F238E27FC236}">
                <a16:creationId xmlns:a16="http://schemas.microsoft.com/office/drawing/2014/main" id="{BBCA76FF-8CA3-4567-AC86-4BF44C443B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AE1ED2-2D55-446A-8394-B5F31105FEDC}" type="slidenum">
              <a:rPr lang="en-GB" altLang="ru-RU"/>
              <a:pPr/>
              <a:t>5</a:t>
            </a:fld>
            <a:endParaRPr lang="en-GB" alt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Образ слайда 1">
            <a:extLst>
              <a:ext uri="{FF2B5EF4-FFF2-40B4-BE49-F238E27FC236}">
                <a16:creationId xmlns:a16="http://schemas.microsoft.com/office/drawing/2014/main" id="{7008BFD9-482C-4462-A060-B70389FF0F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Заметки 2">
            <a:extLst>
              <a:ext uri="{FF2B5EF4-FFF2-40B4-BE49-F238E27FC236}">
                <a16:creationId xmlns:a16="http://schemas.microsoft.com/office/drawing/2014/main" id="{F3B8EF8E-CE05-4512-9E83-DE97CFF0E8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53252" name="Номер слайда 3">
            <a:extLst>
              <a:ext uri="{FF2B5EF4-FFF2-40B4-BE49-F238E27FC236}">
                <a16:creationId xmlns:a16="http://schemas.microsoft.com/office/drawing/2014/main" id="{229BE225-512E-459F-9034-41B2731EE4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9AC4FE-7BBB-46BC-A13D-1658E964B8AD}" type="slidenum">
              <a:rPr lang="en-GB" altLang="ru-RU"/>
              <a:pPr/>
              <a:t>32</a:t>
            </a:fld>
            <a:endParaRPr lang="en-GB" alt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Образ слайда 1">
            <a:extLst>
              <a:ext uri="{FF2B5EF4-FFF2-40B4-BE49-F238E27FC236}">
                <a16:creationId xmlns:a16="http://schemas.microsoft.com/office/drawing/2014/main" id="{7008BFD9-482C-4462-A060-B70389FF0F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Заметки 2">
            <a:extLst>
              <a:ext uri="{FF2B5EF4-FFF2-40B4-BE49-F238E27FC236}">
                <a16:creationId xmlns:a16="http://schemas.microsoft.com/office/drawing/2014/main" id="{F3B8EF8E-CE05-4512-9E83-DE97CFF0E8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53252" name="Номер слайда 3">
            <a:extLst>
              <a:ext uri="{FF2B5EF4-FFF2-40B4-BE49-F238E27FC236}">
                <a16:creationId xmlns:a16="http://schemas.microsoft.com/office/drawing/2014/main" id="{229BE225-512E-459F-9034-41B2731EE4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9AC4FE-7BBB-46BC-A13D-1658E964B8AD}" type="slidenum">
              <a:rPr lang="en-GB" altLang="ru-RU"/>
              <a:pPr/>
              <a:t>33</a:t>
            </a:fld>
            <a:endParaRPr lang="en-GB" altLang="ru-RU"/>
          </a:p>
        </p:txBody>
      </p:sp>
    </p:spTree>
    <p:extLst>
      <p:ext uri="{BB962C8B-B14F-4D97-AF65-F5344CB8AC3E}">
        <p14:creationId xmlns:p14="http://schemas.microsoft.com/office/powerpoint/2010/main" val="505300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Образ слайда 1">
            <a:extLst>
              <a:ext uri="{FF2B5EF4-FFF2-40B4-BE49-F238E27FC236}">
                <a16:creationId xmlns:a16="http://schemas.microsoft.com/office/drawing/2014/main" id="{09DDAEB3-C1B0-4A17-B35C-ED3CCDB6B3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Заметки 2">
            <a:extLst>
              <a:ext uri="{FF2B5EF4-FFF2-40B4-BE49-F238E27FC236}">
                <a16:creationId xmlns:a16="http://schemas.microsoft.com/office/drawing/2014/main" id="{BE3DB6F0-F35A-4E23-B8D7-FF6E6E0CA6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55300" name="Номер слайда 3">
            <a:extLst>
              <a:ext uri="{FF2B5EF4-FFF2-40B4-BE49-F238E27FC236}">
                <a16:creationId xmlns:a16="http://schemas.microsoft.com/office/drawing/2014/main" id="{85371C0E-609B-4702-A930-843A4EC92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716721-B8D8-4DA7-9CAB-1251357E1FBF}" type="slidenum">
              <a:rPr lang="en-GB" altLang="ru-RU"/>
              <a:pPr/>
              <a:t>34</a:t>
            </a:fld>
            <a:endParaRPr lang="en-GB" alt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Образ слайда 1">
            <a:extLst>
              <a:ext uri="{FF2B5EF4-FFF2-40B4-BE49-F238E27FC236}">
                <a16:creationId xmlns:a16="http://schemas.microsoft.com/office/drawing/2014/main" id="{09DDAEB3-C1B0-4A17-B35C-ED3CCDB6B3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Заметки 2">
            <a:extLst>
              <a:ext uri="{FF2B5EF4-FFF2-40B4-BE49-F238E27FC236}">
                <a16:creationId xmlns:a16="http://schemas.microsoft.com/office/drawing/2014/main" id="{BE3DB6F0-F35A-4E23-B8D7-FF6E6E0CA6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55300" name="Номер слайда 3">
            <a:extLst>
              <a:ext uri="{FF2B5EF4-FFF2-40B4-BE49-F238E27FC236}">
                <a16:creationId xmlns:a16="http://schemas.microsoft.com/office/drawing/2014/main" id="{85371C0E-609B-4702-A930-843A4EC92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716721-B8D8-4DA7-9CAB-1251357E1FBF}" type="slidenum">
              <a:rPr lang="en-GB" altLang="ru-RU"/>
              <a:pPr/>
              <a:t>35</a:t>
            </a:fld>
            <a:endParaRPr lang="en-GB" altLang="ru-RU"/>
          </a:p>
        </p:txBody>
      </p:sp>
    </p:spTree>
    <p:extLst>
      <p:ext uri="{BB962C8B-B14F-4D97-AF65-F5344CB8AC3E}">
        <p14:creationId xmlns:p14="http://schemas.microsoft.com/office/powerpoint/2010/main" val="461416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Образ слайда 1">
            <a:extLst>
              <a:ext uri="{FF2B5EF4-FFF2-40B4-BE49-F238E27FC236}">
                <a16:creationId xmlns:a16="http://schemas.microsoft.com/office/drawing/2014/main" id="{62DF7A2F-4AA6-40BB-8069-53330AC44B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Заметки 2">
            <a:extLst>
              <a:ext uri="{FF2B5EF4-FFF2-40B4-BE49-F238E27FC236}">
                <a16:creationId xmlns:a16="http://schemas.microsoft.com/office/drawing/2014/main" id="{390AF38A-1714-4137-929D-FB2D2F0DB9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57348" name="Номер слайда 3">
            <a:extLst>
              <a:ext uri="{FF2B5EF4-FFF2-40B4-BE49-F238E27FC236}">
                <a16:creationId xmlns:a16="http://schemas.microsoft.com/office/drawing/2014/main" id="{4960795C-C7FB-49A0-83D6-1B44E96B6F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0B36E4-D120-430A-8073-F73001F3B873}" type="slidenum">
              <a:rPr lang="en-GB" altLang="ru-RU"/>
              <a:pPr/>
              <a:t>36</a:t>
            </a:fld>
            <a:endParaRPr lang="en-GB" alt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Образ слайда 1">
            <a:extLst>
              <a:ext uri="{FF2B5EF4-FFF2-40B4-BE49-F238E27FC236}">
                <a16:creationId xmlns:a16="http://schemas.microsoft.com/office/drawing/2014/main" id="{393A5BD3-8F0B-404A-A791-1C91BCC605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Заметки 2">
            <a:extLst>
              <a:ext uri="{FF2B5EF4-FFF2-40B4-BE49-F238E27FC236}">
                <a16:creationId xmlns:a16="http://schemas.microsoft.com/office/drawing/2014/main" id="{5B653D49-32A3-4FE2-B083-9F14529840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59396" name="Номер слайда 3">
            <a:extLst>
              <a:ext uri="{FF2B5EF4-FFF2-40B4-BE49-F238E27FC236}">
                <a16:creationId xmlns:a16="http://schemas.microsoft.com/office/drawing/2014/main" id="{B321B4B6-AB7F-40C0-944A-3B35EC4B3E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A30260-968E-48C6-8151-4152A909A78B}" type="slidenum">
              <a:rPr lang="en-GB" altLang="ru-RU"/>
              <a:pPr/>
              <a:t>37</a:t>
            </a:fld>
            <a:endParaRPr lang="en-GB" alt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Образ слайда 1">
            <a:extLst>
              <a:ext uri="{FF2B5EF4-FFF2-40B4-BE49-F238E27FC236}">
                <a16:creationId xmlns:a16="http://schemas.microsoft.com/office/drawing/2014/main" id="{393A5BD3-8F0B-404A-A791-1C91BCC605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Заметки 2">
            <a:extLst>
              <a:ext uri="{FF2B5EF4-FFF2-40B4-BE49-F238E27FC236}">
                <a16:creationId xmlns:a16="http://schemas.microsoft.com/office/drawing/2014/main" id="{5B653D49-32A3-4FE2-B083-9F14529840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59396" name="Номер слайда 3">
            <a:extLst>
              <a:ext uri="{FF2B5EF4-FFF2-40B4-BE49-F238E27FC236}">
                <a16:creationId xmlns:a16="http://schemas.microsoft.com/office/drawing/2014/main" id="{B321B4B6-AB7F-40C0-944A-3B35EC4B3E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A30260-968E-48C6-8151-4152A909A78B}" type="slidenum">
              <a:rPr lang="en-GB" altLang="ru-RU"/>
              <a:pPr/>
              <a:t>38</a:t>
            </a:fld>
            <a:endParaRPr lang="en-GB" altLang="ru-RU"/>
          </a:p>
        </p:txBody>
      </p:sp>
    </p:spTree>
    <p:extLst>
      <p:ext uri="{BB962C8B-B14F-4D97-AF65-F5344CB8AC3E}">
        <p14:creationId xmlns:p14="http://schemas.microsoft.com/office/powerpoint/2010/main" val="1739010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Образ слайда 1">
            <a:extLst>
              <a:ext uri="{FF2B5EF4-FFF2-40B4-BE49-F238E27FC236}">
                <a16:creationId xmlns:a16="http://schemas.microsoft.com/office/drawing/2014/main" id="{5CFF1D6B-ECDD-4696-B486-1247598348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Заметки 2">
            <a:extLst>
              <a:ext uri="{FF2B5EF4-FFF2-40B4-BE49-F238E27FC236}">
                <a16:creationId xmlns:a16="http://schemas.microsoft.com/office/drawing/2014/main" id="{24AFFF81-0DDE-4596-AA53-4DE5AA5C3F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61444" name="Номер слайда 3">
            <a:extLst>
              <a:ext uri="{FF2B5EF4-FFF2-40B4-BE49-F238E27FC236}">
                <a16:creationId xmlns:a16="http://schemas.microsoft.com/office/drawing/2014/main" id="{F8002451-7E55-4F19-AF3A-7533981A07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084622-32E8-4B6A-9D0E-5BC86863E344}" type="slidenum">
              <a:rPr lang="en-GB" altLang="ru-RU"/>
              <a:pPr/>
              <a:t>39</a:t>
            </a:fld>
            <a:endParaRPr lang="en-GB" alt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Образ слайда 1">
            <a:extLst>
              <a:ext uri="{FF2B5EF4-FFF2-40B4-BE49-F238E27FC236}">
                <a16:creationId xmlns:a16="http://schemas.microsoft.com/office/drawing/2014/main" id="{E55E88BF-A24F-45DB-AFB1-5EA1E4263F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Заметки 2">
            <a:extLst>
              <a:ext uri="{FF2B5EF4-FFF2-40B4-BE49-F238E27FC236}">
                <a16:creationId xmlns:a16="http://schemas.microsoft.com/office/drawing/2014/main" id="{E9898E17-646A-45F7-8806-9FBCC17CA9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63492" name="Номер слайда 3">
            <a:extLst>
              <a:ext uri="{FF2B5EF4-FFF2-40B4-BE49-F238E27FC236}">
                <a16:creationId xmlns:a16="http://schemas.microsoft.com/office/drawing/2014/main" id="{311AE46A-D1D3-47BA-98B4-637129F6A8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0BBD804-597D-4F66-9079-5E08AC52ACFD}" type="slidenum">
              <a:rPr lang="en-GB" altLang="ru-RU"/>
              <a:pPr/>
              <a:t>40</a:t>
            </a:fld>
            <a:endParaRPr lang="en-GB"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a:extLst>
              <a:ext uri="{FF2B5EF4-FFF2-40B4-BE49-F238E27FC236}">
                <a16:creationId xmlns:a16="http://schemas.microsoft.com/office/drawing/2014/main" id="{A043D4F9-321A-4713-ADDE-8C3D939A7D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a:extLst>
              <a:ext uri="{FF2B5EF4-FFF2-40B4-BE49-F238E27FC236}">
                <a16:creationId xmlns:a16="http://schemas.microsoft.com/office/drawing/2014/main" id="{4A825E1D-25AE-43AC-B355-B236210D5D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10244" name="Номер слайда 3">
            <a:extLst>
              <a:ext uri="{FF2B5EF4-FFF2-40B4-BE49-F238E27FC236}">
                <a16:creationId xmlns:a16="http://schemas.microsoft.com/office/drawing/2014/main" id="{8D03275B-7679-443A-AEA9-7396634981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90CF68-1A4B-404A-89FF-479628F55CA8}" type="slidenum">
              <a:rPr lang="en-GB" altLang="ru-RU"/>
              <a:pPr/>
              <a:t>6</a:t>
            </a:fld>
            <a:endParaRPr lang="en-GB" altLang="ru-RU"/>
          </a:p>
        </p:txBody>
      </p:sp>
    </p:spTree>
    <p:extLst>
      <p:ext uri="{BB962C8B-B14F-4D97-AF65-F5344CB8AC3E}">
        <p14:creationId xmlns:p14="http://schemas.microsoft.com/office/powerpoint/2010/main" val="176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a:extLst>
              <a:ext uri="{FF2B5EF4-FFF2-40B4-BE49-F238E27FC236}">
                <a16:creationId xmlns:a16="http://schemas.microsoft.com/office/drawing/2014/main" id="{A043D4F9-321A-4713-ADDE-8C3D939A7D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a:extLst>
              <a:ext uri="{FF2B5EF4-FFF2-40B4-BE49-F238E27FC236}">
                <a16:creationId xmlns:a16="http://schemas.microsoft.com/office/drawing/2014/main" id="{4A825E1D-25AE-43AC-B355-B236210D5D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10244" name="Номер слайда 3">
            <a:extLst>
              <a:ext uri="{FF2B5EF4-FFF2-40B4-BE49-F238E27FC236}">
                <a16:creationId xmlns:a16="http://schemas.microsoft.com/office/drawing/2014/main" id="{8D03275B-7679-443A-AEA9-7396634981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90CF68-1A4B-404A-89FF-479628F55CA8}" type="slidenum">
              <a:rPr lang="en-GB" altLang="ru-RU"/>
              <a:pPr/>
              <a:t>7</a:t>
            </a:fld>
            <a:endParaRPr lang="en-GB"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Образ слайда 1">
            <a:extLst>
              <a:ext uri="{FF2B5EF4-FFF2-40B4-BE49-F238E27FC236}">
                <a16:creationId xmlns:a16="http://schemas.microsoft.com/office/drawing/2014/main" id="{434F0AF3-C2F2-40BB-8B0A-FFC7302316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Заметки 2">
            <a:extLst>
              <a:ext uri="{FF2B5EF4-FFF2-40B4-BE49-F238E27FC236}">
                <a16:creationId xmlns:a16="http://schemas.microsoft.com/office/drawing/2014/main" id="{67FD606A-EFAE-4E2D-BD66-E8ADFC494A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12292" name="Номер слайда 3">
            <a:extLst>
              <a:ext uri="{FF2B5EF4-FFF2-40B4-BE49-F238E27FC236}">
                <a16:creationId xmlns:a16="http://schemas.microsoft.com/office/drawing/2014/main" id="{9593EA23-5FFC-4CBF-B23B-9A6868EE67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C4D3D-067B-444F-808C-99BA69F29389}" type="slidenum">
              <a:rPr lang="en-GB" altLang="ru-RU"/>
              <a:pPr/>
              <a:t>8</a:t>
            </a:fld>
            <a:endParaRPr lang="en-GB"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Образ слайда 1">
            <a:extLst>
              <a:ext uri="{FF2B5EF4-FFF2-40B4-BE49-F238E27FC236}">
                <a16:creationId xmlns:a16="http://schemas.microsoft.com/office/drawing/2014/main" id="{134ADBC3-6A19-4DB9-9E10-2868403803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Заметки 2">
            <a:extLst>
              <a:ext uri="{FF2B5EF4-FFF2-40B4-BE49-F238E27FC236}">
                <a16:creationId xmlns:a16="http://schemas.microsoft.com/office/drawing/2014/main" id="{C1CB1C23-ADD8-48C5-B4B7-9C0D4C6D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14340" name="Номер слайда 3">
            <a:extLst>
              <a:ext uri="{FF2B5EF4-FFF2-40B4-BE49-F238E27FC236}">
                <a16:creationId xmlns:a16="http://schemas.microsoft.com/office/drawing/2014/main" id="{3B70B920-5B5D-4C11-92DA-D7E3D532F2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80B84A-A4F6-4EFF-B0E5-6CD3880B4EA0}" type="slidenum">
              <a:rPr lang="en-GB" altLang="ru-RU"/>
              <a:pPr/>
              <a:t>9</a:t>
            </a:fld>
            <a:endParaRPr lang="en-GB"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a:extLst>
              <a:ext uri="{FF2B5EF4-FFF2-40B4-BE49-F238E27FC236}">
                <a16:creationId xmlns:a16="http://schemas.microsoft.com/office/drawing/2014/main" id="{7CAD3732-60C6-4F99-9A37-978D332197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Заметки 2">
            <a:extLst>
              <a:ext uri="{FF2B5EF4-FFF2-40B4-BE49-F238E27FC236}">
                <a16:creationId xmlns:a16="http://schemas.microsoft.com/office/drawing/2014/main" id="{C97D113D-D10E-4837-A90C-9D8A21772D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16388" name="Номер слайда 3">
            <a:extLst>
              <a:ext uri="{FF2B5EF4-FFF2-40B4-BE49-F238E27FC236}">
                <a16:creationId xmlns:a16="http://schemas.microsoft.com/office/drawing/2014/main" id="{550D7984-EE4B-4B1D-A4C6-98ABFA879E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D71445-E89D-4EBF-AFE6-EAFE9826FF4A}" type="slidenum">
              <a:rPr lang="en-GB" altLang="ru-RU"/>
              <a:pPr/>
              <a:t>10</a:t>
            </a:fld>
            <a:endParaRPr lang="en-GB"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Образ слайда 1">
            <a:extLst>
              <a:ext uri="{FF2B5EF4-FFF2-40B4-BE49-F238E27FC236}">
                <a16:creationId xmlns:a16="http://schemas.microsoft.com/office/drawing/2014/main" id="{F4BAE88F-03A8-49E2-9DA6-2364866857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Заметки 2">
            <a:extLst>
              <a:ext uri="{FF2B5EF4-FFF2-40B4-BE49-F238E27FC236}">
                <a16:creationId xmlns:a16="http://schemas.microsoft.com/office/drawing/2014/main" id="{13FB33A8-DDEA-4D1E-8FC5-3B46FDB25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ru-RU"/>
          </a:p>
        </p:txBody>
      </p:sp>
      <p:sp>
        <p:nvSpPr>
          <p:cNvPr id="18436" name="Номер слайда 3">
            <a:extLst>
              <a:ext uri="{FF2B5EF4-FFF2-40B4-BE49-F238E27FC236}">
                <a16:creationId xmlns:a16="http://schemas.microsoft.com/office/drawing/2014/main" id="{59BDF54B-2662-4953-9028-3B6FFAA8B8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653A7D-7455-4736-A7FA-AD9504D1D27E}" type="slidenum">
              <a:rPr lang="en-GB" altLang="ru-RU"/>
              <a:pPr/>
              <a:t>11</a:t>
            </a:fld>
            <a:endParaRPr lang="en-GB"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a:defRPr/>
            </a:pPr>
            <a:fld id="{82B0B0BE-7FB6-4264-96E8-424C92DACA8B}" type="datetimeFigureOut">
              <a:rPr lang="ru-RU" smtClean="0"/>
              <a:pPr>
                <a:defRPr/>
              </a:pPr>
              <a:t>24.12.2021</a:t>
            </a:fld>
            <a:endParaRPr lang="ru-RU"/>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a:defRPr/>
            </a:pPr>
            <a:endParaRPr lang="ru-RU"/>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B79214EE-D495-45B6-B0F1-D9A6F560965F}" type="slidenum">
              <a:rPr lang="ru-RU" altLang="ru-RU" smtClean="0"/>
              <a:pPr/>
              <a:t>‹#›</a:t>
            </a:fld>
            <a:endParaRPr lang="ru-RU" altLang="ru-RU"/>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1090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a:defRPr/>
            </a:pPr>
            <a:fld id="{335F7996-57B2-456D-9C98-91CE3747DF54}" type="datetimeFigureOut">
              <a:rPr lang="ru-RU" smtClean="0"/>
              <a:pPr>
                <a:defRPr/>
              </a:pPr>
              <a:t>24.12.2021</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0610B930-446E-4ABC-B130-B3CDD8BA494B}" type="slidenum">
              <a:rPr lang="ru-RU" altLang="ru-RU" smtClean="0"/>
              <a:pPr/>
              <a:t>‹#›</a:t>
            </a:fld>
            <a:endParaRPr lang="ru-RU" altLang="ru-RU"/>
          </a:p>
        </p:txBody>
      </p:sp>
    </p:spTree>
    <p:extLst>
      <p:ext uri="{BB962C8B-B14F-4D97-AF65-F5344CB8AC3E}">
        <p14:creationId xmlns:p14="http://schemas.microsoft.com/office/powerpoint/2010/main" val="309471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a:defRPr/>
            </a:pPr>
            <a:fld id="{C3008557-01D7-4D05-88C1-206977E1E1D0}" type="datetimeFigureOut">
              <a:rPr lang="ru-RU" smtClean="0"/>
              <a:pPr>
                <a:defRPr/>
              </a:pPr>
              <a:t>24.12.2021</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85E2A1C5-FF65-4A20-B75E-AAA91978504F}" type="slidenum">
              <a:rPr lang="ru-RU" altLang="ru-RU" smtClean="0"/>
              <a:pPr/>
              <a:t>‹#›</a:t>
            </a:fld>
            <a:endParaRPr lang="ru-RU" altLang="ru-RU"/>
          </a:p>
        </p:txBody>
      </p:sp>
    </p:spTree>
    <p:extLst>
      <p:ext uri="{BB962C8B-B14F-4D97-AF65-F5344CB8AC3E}">
        <p14:creationId xmlns:p14="http://schemas.microsoft.com/office/powerpoint/2010/main" val="290230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pPr>
              <a:defRPr/>
            </a:pPr>
            <a:fld id="{19E12FC5-2DAC-41DD-BEEB-88FF105A338D}" type="datetimeFigureOut">
              <a:rPr lang="ru-RU" smtClean="0"/>
              <a:pPr>
                <a:defRPr/>
              </a:pPr>
              <a:t>24.12.2021</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AEDBD227-229A-4A70-88ED-E9F68D069C1C}" type="slidenum">
              <a:rPr lang="ru-RU" altLang="ru-RU" smtClean="0"/>
              <a:pPr/>
              <a:t>‹#›</a:t>
            </a:fld>
            <a:endParaRPr lang="ru-RU" altLang="ru-RU"/>
          </a:p>
        </p:txBody>
      </p:sp>
    </p:spTree>
    <p:extLst>
      <p:ext uri="{BB962C8B-B14F-4D97-AF65-F5344CB8AC3E}">
        <p14:creationId xmlns:p14="http://schemas.microsoft.com/office/powerpoint/2010/main" val="232466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defRPr/>
            </a:pPr>
            <a:fld id="{EEF21751-24ED-469C-8BB2-44AF3800B266}" type="datetimeFigureOut">
              <a:rPr lang="ru-RU" smtClean="0"/>
              <a:pPr>
                <a:defRPr/>
              </a:pPr>
              <a:t>24.12.2021</a:t>
            </a:fld>
            <a:endParaRPr lang="ru-RU"/>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a:defRPr/>
            </a:pPr>
            <a:endParaRPr lang="ru-RU"/>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1D6C485C-ED4B-409E-AF79-F4BD7ACCDC94}" type="slidenum">
              <a:rPr lang="ru-RU" altLang="ru-RU" smtClean="0"/>
              <a:pPr/>
              <a:t>‹#›</a:t>
            </a:fld>
            <a:endParaRPr lang="ru-RU" altLang="ru-RU"/>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678436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pPr>
              <a:defRPr/>
            </a:pPr>
            <a:fld id="{EF5AEFC5-4CF5-45D8-9289-7E59B40CE5FE}" type="datetimeFigureOut">
              <a:rPr lang="ru-RU" smtClean="0"/>
              <a:pPr>
                <a:defRPr/>
              </a:pPr>
              <a:t>24.12.2021</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BDCF9100-C6D6-4F96-81B1-2B926A0A761E}" type="slidenum">
              <a:rPr lang="ru-RU" altLang="ru-RU" smtClean="0"/>
              <a:pPr/>
              <a:t>‹#›</a:t>
            </a:fld>
            <a:endParaRPr lang="ru-RU" altLang="ru-RU"/>
          </a:p>
        </p:txBody>
      </p:sp>
    </p:spTree>
    <p:extLst>
      <p:ext uri="{BB962C8B-B14F-4D97-AF65-F5344CB8AC3E}">
        <p14:creationId xmlns:p14="http://schemas.microsoft.com/office/powerpoint/2010/main" val="14163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pPr>
              <a:defRPr/>
            </a:pPr>
            <a:fld id="{7270AA95-221C-414E-B9A9-F54785916DCB}" type="datetimeFigureOut">
              <a:rPr lang="ru-RU" smtClean="0"/>
              <a:pPr>
                <a:defRPr/>
              </a:pPr>
              <a:t>24.12.2021</a:t>
            </a:fld>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fld id="{35975635-3E8D-424E-854B-EBA6E67DA776}" type="slidenum">
              <a:rPr lang="ru-RU" altLang="ru-RU" smtClean="0"/>
              <a:pPr/>
              <a:t>‹#›</a:t>
            </a:fld>
            <a:endParaRPr lang="ru-RU" altLang="ru-RU"/>
          </a:p>
        </p:txBody>
      </p:sp>
    </p:spTree>
    <p:extLst>
      <p:ext uri="{BB962C8B-B14F-4D97-AF65-F5344CB8AC3E}">
        <p14:creationId xmlns:p14="http://schemas.microsoft.com/office/powerpoint/2010/main" val="311412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pPr>
              <a:defRPr/>
            </a:pPr>
            <a:fld id="{DD02F21F-1110-493A-AD14-1CEBC0C85B2E}" type="datetimeFigureOut">
              <a:rPr lang="ru-RU" smtClean="0"/>
              <a:pPr>
                <a:defRPr/>
              </a:pPr>
              <a:t>24.12.2021</a:t>
            </a:fld>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fld id="{923BC146-2550-4FFB-A367-50AA538D9740}" type="slidenum">
              <a:rPr lang="ru-RU" altLang="ru-RU" smtClean="0"/>
              <a:pPr/>
              <a:t>‹#›</a:t>
            </a:fld>
            <a:endParaRPr lang="ru-RU" altLang="ru-RU"/>
          </a:p>
        </p:txBody>
      </p:sp>
    </p:spTree>
    <p:extLst>
      <p:ext uri="{BB962C8B-B14F-4D97-AF65-F5344CB8AC3E}">
        <p14:creationId xmlns:p14="http://schemas.microsoft.com/office/powerpoint/2010/main" val="184234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2E5F009-D4ED-41F8-8C13-07B1E2AECA6D}" type="datetimeFigureOut">
              <a:rPr lang="ru-RU" smtClean="0"/>
              <a:pPr>
                <a:defRPr/>
              </a:pPr>
              <a:t>24.12.2021</a:t>
            </a:fld>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fld id="{6D82D072-4753-41C5-B52A-0D4BCAE152AF}" type="slidenum">
              <a:rPr lang="ru-RU" altLang="ru-RU" smtClean="0"/>
              <a:pPr/>
              <a:t>‹#›</a:t>
            </a:fld>
            <a:endParaRPr lang="ru-RU" altLang="ru-RU"/>
          </a:p>
        </p:txBody>
      </p:sp>
    </p:spTree>
    <p:extLst>
      <p:ext uri="{BB962C8B-B14F-4D97-AF65-F5344CB8AC3E}">
        <p14:creationId xmlns:p14="http://schemas.microsoft.com/office/powerpoint/2010/main" val="423278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3BE2FD96-C6CB-4E94-A912-3E92827889E6}" type="datetimeFigureOut">
              <a:rPr lang="ru-RU" smtClean="0"/>
              <a:pPr>
                <a:defRPr/>
              </a:pPr>
              <a:t>24.12.2021</a:t>
            </a:fld>
            <a:endParaRPr lang="ru-RU"/>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endParaRPr lang="ru-RU"/>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9BD46CF-8A57-4977-8E11-FFC9636F4803}" type="slidenum">
              <a:rPr lang="ru-RU" altLang="ru-RU" smtClean="0"/>
              <a:pPr/>
              <a:t>‹#›</a:t>
            </a:fld>
            <a:endParaRPr lang="ru-RU" altLang="ru-RU"/>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779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34174993-1D69-4F0C-8FC9-53D49CE3313A}" type="datetimeFigureOut">
              <a:rPr lang="ru-RU" smtClean="0"/>
              <a:pPr>
                <a:defRPr/>
              </a:pPr>
              <a:t>24.12.2021</a:t>
            </a:fld>
            <a:endParaRPr lang="ru-RU"/>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endParaRPr lang="ru-RU"/>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9CDC68C-D721-41EE-A422-5DA976B3685F}" type="slidenum">
              <a:rPr lang="ru-RU" altLang="ru-RU" smtClean="0"/>
              <a:pPr/>
              <a:t>‹#›</a:t>
            </a:fld>
            <a:endParaRPr lang="ru-RU" altLang="ru-RU"/>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149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fld id="{0870EE49-47AD-470E-B0B1-B216BE258537}" type="datetimeFigureOut">
              <a:rPr lang="ru-RU" smtClean="0"/>
              <a:pPr>
                <a:defRPr/>
              </a:pPr>
              <a:t>24.12.2021</a:t>
            </a:fld>
            <a:endParaRPr lang="ru-RU"/>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endParaRPr lang="ru-RU"/>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288C4D3E-D286-41CE-9439-25F7E1AC2DA0}" type="slidenum">
              <a:rPr lang="ru-RU" altLang="ru-RU" smtClean="0"/>
              <a:pPr/>
              <a:t>‹#›</a:t>
            </a:fld>
            <a:endParaRPr lang="ru-RU" altLang="ru-RU"/>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7835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Заголовок 1">
            <a:extLst>
              <a:ext uri="{FF2B5EF4-FFF2-40B4-BE49-F238E27FC236}">
                <a16:creationId xmlns:a16="http://schemas.microsoft.com/office/drawing/2014/main" id="{9954B88D-63B7-4E72-B888-7C1B6C79E9B6}"/>
              </a:ext>
            </a:extLst>
          </p:cNvPr>
          <p:cNvSpPr>
            <a:spLocks noGrp="1"/>
          </p:cNvSpPr>
          <p:nvPr>
            <p:ph type="ctrTitle"/>
          </p:nvPr>
        </p:nvSpPr>
        <p:spPr>
          <a:xfrm>
            <a:off x="1436346" y="2379887"/>
            <a:ext cx="6270922" cy="2098226"/>
          </a:xfrm>
        </p:spPr>
        <p:txBody>
          <a:bodyPr/>
          <a:lstStyle/>
          <a:p>
            <a:pPr eaLnBrk="1" hangingPunct="1"/>
            <a:r>
              <a:rPr lang="ru-RU" altLang="ru-RU" sz="6000" dirty="0"/>
              <a:t>Безопасность компьютерных сетей</a:t>
            </a:r>
          </a:p>
        </p:txBody>
      </p:sp>
      <p:sp>
        <p:nvSpPr>
          <p:cNvPr id="3" name="Подзаголовок 2">
            <a:extLst>
              <a:ext uri="{FF2B5EF4-FFF2-40B4-BE49-F238E27FC236}">
                <a16:creationId xmlns:a16="http://schemas.microsoft.com/office/drawing/2014/main" id="{D0AA9811-4560-472A-84F5-176CF6D743CF}"/>
              </a:ext>
            </a:extLst>
          </p:cNvPr>
          <p:cNvSpPr>
            <a:spLocks noGrp="1"/>
          </p:cNvSpPr>
          <p:nvPr>
            <p:ph type="subTitle" idx="1"/>
          </p:nvPr>
        </p:nvSpPr>
        <p:spPr/>
        <p:txBody>
          <a:bodyPr rtlCol="0">
            <a:normAutofit/>
          </a:bodyPr>
          <a:lstStyle/>
          <a:p>
            <a:pPr eaLnBrk="1" fontAlgn="auto" hangingPunct="1">
              <a:spcAft>
                <a:spcPts val="0"/>
              </a:spcAft>
              <a:defRPr/>
            </a:pPr>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a:extLst>
              <a:ext uri="{FF2B5EF4-FFF2-40B4-BE49-F238E27FC236}">
                <a16:creationId xmlns:a16="http://schemas.microsoft.com/office/drawing/2014/main" id="{B279318B-2055-450E-B8A4-9E8A4221F8AE}"/>
              </a:ext>
            </a:extLst>
          </p:cNvPr>
          <p:cNvSpPr>
            <a:spLocks noGrp="1"/>
          </p:cNvSpPr>
          <p:nvPr>
            <p:ph type="title"/>
          </p:nvPr>
        </p:nvSpPr>
        <p:spPr>
          <a:xfrm>
            <a:off x="899592" y="125413"/>
            <a:ext cx="7726883" cy="927323"/>
          </a:xfrm>
        </p:spPr>
        <p:txBody>
          <a:bodyPr/>
          <a:lstStyle/>
          <a:p>
            <a:pPr eaLnBrk="1" hangingPunct="1"/>
            <a:r>
              <a:rPr lang="ru-RU" altLang="ru-RU" dirty="0">
                <a:latin typeface="Times New Roman" panose="02020603050405020304" pitchFamily="18" charset="0"/>
                <a:cs typeface="Times New Roman" panose="02020603050405020304" pitchFamily="18" charset="0"/>
              </a:rPr>
              <a:t>Виды атак</a:t>
            </a:r>
            <a:endParaRPr lang="ru-RU" altLang="ru-RU" dirty="0"/>
          </a:p>
        </p:txBody>
      </p:sp>
      <p:sp>
        <p:nvSpPr>
          <p:cNvPr id="15363" name="Прямоугольник 2">
            <a:extLst>
              <a:ext uri="{FF2B5EF4-FFF2-40B4-BE49-F238E27FC236}">
                <a16:creationId xmlns:a16="http://schemas.microsoft.com/office/drawing/2014/main" id="{AFC22CA4-1FF8-44AE-AC7A-D286BD431B8D}"/>
              </a:ext>
            </a:extLst>
          </p:cNvPr>
          <p:cNvSpPr>
            <a:spLocks noChangeArrowheads="1"/>
          </p:cNvSpPr>
          <p:nvPr/>
        </p:nvSpPr>
        <p:spPr bwMode="auto">
          <a:xfrm>
            <a:off x="899592" y="764704"/>
            <a:ext cx="784912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tabLst>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9pPr>
          </a:lstStyle>
          <a:p>
            <a:pPr algn="just">
              <a:spcBef>
                <a:spcPct val="0"/>
              </a:spcBef>
              <a:buSzPts val="1000"/>
              <a:buFontTx/>
              <a:buNone/>
            </a:pPr>
            <a:endParaRPr lang="en-GB" altLang="ru-RU" sz="1800" dirty="0">
              <a:solidFill>
                <a:srgbClr val="000000"/>
              </a:solidFill>
              <a:latin typeface="Times New Roman" panose="02020603050405020304" pitchFamily="18" charset="0"/>
              <a:cs typeface="Times New Roman" panose="02020603050405020304" pitchFamily="18" charset="0"/>
            </a:endParaRPr>
          </a:p>
          <a:p>
            <a:pPr algn="just">
              <a:lnSpc>
                <a:spcPts val="2400"/>
              </a:lnSpc>
              <a:spcBef>
                <a:spcPct val="0"/>
              </a:spcBef>
              <a:buFontTx/>
              <a:buNone/>
            </a:pPr>
            <a:r>
              <a:rPr lang="ru-RU" altLang="ru-RU" sz="2200" b="1" dirty="0">
                <a:solidFill>
                  <a:srgbClr val="FF0000"/>
                </a:solidFill>
                <a:latin typeface="Times New Roman" panose="02020603050405020304" pitchFamily="18" charset="0"/>
                <a:cs typeface="Times New Roman" panose="02020603050405020304" pitchFamily="18" charset="0"/>
              </a:rPr>
              <a:t>	7. Сетевая разведка – </a:t>
            </a:r>
            <a:r>
              <a:rPr lang="ru-RU" altLang="ru-RU" sz="2200" dirty="0">
                <a:latin typeface="Times New Roman" panose="02020603050405020304" pitchFamily="18" charset="0"/>
                <a:cs typeface="Times New Roman" panose="02020603050405020304" pitchFamily="18" charset="0"/>
              </a:rPr>
              <a:t>получение и обработка данных об информационной системе клиента, ресурсов информационной системы, используемых устройств и программного обеспечения и их уязвимостях, средств защиты, а также о границе проникновения в информационную систему.</a:t>
            </a:r>
          </a:p>
          <a:p>
            <a:pPr algn="just">
              <a:lnSpc>
                <a:spcPts val="2400"/>
              </a:lnSpc>
              <a:spcBef>
                <a:spcPct val="0"/>
              </a:spcBef>
              <a:buFontTx/>
              <a:buNone/>
            </a:pPr>
            <a:endParaRPr lang="ru-RU" altLang="ru-RU" sz="2200" dirty="0">
              <a:latin typeface="Times New Roman" panose="02020603050405020304" pitchFamily="18" charset="0"/>
              <a:cs typeface="Times New Roman" panose="02020603050405020304" pitchFamily="18" charset="0"/>
            </a:endParaRPr>
          </a:p>
          <a:p>
            <a:pPr algn="just">
              <a:lnSpc>
                <a:spcPts val="2400"/>
              </a:lnSpc>
              <a:spcBef>
                <a:spcPct val="0"/>
              </a:spcBef>
              <a:buFontTx/>
              <a:buNone/>
            </a:pPr>
            <a:r>
              <a:rPr lang="ru-RU" altLang="ru-RU" sz="2200" dirty="0">
                <a:latin typeface="Times New Roman" panose="02020603050405020304" pitchFamily="18" charset="0"/>
                <a:cs typeface="Times New Roman" panose="02020603050405020304" pitchFamily="18" charset="0"/>
              </a:rPr>
              <a:t>	Сетевая разведка проводится в форме </a:t>
            </a:r>
            <a:r>
              <a:rPr lang="ru-RU" altLang="ru-RU" sz="2200" b="1" dirty="0">
                <a:latin typeface="Times New Roman" panose="02020603050405020304" pitchFamily="18" charset="0"/>
                <a:cs typeface="Times New Roman" panose="02020603050405020304" pitchFamily="18" charset="0"/>
              </a:rPr>
              <a:t>запросов DNS</a:t>
            </a:r>
            <a:r>
              <a:rPr lang="ru-RU" altLang="ru-RU" sz="2200" dirty="0">
                <a:latin typeface="Times New Roman" panose="02020603050405020304" pitchFamily="18" charset="0"/>
                <a:cs typeface="Times New Roman" panose="02020603050405020304" pitchFamily="18" charset="0"/>
              </a:rPr>
              <a:t>, </a:t>
            </a:r>
            <a:r>
              <a:rPr lang="ru-RU" altLang="ru-RU" sz="2200" b="1" dirty="0">
                <a:latin typeface="Times New Roman" panose="02020603050405020304" pitchFamily="18" charset="0"/>
                <a:cs typeface="Times New Roman" panose="02020603050405020304" pitchFamily="18" charset="0"/>
              </a:rPr>
              <a:t>эхо-тестирования</a:t>
            </a:r>
            <a:r>
              <a:rPr lang="ru-RU" altLang="ru-RU" sz="2200" dirty="0">
                <a:latin typeface="Times New Roman" panose="02020603050405020304" pitchFamily="18" charset="0"/>
                <a:cs typeface="Times New Roman" panose="02020603050405020304" pitchFamily="18" charset="0"/>
              </a:rPr>
              <a:t> (</a:t>
            </a:r>
            <a:r>
              <a:rPr lang="ru-RU" altLang="ru-RU" sz="2200" dirty="0" err="1">
                <a:latin typeface="Times New Roman" panose="02020603050405020304" pitchFamily="18" charset="0"/>
                <a:cs typeface="Times New Roman" panose="02020603050405020304" pitchFamily="18" charset="0"/>
              </a:rPr>
              <a:t>ping</a:t>
            </a:r>
            <a:r>
              <a:rPr lang="ru-RU" altLang="ru-RU" sz="2200" dirty="0">
                <a:latin typeface="Times New Roman" panose="02020603050405020304" pitchFamily="18" charset="0"/>
                <a:cs typeface="Times New Roman" panose="02020603050405020304" pitchFamily="18" charset="0"/>
              </a:rPr>
              <a:t> </a:t>
            </a:r>
            <a:r>
              <a:rPr lang="ru-RU" altLang="ru-RU" sz="2200" dirty="0" err="1">
                <a:latin typeface="Times New Roman" panose="02020603050405020304" pitchFamily="18" charset="0"/>
                <a:cs typeface="Times New Roman" panose="02020603050405020304" pitchFamily="18" charset="0"/>
              </a:rPr>
              <a:t>sweep</a:t>
            </a:r>
            <a:r>
              <a:rPr lang="ru-RU" altLang="ru-RU" sz="2200" dirty="0">
                <a:latin typeface="Times New Roman" panose="02020603050405020304" pitchFamily="18" charset="0"/>
                <a:cs typeface="Times New Roman" panose="02020603050405020304" pitchFamily="18" charset="0"/>
              </a:rPr>
              <a:t>) и </a:t>
            </a:r>
            <a:r>
              <a:rPr lang="ru-RU" altLang="ru-RU" sz="2200" b="1" dirty="0">
                <a:latin typeface="Times New Roman" panose="02020603050405020304" pitchFamily="18" charset="0"/>
                <a:cs typeface="Times New Roman" panose="02020603050405020304" pitchFamily="18" charset="0"/>
              </a:rPr>
              <a:t>сканирования портов</a:t>
            </a:r>
            <a:r>
              <a:rPr lang="ru-RU" altLang="ru-RU" sz="2200" dirty="0">
                <a:latin typeface="Times New Roman" panose="02020603050405020304" pitchFamily="18" charset="0"/>
                <a:cs typeface="Times New Roman" panose="02020603050405020304" pitchFamily="18" charset="0"/>
              </a:rPr>
              <a:t>. </a:t>
            </a:r>
            <a:r>
              <a:rPr lang="ru-RU" altLang="ru-RU" sz="2200" u="sng" dirty="0">
                <a:latin typeface="Times New Roman" panose="02020603050405020304" pitchFamily="18" charset="0"/>
                <a:cs typeface="Times New Roman" panose="02020603050405020304" pitchFamily="18" charset="0"/>
              </a:rPr>
              <a:t>Запросы DNS </a:t>
            </a:r>
            <a:r>
              <a:rPr lang="ru-RU" altLang="ru-RU" sz="2200" dirty="0">
                <a:latin typeface="Times New Roman" panose="02020603050405020304" pitchFamily="18" charset="0"/>
                <a:cs typeface="Times New Roman" panose="02020603050405020304" pitchFamily="18" charset="0"/>
              </a:rPr>
              <a:t>помогают понять, кто владеет тем или иным доменом и какие адреса этому домену присвоены. </a:t>
            </a:r>
            <a:r>
              <a:rPr lang="ru-RU" altLang="ru-RU" sz="2200" u="sng" dirty="0">
                <a:latin typeface="Times New Roman" panose="02020603050405020304" pitchFamily="18" charset="0"/>
                <a:cs typeface="Times New Roman" panose="02020603050405020304" pitchFamily="18" charset="0"/>
              </a:rPr>
              <a:t>Эхо-тестирование адресов</a:t>
            </a:r>
            <a:r>
              <a:rPr lang="ru-RU" altLang="ru-RU" sz="2200" dirty="0">
                <a:latin typeface="Times New Roman" panose="02020603050405020304" pitchFamily="18" charset="0"/>
                <a:cs typeface="Times New Roman" panose="02020603050405020304" pitchFamily="18" charset="0"/>
              </a:rPr>
              <a:t>, раскрытых с помощью DNS, позволяет увидеть, какие хосты реально работают в данной среде. Получив список хостов, хакер использует </a:t>
            </a:r>
            <a:r>
              <a:rPr lang="ru-RU" altLang="ru-RU" sz="2200" u="sng" dirty="0">
                <a:latin typeface="Times New Roman" panose="02020603050405020304" pitchFamily="18" charset="0"/>
                <a:cs typeface="Times New Roman" panose="02020603050405020304" pitchFamily="18" charset="0"/>
              </a:rPr>
              <a:t>средства сканирования портов</a:t>
            </a:r>
            <a:r>
              <a:rPr lang="ru-RU" altLang="ru-RU" sz="2200" dirty="0">
                <a:latin typeface="Times New Roman" panose="02020603050405020304" pitchFamily="18" charset="0"/>
                <a:cs typeface="Times New Roman" panose="02020603050405020304" pitchFamily="18" charset="0"/>
              </a:rPr>
              <a:t>, чтобы составить полный список услуг, поддерживаемых этими хостами. И, наконец, хакер анализирует характеристики приложений, работающих на хостах. В результате добывается информация, которую можно использовать для взлома.</a:t>
            </a:r>
            <a:endParaRPr lang="ru-RU" altLang="ru-RU" sz="1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a:extLst>
              <a:ext uri="{FF2B5EF4-FFF2-40B4-BE49-F238E27FC236}">
                <a16:creationId xmlns:a16="http://schemas.microsoft.com/office/drawing/2014/main" id="{EF172FC2-F40B-4FB3-9D0D-E9221A85DCF6}"/>
              </a:ext>
            </a:extLst>
          </p:cNvPr>
          <p:cNvSpPr>
            <a:spLocks noGrp="1"/>
          </p:cNvSpPr>
          <p:nvPr>
            <p:ph type="title"/>
          </p:nvPr>
        </p:nvSpPr>
        <p:spPr>
          <a:xfrm>
            <a:off x="1043608" y="198438"/>
            <a:ext cx="7725742" cy="1143000"/>
          </a:xfrm>
        </p:spPr>
        <p:txBody>
          <a:bodyPr/>
          <a:lstStyle/>
          <a:p>
            <a:pPr eaLnBrk="1" hangingPunct="1"/>
            <a:r>
              <a:rPr lang="ru-RU" altLang="ru-RU" dirty="0">
                <a:latin typeface="Times New Roman" panose="02020603050405020304" pitchFamily="18" charset="0"/>
                <a:cs typeface="Times New Roman" panose="02020603050405020304" pitchFamily="18" charset="0"/>
              </a:rPr>
              <a:t>Виды атак</a:t>
            </a:r>
            <a:endParaRPr lang="ru-RU" altLang="ru-RU" dirty="0"/>
          </a:p>
        </p:txBody>
      </p:sp>
      <p:sp>
        <p:nvSpPr>
          <p:cNvPr id="17411" name="Прямоугольник 2">
            <a:extLst>
              <a:ext uri="{FF2B5EF4-FFF2-40B4-BE49-F238E27FC236}">
                <a16:creationId xmlns:a16="http://schemas.microsoft.com/office/drawing/2014/main" id="{289C8B0A-A3D9-470A-A6B1-41485538465E}"/>
              </a:ext>
            </a:extLst>
          </p:cNvPr>
          <p:cNvSpPr>
            <a:spLocks noChangeArrowheads="1"/>
          </p:cNvSpPr>
          <p:nvPr/>
        </p:nvSpPr>
        <p:spPr bwMode="auto">
          <a:xfrm>
            <a:off x="1022971" y="1397000"/>
            <a:ext cx="772574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tabLst>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9pPr>
          </a:lstStyle>
          <a:p>
            <a:pPr algn="just">
              <a:spcBef>
                <a:spcPct val="0"/>
              </a:spcBef>
              <a:buSzPts val="1000"/>
              <a:buFontTx/>
              <a:buNone/>
            </a:pPr>
            <a:r>
              <a:rPr lang="ru-RU" altLang="ru-RU" sz="2400" b="1" dirty="0">
                <a:solidFill>
                  <a:srgbClr val="FF0000"/>
                </a:solidFill>
                <a:latin typeface="Times New Roman" panose="02020603050405020304" pitchFamily="18" charset="0"/>
                <a:cs typeface="Times New Roman" panose="02020603050405020304" pitchFamily="18" charset="0"/>
              </a:rPr>
              <a:t>	8. Атаки на уровне приложений. </a:t>
            </a:r>
            <a:r>
              <a:rPr lang="ru-RU" altLang="ru-RU" sz="2400" dirty="0">
                <a:solidFill>
                  <a:srgbClr val="000000"/>
                </a:solidFill>
                <a:latin typeface="Times New Roman" panose="02020603050405020304" pitchFamily="18" charset="0"/>
                <a:cs typeface="Times New Roman" panose="02020603050405020304" pitchFamily="18" charset="0"/>
              </a:rPr>
              <a:t>В данном случае злоумышленники </a:t>
            </a:r>
            <a:r>
              <a:rPr lang="ru-RU" altLang="ru-RU" sz="2400" dirty="0">
                <a:latin typeface="Times New Roman" panose="02020603050405020304" pitchFamily="18" charset="0"/>
                <a:cs typeface="Times New Roman" panose="02020603050405020304" pitchFamily="18" charset="0"/>
              </a:rPr>
              <a:t>получают прямой доступ к приложениям корпоративной сети. </a:t>
            </a:r>
          </a:p>
          <a:p>
            <a:pPr algn="just">
              <a:spcBef>
                <a:spcPct val="0"/>
              </a:spcBef>
              <a:buSzPts val="1000"/>
              <a:buFontTx/>
              <a:buNone/>
            </a:pPr>
            <a:endParaRPr lang="ru-RU" altLang="ru-RU" sz="2400" dirty="0">
              <a:latin typeface="Times New Roman" panose="02020603050405020304" pitchFamily="18" charset="0"/>
              <a:cs typeface="Times New Roman" panose="02020603050405020304" pitchFamily="18" charset="0"/>
            </a:endParaRPr>
          </a:p>
          <a:p>
            <a:pPr algn="just">
              <a:spcBef>
                <a:spcPct val="0"/>
              </a:spcBef>
              <a:buSzPts val="1000"/>
              <a:buFontTx/>
              <a:buNone/>
            </a:pPr>
            <a:r>
              <a:rPr lang="ru-RU" altLang="ru-RU" sz="2400" dirty="0">
                <a:latin typeface="Times New Roman" panose="02020603050405020304" pitchFamily="18" charset="0"/>
                <a:cs typeface="Times New Roman" panose="02020603050405020304" pitchFamily="18" charset="0"/>
              </a:rPr>
              <a:t>	Отдельный интерес для них представляют сервисы HTTP (TCP порт 80) и HTTPS (TCP порт 443), которые во многих сетях открыты именно на уровне приложений модели OSI (Open Systems </a:t>
            </a:r>
            <a:r>
              <a:rPr lang="ru-RU" altLang="ru-RU" sz="2400" dirty="0" err="1">
                <a:latin typeface="Times New Roman" panose="02020603050405020304" pitchFamily="18" charset="0"/>
                <a:cs typeface="Times New Roman" panose="02020603050405020304" pitchFamily="18" charset="0"/>
              </a:rPr>
              <a:t>Interconnection</a:t>
            </a:r>
            <a:r>
              <a:rPr lang="ru-RU" altLang="ru-RU" sz="2400" dirty="0">
                <a:latin typeface="Times New Roman" panose="02020603050405020304" pitchFamily="18" charset="0"/>
                <a:cs typeface="Times New Roman" panose="02020603050405020304" pitchFamily="18" charset="0"/>
              </a:rPr>
              <a:t>). В то же время устройства контроля доступа не могут эффективно идентифицировать злонамеренные действия, направленные на эти сервисы. К данной категории атак относят, например, запуск сценария на стороне клиента, инжекции кода SQL и т.д.</a:t>
            </a:r>
            <a:endParaRPr lang="ru-RU" altLang="ru-RU"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a:extLst>
              <a:ext uri="{FF2B5EF4-FFF2-40B4-BE49-F238E27FC236}">
                <a16:creationId xmlns:a16="http://schemas.microsoft.com/office/drawing/2014/main" id="{EF172FC2-F40B-4FB3-9D0D-E9221A85DCF6}"/>
              </a:ext>
            </a:extLst>
          </p:cNvPr>
          <p:cNvSpPr>
            <a:spLocks noGrp="1"/>
          </p:cNvSpPr>
          <p:nvPr>
            <p:ph type="title"/>
          </p:nvPr>
        </p:nvSpPr>
        <p:spPr>
          <a:xfrm>
            <a:off x="1043608" y="198438"/>
            <a:ext cx="7725742" cy="1143000"/>
          </a:xfrm>
        </p:spPr>
        <p:txBody>
          <a:bodyPr/>
          <a:lstStyle/>
          <a:p>
            <a:pPr eaLnBrk="1" hangingPunct="1"/>
            <a:r>
              <a:rPr lang="ru-RU" altLang="ru-RU" dirty="0">
                <a:latin typeface="Times New Roman" panose="02020603050405020304" pitchFamily="18" charset="0"/>
                <a:cs typeface="Times New Roman" panose="02020603050405020304" pitchFamily="18" charset="0"/>
              </a:rPr>
              <a:t>Виды атак</a:t>
            </a:r>
            <a:endParaRPr lang="ru-RU" altLang="ru-RU" dirty="0"/>
          </a:p>
        </p:txBody>
      </p:sp>
      <p:sp>
        <p:nvSpPr>
          <p:cNvPr id="17411" name="Прямоугольник 2">
            <a:extLst>
              <a:ext uri="{FF2B5EF4-FFF2-40B4-BE49-F238E27FC236}">
                <a16:creationId xmlns:a16="http://schemas.microsoft.com/office/drawing/2014/main" id="{289C8B0A-A3D9-470A-A6B1-41485538465E}"/>
              </a:ext>
            </a:extLst>
          </p:cNvPr>
          <p:cNvSpPr>
            <a:spLocks noChangeArrowheads="1"/>
          </p:cNvSpPr>
          <p:nvPr/>
        </p:nvSpPr>
        <p:spPr bwMode="auto">
          <a:xfrm>
            <a:off x="1022971" y="1397000"/>
            <a:ext cx="7725742"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tabLst>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9pPr>
          </a:lstStyle>
          <a:p>
            <a:pPr algn="just">
              <a:spcBef>
                <a:spcPct val="0"/>
              </a:spcBef>
              <a:buSzPts val="1000"/>
              <a:buFontTx/>
              <a:buNone/>
            </a:pPr>
            <a:r>
              <a:rPr lang="ru-RU" altLang="ru-RU" sz="2800" b="1" dirty="0">
                <a:solidFill>
                  <a:srgbClr val="FF0000"/>
                </a:solidFill>
                <a:latin typeface="Times New Roman" panose="02020603050405020304" pitchFamily="18" charset="0"/>
                <a:cs typeface="Times New Roman" panose="02020603050405020304" pitchFamily="18" charset="0"/>
              </a:rPr>
              <a:t>	9. Вредоносное ПО типа «вирусы» или «черви».</a:t>
            </a:r>
            <a:r>
              <a:rPr lang="ru-RU" altLang="ru-RU" sz="2800" dirty="0">
                <a:solidFill>
                  <a:srgbClr val="FF0000"/>
                </a:solidFill>
                <a:latin typeface="Times New Roman" panose="02020603050405020304" pitchFamily="18" charset="0"/>
                <a:cs typeface="Times New Roman" panose="02020603050405020304" pitchFamily="18" charset="0"/>
              </a:rPr>
              <a:t> </a:t>
            </a:r>
            <a:r>
              <a:rPr lang="ru-RU" altLang="ru-RU" sz="2400" dirty="0">
                <a:latin typeface="Times New Roman" panose="02020603050405020304" pitchFamily="18" charset="0"/>
                <a:cs typeface="Times New Roman" panose="02020603050405020304" pitchFamily="18" charset="0"/>
              </a:rPr>
              <a:t>Компьютерный вирус и компьютерный червь — это вредоносные программы, которые способны воспроизводить себя на компьютерах или через компьютерные сети. При этом пользователь не подозревает о заражении своего компьютера. Так как каждая последующая копия вируса или компьютерного червя также способна к самовоспроизведению, заражение распространяется очень быстро. Существует очень много различных типов компьютерных вирусов и компьютерных червей, большинство которых обладают высокой способностью к разрушению.</a:t>
            </a:r>
            <a:endParaRPr lang="ru-RU" altLang="ru-RU"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78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a:extLst>
              <a:ext uri="{FF2B5EF4-FFF2-40B4-BE49-F238E27FC236}">
                <a16:creationId xmlns:a16="http://schemas.microsoft.com/office/drawing/2014/main" id="{7270B810-1A7A-49AD-BD21-641B1559EE36}"/>
              </a:ext>
            </a:extLst>
          </p:cNvPr>
          <p:cNvSpPr>
            <a:spLocks noGrp="1"/>
          </p:cNvSpPr>
          <p:nvPr>
            <p:ph type="title"/>
          </p:nvPr>
        </p:nvSpPr>
        <p:spPr>
          <a:xfrm>
            <a:off x="899592" y="476250"/>
            <a:ext cx="7869758" cy="1143000"/>
          </a:xfrm>
        </p:spPr>
        <p:txBody>
          <a:bodyPr>
            <a:normAutofit fontScale="90000"/>
          </a:bodyPr>
          <a:lstStyle/>
          <a:p>
            <a:pPr eaLnBrk="1" hangingPunct="1"/>
            <a:r>
              <a:rPr lang="ru-RU" altLang="ru-RU" dirty="0">
                <a:solidFill>
                  <a:srgbClr val="000000"/>
                </a:solidFill>
                <a:latin typeface="Times New Roman" panose="02020603050405020304" pitchFamily="18" charset="0"/>
                <a:cs typeface="Times New Roman" panose="02020603050405020304" pitchFamily="18" charset="0"/>
              </a:rPr>
              <a:t>Классификация средств защиты информации</a:t>
            </a:r>
            <a:endParaRPr lang="ru-RU" altLang="ru-RU" dirty="0"/>
          </a:p>
        </p:txBody>
      </p:sp>
      <p:sp>
        <p:nvSpPr>
          <p:cNvPr id="19459" name="Прямоугольник 2">
            <a:extLst>
              <a:ext uri="{FF2B5EF4-FFF2-40B4-BE49-F238E27FC236}">
                <a16:creationId xmlns:a16="http://schemas.microsoft.com/office/drawing/2014/main" id="{91156148-9E2D-410D-BD27-DAEB119B516E}"/>
              </a:ext>
            </a:extLst>
          </p:cNvPr>
          <p:cNvSpPr>
            <a:spLocks noChangeArrowheads="1"/>
          </p:cNvSpPr>
          <p:nvPr/>
        </p:nvSpPr>
        <p:spPr bwMode="auto">
          <a:xfrm>
            <a:off x="899592" y="1903413"/>
            <a:ext cx="7849121"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tabLst>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9pPr>
          </a:lstStyle>
          <a:p>
            <a:pPr algn="just">
              <a:spcBef>
                <a:spcPct val="0"/>
              </a:spcBef>
              <a:buSzPts val="1000"/>
              <a:buFont typeface="Symbol" panose="05050102010706020507" pitchFamily="18" charset="2"/>
              <a:buChar char=""/>
            </a:pPr>
            <a:endParaRPr lang="ru-RU" altLang="ru-RU" sz="2000" dirty="0">
              <a:solidFill>
                <a:srgbClr val="000000"/>
              </a:solidFill>
              <a:latin typeface="Times New Roman" panose="02020603050405020304" pitchFamily="18" charset="0"/>
              <a:cs typeface="Times New Roman" panose="02020603050405020304" pitchFamily="18" charset="0"/>
            </a:endParaRPr>
          </a:p>
          <a:p>
            <a:pPr algn="just">
              <a:spcBef>
                <a:spcPct val="0"/>
              </a:spcBef>
              <a:buSzPts val="1000"/>
              <a:buFontTx/>
              <a:buNone/>
            </a:pPr>
            <a:r>
              <a:rPr lang="ru-RU" altLang="ru-RU" sz="2400" i="1" u="sng" dirty="0">
                <a:latin typeface="Times New Roman" panose="02020603050405020304" pitchFamily="18" charset="0"/>
                <a:cs typeface="Times New Roman" panose="02020603050405020304" pitchFamily="18" charset="0"/>
              </a:rPr>
              <a:t>Защита информации</a:t>
            </a:r>
            <a:r>
              <a:rPr lang="ru-RU" altLang="ru-RU" sz="2400" u="sng" dirty="0">
                <a:latin typeface="Times New Roman" panose="02020603050405020304" pitchFamily="18" charset="0"/>
                <a:cs typeface="Times New Roman" panose="02020603050405020304" pitchFamily="18" charset="0"/>
              </a:rPr>
              <a:t> </a:t>
            </a:r>
            <a:r>
              <a:rPr lang="ru-RU" altLang="ru-RU" sz="2400" dirty="0">
                <a:latin typeface="Times New Roman" panose="02020603050405020304" pitchFamily="18" charset="0"/>
                <a:cs typeface="Times New Roman" panose="02020603050405020304" pitchFamily="18" charset="0"/>
              </a:rPr>
              <a:t>в сети может быть улучшена за счет использования специальных генераторов шума, маскирующих побочные электромагнитные излучения и наводки, помехоподавляющих сетевых фильтров, устройств зашумления сети питания, скремблеров (шифраторов телефонных переговоров), подавителей работы сотовых телефонов и т.д. </a:t>
            </a:r>
          </a:p>
          <a:p>
            <a:pPr algn="just">
              <a:spcBef>
                <a:spcPct val="0"/>
              </a:spcBef>
              <a:buSzPts val="1000"/>
              <a:buFontTx/>
              <a:buNone/>
            </a:pPr>
            <a:endParaRPr lang="ru-RU" altLang="ru-RU" sz="2400" dirty="0">
              <a:latin typeface="Times New Roman" panose="02020603050405020304" pitchFamily="18" charset="0"/>
              <a:cs typeface="Times New Roman" panose="02020603050405020304" pitchFamily="18" charset="0"/>
            </a:endParaRPr>
          </a:p>
          <a:p>
            <a:pPr algn="just">
              <a:spcBef>
                <a:spcPct val="0"/>
              </a:spcBef>
              <a:buSzPts val="1000"/>
              <a:buFontTx/>
              <a:buNone/>
            </a:pPr>
            <a:r>
              <a:rPr lang="ru-RU" altLang="ru-RU" sz="2400" b="1" dirty="0">
                <a:latin typeface="Times New Roman" panose="02020603050405020304" pitchFamily="18" charset="0"/>
                <a:cs typeface="Times New Roman" panose="02020603050405020304" pitchFamily="18" charset="0"/>
              </a:rPr>
              <a:t>Кардинальным решением </a:t>
            </a:r>
            <a:r>
              <a:rPr lang="ru-RU" altLang="ru-RU" sz="2400" dirty="0">
                <a:latin typeface="Times New Roman" panose="02020603050405020304" pitchFamily="18" charset="0"/>
                <a:cs typeface="Times New Roman" panose="02020603050405020304" pitchFamily="18" charset="0"/>
              </a:rPr>
              <a:t>является переход к соединениям на основе оптоволокна, свободным от влияния электромагнитных полей и позволяющим обнаружить факт несанкционированного подключения.</a:t>
            </a:r>
            <a:endParaRPr lang="ru-RU" altLang="ru-RU"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a:extLst>
              <a:ext uri="{FF2B5EF4-FFF2-40B4-BE49-F238E27FC236}">
                <a16:creationId xmlns:a16="http://schemas.microsoft.com/office/drawing/2014/main" id="{44DE5809-8C66-4350-9CB7-738A92A2C3C1}"/>
              </a:ext>
            </a:extLst>
          </p:cNvPr>
          <p:cNvSpPr>
            <a:spLocks noGrp="1"/>
          </p:cNvSpPr>
          <p:nvPr>
            <p:ph type="title"/>
          </p:nvPr>
        </p:nvSpPr>
        <p:spPr>
          <a:xfrm>
            <a:off x="971599" y="260648"/>
            <a:ext cx="7797751" cy="1143000"/>
          </a:xfrm>
        </p:spPr>
        <p:txBody>
          <a:bodyPr>
            <a:normAutofit fontScale="90000"/>
          </a:bodyPr>
          <a:lstStyle/>
          <a:p>
            <a:pPr eaLnBrk="1" hangingPunct="1"/>
            <a:r>
              <a:rPr lang="ru-RU" altLang="ru-RU" dirty="0">
                <a:solidFill>
                  <a:srgbClr val="000000"/>
                </a:solidFill>
                <a:latin typeface="Times New Roman" panose="02020603050405020304" pitchFamily="18" charset="0"/>
                <a:cs typeface="Times New Roman" panose="02020603050405020304" pitchFamily="18" charset="0"/>
              </a:rPr>
              <a:t>Классификация средств защиты информации</a:t>
            </a:r>
            <a:endParaRPr lang="ru-RU" altLang="ru-RU" dirty="0"/>
          </a:p>
        </p:txBody>
      </p:sp>
      <p:sp>
        <p:nvSpPr>
          <p:cNvPr id="21507" name="Прямоугольник 3">
            <a:extLst>
              <a:ext uri="{FF2B5EF4-FFF2-40B4-BE49-F238E27FC236}">
                <a16:creationId xmlns:a16="http://schemas.microsoft.com/office/drawing/2014/main" id="{58B1E17F-31E5-441E-B071-007CBB7068AF}"/>
              </a:ext>
            </a:extLst>
          </p:cNvPr>
          <p:cNvSpPr>
            <a:spLocks noChangeArrowheads="1"/>
          </p:cNvSpPr>
          <p:nvPr/>
        </p:nvSpPr>
        <p:spPr bwMode="auto">
          <a:xfrm>
            <a:off x="971599" y="1628800"/>
            <a:ext cx="720402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1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31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31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dirty="0">
                <a:solidFill>
                  <a:srgbClr val="000000"/>
                </a:solidFill>
                <a:latin typeface="Times New Roman" panose="02020603050405020304" pitchFamily="18" charset="0"/>
                <a:cs typeface="Times New Roman" panose="02020603050405020304" pitchFamily="18" charset="0"/>
              </a:rPr>
              <a:t>	В целом средства обеспечения </a:t>
            </a:r>
            <a:r>
              <a:rPr lang="ru-RU" altLang="ru-RU" sz="2000" i="1" dirty="0">
                <a:solidFill>
                  <a:srgbClr val="000000"/>
                </a:solidFill>
                <a:latin typeface="Times New Roman" panose="02020603050405020304" pitchFamily="18" charset="0"/>
                <a:cs typeface="Times New Roman" panose="02020603050405020304" pitchFamily="18" charset="0"/>
              </a:rPr>
              <a:t>защиты информации</a:t>
            </a:r>
            <a:r>
              <a:rPr lang="ru-RU" altLang="ru-RU" sz="2000" dirty="0">
                <a:solidFill>
                  <a:srgbClr val="000000"/>
                </a:solidFill>
                <a:latin typeface="Times New Roman" panose="02020603050405020304" pitchFamily="18" charset="0"/>
                <a:cs typeface="Times New Roman" panose="02020603050405020304" pitchFamily="18" charset="0"/>
              </a:rPr>
              <a:t> в части предотвращения преднамеренных действий в зависимости от способа реализации можно разделить на группы:</a:t>
            </a:r>
          </a:p>
          <a:p>
            <a:pPr algn="just">
              <a:spcBef>
                <a:spcPct val="0"/>
              </a:spcBef>
              <a:buFontTx/>
              <a:buNone/>
            </a:pPr>
            <a:endParaRPr lang="en-GB" altLang="ru-RU" sz="1200" dirty="0">
              <a:solidFill>
                <a:srgbClr val="000000"/>
              </a:solidFill>
              <a:latin typeface="Verdana" panose="020B0604030504040204" pitchFamily="34" charset="0"/>
              <a:cs typeface="Times New Roman" panose="02020603050405020304" pitchFamily="18" charset="0"/>
            </a:endParaRPr>
          </a:p>
          <a:p>
            <a:pPr algn="just">
              <a:spcBef>
                <a:spcPct val="0"/>
              </a:spcBef>
              <a:buFontTx/>
              <a:buNone/>
            </a:pPr>
            <a:r>
              <a:rPr lang="ru-RU" altLang="ru-RU" sz="2000" b="1" dirty="0">
                <a:solidFill>
                  <a:srgbClr val="000000"/>
                </a:solidFill>
                <a:latin typeface="Times New Roman" panose="02020603050405020304" pitchFamily="18" charset="0"/>
                <a:cs typeface="Times New Roman" panose="02020603050405020304" pitchFamily="18" charset="0"/>
              </a:rPr>
              <a:t>	1. Технические (аппаратные) средства. </a:t>
            </a:r>
            <a:r>
              <a:rPr lang="ru-RU" altLang="ru-RU" sz="2000" dirty="0">
                <a:solidFill>
                  <a:srgbClr val="000000"/>
                </a:solidFill>
                <a:latin typeface="Times New Roman" panose="02020603050405020304" pitchFamily="18" charset="0"/>
                <a:cs typeface="Times New Roman" panose="02020603050405020304" pitchFamily="18" charset="0"/>
              </a:rPr>
              <a:t>Это различные по типу устройства (механические, электромеханические, электронные и др.), которые аппаратными средствами решают задачи </a:t>
            </a:r>
            <a:r>
              <a:rPr lang="ru-RU" altLang="ru-RU" sz="2000" i="1" dirty="0">
                <a:solidFill>
                  <a:srgbClr val="000000"/>
                </a:solidFill>
                <a:latin typeface="Times New Roman" panose="02020603050405020304" pitchFamily="18" charset="0"/>
                <a:cs typeface="Times New Roman" panose="02020603050405020304" pitchFamily="18" charset="0"/>
              </a:rPr>
              <a:t>защиты информации</a:t>
            </a:r>
            <a:r>
              <a:rPr lang="ru-RU" altLang="ru-RU" sz="2000" dirty="0">
                <a:solidFill>
                  <a:srgbClr val="000000"/>
                </a:solidFill>
                <a:latin typeface="Times New Roman" panose="02020603050405020304" pitchFamily="18" charset="0"/>
                <a:cs typeface="Times New Roman" panose="02020603050405020304" pitchFamily="18" charset="0"/>
              </a:rPr>
              <a:t>. Они либо препятствуют физическому проникновению, либо, если проникновение все же состоялось, доступу к информации, в том числе с помощью ее маскировки.</a:t>
            </a:r>
          </a:p>
          <a:p>
            <a:pPr algn="just">
              <a:spcBef>
                <a:spcPct val="0"/>
              </a:spcBef>
              <a:buFontTx/>
              <a:buNone/>
            </a:pPr>
            <a:endParaRPr lang="ru-RU" altLang="ru-RU" sz="2000" dirty="0">
              <a:solidFill>
                <a:srgbClr val="000000"/>
              </a:solidFill>
              <a:latin typeface="Times New Roman" panose="02020603050405020304" pitchFamily="18" charset="0"/>
              <a:cs typeface="Times New Roman" panose="02020603050405020304" pitchFamily="18" charset="0"/>
            </a:endParaRPr>
          </a:p>
          <a:p>
            <a:pPr algn="just">
              <a:spcBef>
                <a:spcPct val="0"/>
              </a:spcBef>
              <a:buFontTx/>
              <a:buNone/>
            </a:pPr>
            <a:r>
              <a:rPr lang="ru-RU" altLang="ru-RU" sz="2000" dirty="0">
                <a:solidFill>
                  <a:srgbClr val="000000"/>
                </a:solidFill>
                <a:latin typeface="Times New Roman" panose="02020603050405020304" pitchFamily="18" charset="0"/>
                <a:cs typeface="Times New Roman" panose="02020603050405020304" pitchFamily="18" charset="0"/>
              </a:rPr>
              <a:t>	</a:t>
            </a:r>
            <a:r>
              <a:rPr lang="ru-RU" altLang="ru-RU" sz="2000" u="sng" dirty="0">
                <a:solidFill>
                  <a:srgbClr val="000000"/>
                </a:solidFill>
                <a:latin typeface="Times New Roman" panose="02020603050405020304" pitchFamily="18" charset="0"/>
                <a:cs typeface="Times New Roman" panose="02020603050405020304" pitchFamily="18" charset="0"/>
              </a:rPr>
              <a:t>Преимущества</a:t>
            </a:r>
            <a:r>
              <a:rPr lang="ru-RU" altLang="ru-RU" sz="2000" dirty="0">
                <a:solidFill>
                  <a:srgbClr val="000000"/>
                </a:solidFill>
                <a:latin typeface="Times New Roman" panose="02020603050405020304" pitchFamily="18" charset="0"/>
                <a:cs typeface="Times New Roman" panose="02020603050405020304" pitchFamily="18" charset="0"/>
              </a:rPr>
              <a:t> технических средств связаны с их надежностью, независимостью от субъективных факторов, высокой устойчивостью к модификации. </a:t>
            </a:r>
            <a:r>
              <a:rPr lang="ru-RU" altLang="ru-RU" sz="2000" u="sng" dirty="0">
                <a:solidFill>
                  <a:srgbClr val="000000"/>
                </a:solidFill>
                <a:latin typeface="Times New Roman" panose="02020603050405020304" pitchFamily="18" charset="0"/>
                <a:cs typeface="Times New Roman" panose="02020603050405020304" pitchFamily="18" charset="0"/>
              </a:rPr>
              <a:t>Слабые стороны </a:t>
            </a:r>
            <a:r>
              <a:rPr lang="ru-RU" altLang="ru-RU" sz="2000" dirty="0">
                <a:solidFill>
                  <a:srgbClr val="000000"/>
                </a:solidFill>
                <a:latin typeface="Times New Roman" panose="02020603050405020304" pitchFamily="18" charset="0"/>
                <a:cs typeface="Times New Roman" panose="02020603050405020304" pitchFamily="18" charset="0"/>
              </a:rPr>
              <a:t>– недостаточная гибкость, относительно большие объем и масса, высокая стоимость. </a:t>
            </a:r>
            <a:endParaRPr lang="en-GB" altLang="ru-RU" sz="2000"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a:extLst>
              <a:ext uri="{FF2B5EF4-FFF2-40B4-BE49-F238E27FC236}">
                <a16:creationId xmlns:a16="http://schemas.microsoft.com/office/drawing/2014/main" id="{AF286517-5E82-4404-86DD-D63738562BE3}"/>
              </a:ext>
            </a:extLst>
          </p:cNvPr>
          <p:cNvSpPr>
            <a:spLocks noGrp="1"/>
          </p:cNvSpPr>
          <p:nvPr>
            <p:ph type="title"/>
          </p:nvPr>
        </p:nvSpPr>
        <p:spPr>
          <a:xfrm>
            <a:off x="1043608" y="476250"/>
            <a:ext cx="7725742" cy="1143000"/>
          </a:xfrm>
        </p:spPr>
        <p:txBody>
          <a:bodyPr>
            <a:normAutofit fontScale="90000"/>
          </a:bodyPr>
          <a:lstStyle/>
          <a:p>
            <a:pPr eaLnBrk="1" hangingPunct="1"/>
            <a:r>
              <a:rPr lang="ru-RU" altLang="ru-RU" dirty="0">
                <a:solidFill>
                  <a:srgbClr val="000000"/>
                </a:solidFill>
                <a:latin typeface="Times New Roman" panose="02020603050405020304" pitchFamily="18" charset="0"/>
                <a:cs typeface="Times New Roman" panose="02020603050405020304" pitchFamily="18" charset="0"/>
              </a:rPr>
              <a:t>Классификация средств защиты информации</a:t>
            </a:r>
            <a:endParaRPr lang="ru-RU" altLang="ru-RU" dirty="0"/>
          </a:p>
        </p:txBody>
      </p:sp>
      <p:sp>
        <p:nvSpPr>
          <p:cNvPr id="23555" name="Прямоугольник 2">
            <a:extLst>
              <a:ext uri="{FF2B5EF4-FFF2-40B4-BE49-F238E27FC236}">
                <a16:creationId xmlns:a16="http://schemas.microsoft.com/office/drawing/2014/main" id="{DC137B35-2988-45FB-8B30-F89518DEBC5F}"/>
              </a:ext>
            </a:extLst>
          </p:cNvPr>
          <p:cNvSpPr>
            <a:spLocks noChangeArrowheads="1"/>
          </p:cNvSpPr>
          <p:nvPr/>
        </p:nvSpPr>
        <p:spPr bwMode="auto">
          <a:xfrm>
            <a:off x="1043608" y="2133600"/>
            <a:ext cx="7560642"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tabLst>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9pPr>
          </a:lstStyle>
          <a:p>
            <a:pPr algn="just">
              <a:spcBef>
                <a:spcPct val="0"/>
              </a:spcBef>
              <a:buFontTx/>
              <a:buNone/>
            </a:pPr>
            <a:r>
              <a:rPr lang="ru-RU" altLang="ru-RU" sz="2000" b="1" dirty="0">
                <a:solidFill>
                  <a:srgbClr val="000000"/>
                </a:solidFill>
                <a:latin typeface="Times New Roman" panose="02020603050405020304" pitchFamily="18" charset="0"/>
                <a:cs typeface="Times New Roman" panose="02020603050405020304" pitchFamily="18" charset="0"/>
              </a:rPr>
              <a:t>	</a:t>
            </a:r>
            <a:r>
              <a:rPr lang="ru-RU" altLang="ru-RU" sz="2200" b="1" dirty="0">
                <a:solidFill>
                  <a:srgbClr val="000000"/>
                </a:solidFill>
                <a:latin typeface="Times New Roman" panose="02020603050405020304" pitchFamily="18" charset="0"/>
                <a:cs typeface="Times New Roman" panose="02020603050405020304" pitchFamily="18" charset="0"/>
              </a:rPr>
              <a:t>2. Программные средства </a:t>
            </a:r>
            <a:r>
              <a:rPr lang="ru-RU" altLang="ru-RU" sz="2200" dirty="0">
                <a:solidFill>
                  <a:srgbClr val="000000"/>
                </a:solidFill>
                <a:latin typeface="Times New Roman" panose="02020603050405020304" pitchFamily="18" charset="0"/>
                <a:cs typeface="Times New Roman" panose="02020603050405020304" pitchFamily="18" charset="0"/>
              </a:rPr>
              <a:t>включают программы для идентификации пользователей, контроля доступа, шифрования информации, удаления остаточной (рабочей) информации типа временных файлов, тестового контроля системы защиты и др. </a:t>
            </a:r>
          </a:p>
          <a:p>
            <a:pPr algn="just">
              <a:spcBef>
                <a:spcPct val="0"/>
              </a:spcBef>
              <a:buFontTx/>
              <a:buNone/>
            </a:pPr>
            <a:endParaRPr lang="ru-RU" altLang="ru-RU" sz="2200" dirty="0">
              <a:solidFill>
                <a:srgbClr val="000000"/>
              </a:solidFill>
              <a:latin typeface="Times New Roman" panose="02020603050405020304" pitchFamily="18" charset="0"/>
              <a:cs typeface="Times New Roman" panose="02020603050405020304" pitchFamily="18" charset="0"/>
            </a:endParaRPr>
          </a:p>
          <a:p>
            <a:pPr algn="just">
              <a:spcBef>
                <a:spcPct val="0"/>
              </a:spcBef>
              <a:buFontTx/>
              <a:buNone/>
            </a:pPr>
            <a:r>
              <a:rPr lang="ru-RU" altLang="ru-RU" sz="2200" dirty="0">
                <a:solidFill>
                  <a:srgbClr val="000000"/>
                </a:solidFill>
                <a:latin typeface="Times New Roman" panose="02020603050405020304" pitchFamily="18" charset="0"/>
                <a:cs typeface="Times New Roman" panose="02020603050405020304" pitchFamily="18" charset="0"/>
              </a:rPr>
              <a:t>	</a:t>
            </a:r>
            <a:r>
              <a:rPr lang="ru-RU" altLang="ru-RU" sz="2200" u="sng" dirty="0">
                <a:solidFill>
                  <a:srgbClr val="000000"/>
                </a:solidFill>
                <a:latin typeface="Times New Roman" panose="02020603050405020304" pitchFamily="18" charset="0"/>
                <a:cs typeface="Times New Roman" panose="02020603050405020304" pitchFamily="18" charset="0"/>
              </a:rPr>
              <a:t>Преимущества программных средств </a:t>
            </a:r>
            <a:r>
              <a:rPr lang="ru-RU" altLang="ru-RU" sz="2200" dirty="0">
                <a:solidFill>
                  <a:srgbClr val="000000"/>
                </a:solidFill>
                <a:latin typeface="Times New Roman" panose="02020603050405020304" pitchFamily="18" charset="0"/>
                <a:cs typeface="Times New Roman" panose="02020603050405020304" pitchFamily="18" charset="0"/>
              </a:rPr>
              <a:t>– универсальность, гибкость, надежность, простота установки, способность к модификации и развитию. </a:t>
            </a:r>
            <a:r>
              <a:rPr lang="ru-RU" altLang="ru-RU" sz="2200" u="sng" dirty="0">
                <a:solidFill>
                  <a:srgbClr val="000000"/>
                </a:solidFill>
                <a:latin typeface="Times New Roman" panose="02020603050405020304" pitchFamily="18" charset="0"/>
                <a:cs typeface="Times New Roman" panose="02020603050405020304" pitchFamily="18" charset="0"/>
              </a:rPr>
              <a:t>Недостатки</a:t>
            </a:r>
            <a:r>
              <a:rPr lang="ru-RU" altLang="ru-RU" sz="2200" dirty="0">
                <a:solidFill>
                  <a:srgbClr val="000000"/>
                </a:solidFill>
                <a:latin typeface="Times New Roman" panose="02020603050405020304" pitchFamily="18" charset="0"/>
                <a:cs typeface="Times New Roman" panose="02020603050405020304" pitchFamily="18" charset="0"/>
              </a:rPr>
              <a:t> – ограниченная функциональность сети, использование части ресурсов файл-сервера и рабочих станций, высокая чувствительность к случайным или преднамеренным изменениям, возможная зависимость от типов компьютеров (их аппаратных средств). </a:t>
            </a:r>
            <a:endParaRPr lang="en-GB" altLang="ru-RU"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1">
            <a:extLst>
              <a:ext uri="{FF2B5EF4-FFF2-40B4-BE49-F238E27FC236}">
                <a16:creationId xmlns:a16="http://schemas.microsoft.com/office/drawing/2014/main" id="{8526831A-A14D-44A8-B0AC-4C3DDE4FBF0A}"/>
              </a:ext>
            </a:extLst>
          </p:cNvPr>
          <p:cNvSpPr>
            <a:spLocks noGrp="1"/>
          </p:cNvSpPr>
          <p:nvPr>
            <p:ph type="title"/>
          </p:nvPr>
        </p:nvSpPr>
        <p:spPr>
          <a:xfrm>
            <a:off x="1043608" y="476250"/>
            <a:ext cx="7725742" cy="1143000"/>
          </a:xfrm>
        </p:spPr>
        <p:txBody>
          <a:bodyPr>
            <a:normAutofit fontScale="90000"/>
          </a:bodyPr>
          <a:lstStyle/>
          <a:p>
            <a:pPr eaLnBrk="1" hangingPunct="1"/>
            <a:r>
              <a:rPr lang="ru-RU" altLang="ru-RU" dirty="0">
                <a:solidFill>
                  <a:srgbClr val="000000"/>
                </a:solidFill>
                <a:latin typeface="Times New Roman" panose="02020603050405020304" pitchFamily="18" charset="0"/>
                <a:cs typeface="Times New Roman" panose="02020603050405020304" pitchFamily="18" charset="0"/>
              </a:rPr>
              <a:t>Классификация средств защиты информации</a:t>
            </a:r>
            <a:endParaRPr lang="ru-RU" altLang="ru-RU" dirty="0"/>
          </a:p>
        </p:txBody>
      </p:sp>
      <p:sp>
        <p:nvSpPr>
          <p:cNvPr id="25603" name="Прямоугольник 3">
            <a:extLst>
              <a:ext uri="{FF2B5EF4-FFF2-40B4-BE49-F238E27FC236}">
                <a16:creationId xmlns:a16="http://schemas.microsoft.com/office/drawing/2014/main" id="{87600C51-578A-4EAC-B1A0-AC56441C2F07}"/>
              </a:ext>
            </a:extLst>
          </p:cNvPr>
          <p:cNvSpPr>
            <a:spLocks noChangeArrowheads="1"/>
          </p:cNvSpPr>
          <p:nvPr/>
        </p:nvSpPr>
        <p:spPr bwMode="auto">
          <a:xfrm>
            <a:off x="1053483" y="2132856"/>
            <a:ext cx="734538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tabLst>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9pPr>
          </a:lstStyle>
          <a:p>
            <a:pPr algn="just">
              <a:spcBef>
                <a:spcPct val="0"/>
              </a:spcBef>
              <a:buFontTx/>
              <a:buNone/>
            </a:pPr>
            <a:r>
              <a:rPr lang="ru-RU" altLang="ru-RU" sz="2400" b="1" dirty="0">
                <a:solidFill>
                  <a:srgbClr val="000000"/>
                </a:solidFill>
                <a:latin typeface="Times New Roman" panose="02020603050405020304" pitchFamily="18" charset="0"/>
                <a:cs typeface="Times New Roman" panose="02020603050405020304" pitchFamily="18" charset="0"/>
              </a:rPr>
              <a:t>	3. Смешанные аппаратно-программные средства </a:t>
            </a:r>
            <a:r>
              <a:rPr lang="ru-RU" altLang="ru-RU" sz="2400" dirty="0">
                <a:solidFill>
                  <a:srgbClr val="000000"/>
                </a:solidFill>
                <a:latin typeface="Times New Roman" panose="02020603050405020304" pitchFamily="18" charset="0"/>
                <a:cs typeface="Times New Roman" panose="02020603050405020304" pitchFamily="18" charset="0"/>
              </a:rPr>
              <a:t>реализуют те же функции, что аппаратные и программные средства в отдельности, и имеют промежуточные свойства. </a:t>
            </a:r>
            <a:endParaRPr lang="en-GB" altLang="ru-RU"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1">
            <a:extLst>
              <a:ext uri="{FF2B5EF4-FFF2-40B4-BE49-F238E27FC236}">
                <a16:creationId xmlns:a16="http://schemas.microsoft.com/office/drawing/2014/main" id="{8526831A-A14D-44A8-B0AC-4C3DDE4FBF0A}"/>
              </a:ext>
            </a:extLst>
          </p:cNvPr>
          <p:cNvSpPr>
            <a:spLocks noGrp="1"/>
          </p:cNvSpPr>
          <p:nvPr>
            <p:ph type="title"/>
          </p:nvPr>
        </p:nvSpPr>
        <p:spPr>
          <a:xfrm>
            <a:off x="1043608" y="476250"/>
            <a:ext cx="7725742" cy="1143000"/>
          </a:xfrm>
        </p:spPr>
        <p:txBody>
          <a:bodyPr>
            <a:normAutofit fontScale="90000"/>
          </a:bodyPr>
          <a:lstStyle/>
          <a:p>
            <a:pPr eaLnBrk="1" hangingPunct="1"/>
            <a:r>
              <a:rPr lang="ru-RU" altLang="ru-RU" dirty="0">
                <a:solidFill>
                  <a:srgbClr val="000000"/>
                </a:solidFill>
                <a:latin typeface="Times New Roman" panose="02020603050405020304" pitchFamily="18" charset="0"/>
                <a:cs typeface="Times New Roman" panose="02020603050405020304" pitchFamily="18" charset="0"/>
              </a:rPr>
              <a:t>Классификация средств защиты информации</a:t>
            </a:r>
            <a:endParaRPr lang="ru-RU" altLang="ru-RU" dirty="0"/>
          </a:p>
        </p:txBody>
      </p:sp>
      <p:sp>
        <p:nvSpPr>
          <p:cNvPr id="25604" name="Прямоугольник 5">
            <a:extLst>
              <a:ext uri="{FF2B5EF4-FFF2-40B4-BE49-F238E27FC236}">
                <a16:creationId xmlns:a16="http://schemas.microsoft.com/office/drawing/2014/main" id="{A7EAE83C-4C14-45F7-BF96-3DEA49810894}"/>
              </a:ext>
            </a:extLst>
          </p:cNvPr>
          <p:cNvSpPr>
            <a:spLocks noChangeArrowheads="1"/>
          </p:cNvSpPr>
          <p:nvPr/>
        </p:nvSpPr>
        <p:spPr bwMode="auto">
          <a:xfrm>
            <a:off x="1043608" y="2060848"/>
            <a:ext cx="753524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tabLst>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9pPr>
          </a:lstStyle>
          <a:p>
            <a:pPr algn="just">
              <a:spcBef>
                <a:spcPct val="0"/>
              </a:spcBef>
              <a:buFontTx/>
              <a:buNone/>
            </a:pPr>
            <a:r>
              <a:rPr lang="ru-RU" altLang="ru-RU" sz="2000" b="1" dirty="0">
                <a:solidFill>
                  <a:srgbClr val="000000"/>
                </a:solidFill>
                <a:latin typeface="Times New Roman" panose="02020603050405020304" pitchFamily="18" charset="0"/>
                <a:cs typeface="Times New Roman" panose="02020603050405020304" pitchFamily="18" charset="0"/>
              </a:rPr>
              <a:t>	4. Организационные средства </a:t>
            </a:r>
            <a:r>
              <a:rPr lang="ru-RU" altLang="ru-RU" sz="2000" dirty="0">
                <a:solidFill>
                  <a:srgbClr val="000000"/>
                </a:solidFill>
                <a:latin typeface="Times New Roman" panose="02020603050405020304" pitchFamily="18" charset="0"/>
                <a:cs typeface="Times New Roman" panose="02020603050405020304" pitchFamily="18" charset="0"/>
              </a:rPr>
              <a:t>складываются из </a:t>
            </a:r>
            <a:r>
              <a:rPr lang="ru-RU" altLang="ru-RU" sz="2000" i="1" dirty="0">
                <a:solidFill>
                  <a:srgbClr val="000000"/>
                </a:solidFill>
                <a:latin typeface="Times New Roman" panose="02020603050405020304" pitchFamily="18" charset="0"/>
                <a:cs typeface="Times New Roman" panose="02020603050405020304" pitchFamily="18" charset="0"/>
              </a:rPr>
              <a:t>организационно-технических</a:t>
            </a:r>
            <a:r>
              <a:rPr lang="ru-RU" altLang="ru-RU" sz="2000" dirty="0">
                <a:solidFill>
                  <a:srgbClr val="000000"/>
                </a:solidFill>
                <a:latin typeface="Times New Roman" panose="02020603050405020304" pitchFamily="18" charset="0"/>
                <a:cs typeface="Times New Roman" panose="02020603050405020304" pitchFamily="18" charset="0"/>
              </a:rPr>
              <a:t> (подготовка помещений с компьютерами, прокладка кабельной системы с учетом требований ограничения доступа к ней и др.) и </a:t>
            </a:r>
            <a:r>
              <a:rPr lang="ru-RU" altLang="ru-RU" sz="2000" i="1" dirty="0">
                <a:solidFill>
                  <a:srgbClr val="000000"/>
                </a:solidFill>
                <a:latin typeface="Times New Roman" panose="02020603050405020304" pitchFamily="18" charset="0"/>
                <a:cs typeface="Times New Roman" panose="02020603050405020304" pitchFamily="18" charset="0"/>
              </a:rPr>
              <a:t>организационно-правовых</a:t>
            </a:r>
            <a:r>
              <a:rPr lang="ru-RU" altLang="ru-RU" sz="2000" dirty="0">
                <a:solidFill>
                  <a:srgbClr val="000000"/>
                </a:solidFill>
                <a:latin typeface="Times New Roman" panose="02020603050405020304" pitchFamily="18" charset="0"/>
                <a:cs typeface="Times New Roman" panose="02020603050405020304" pitchFamily="18" charset="0"/>
              </a:rPr>
              <a:t> (национальные законодательства и правила работы, устанавливаемые руководством конкретного предприятия). </a:t>
            </a:r>
          </a:p>
          <a:p>
            <a:pPr algn="just">
              <a:spcBef>
                <a:spcPct val="0"/>
              </a:spcBef>
              <a:buFontTx/>
              <a:buNone/>
            </a:pPr>
            <a:endParaRPr lang="ru-RU" altLang="ru-RU" sz="2000" u="sng" dirty="0">
              <a:solidFill>
                <a:srgbClr val="000000"/>
              </a:solidFill>
              <a:latin typeface="Times New Roman" panose="02020603050405020304" pitchFamily="18" charset="0"/>
              <a:cs typeface="Times New Roman" panose="02020603050405020304" pitchFamily="18" charset="0"/>
            </a:endParaRPr>
          </a:p>
          <a:p>
            <a:pPr algn="just">
              <a:spcBef>
                <a:spcPct val="0"/>
              </a:spcBef>
              <a:buFontTx/>
              <a:buNone/>
            </a:pPr>
            <a:r>
              <a:rPr lang="ru-RU" altLang="ru-RU" sz="2000" dirty="0">
                <a:solidFill>
                  <a:srgbClr val="000000"/>
                </a:solidFill>
                <a:latin typeface="Times New Roman" panose="02020603050405020304" pitchFamily="18" charset="0"/>
                <a:cs typeface="Times New Roman" panose="02020603050405020304" pitchFamily="18" charset="0"/>
              </a:rPr>
              <a:t>	</a:t>
            </a:r>
            <a:r>
              <a:rPr lang="ru-RU" altLang="ru-RU" sz="2000" u="sng" dirty="0">
                <a:solidFill>
                  <a:srgbClr val="000000"/>
                </a:solidFill>
                <a:latin typeface="Times New Roman" panose="02020603050405020304" pitchFamily="18" charset="0"/>
                <a:cs typeface="Times New Roman" panose="02020603050405020304" pitchFamily="18" charset="0"/>
              </a:rPr>
              <a:t>Преимущества</a:t>
            </a:r>
            <a:r>
              <a:rPr lang="ru-RU" altLang="ru-RU" sz="2000" dirty="0">
                <a:solidFill>
                  <a:srgbClr val="000000"/>
                </a:solidFill>
                <a:latin typeface="Times New Roman" panose="02020603050405020304" pitchFamily="18" charset="0"/>
                <a:cs typeface="Times New Roman" panose="02020603050405020304" pitchFamily="18" charset="0"/>
              </a:rPr>
              <a:t> организационных средств состоят в том, что они позволяют решать множество разнородных проблем, просты в реализации, быстро реагируют на нежелательные действия в сети, имеют неограниченные возможности модификации и развития. 	</a:t>
            </a:r>
            <a:r>
              <a:rPr lang="ru-RU" altLang="ru-RU" sz="2000" u="sng" dirty="0">
                <a:solidFill>
                  <a:srgbClr val="000000"/>
                </a:solidFill>
                <a:latin typeface="Times New Roman" panose="02020603050405020304" pitchFamily="18" charset="0"/>
                <a:cs typeface="Times New Roman" panose="02020603050405020304" pitchFamily="18" charset="0"/>
              </a:rPr>
              <a:t>Недостатки</a:t>
            </a:r>
            <a:r>
              <a:rPr lang="ru-RU" altLang="ru-RU" sz="2000" dirty="0">
                <a:solidFill>
                  <a:srgbClr val="000000"/>
                </a:solidFill>
                <a:latin typeface="Times New Roman" panose="02020603050405020304" pitchFamily="18" charset="0"/>
                <a:cs typeface="Times New Roman" panose="02020603050405020304" pitchFamily="18" charset="0"/>
              </a:rPr>
              <a:t> – высокая зависимость от субъективных факторов, в том числе от общей организации работы в конкретном подразделении.</a:t>
            </a:r>
            <a:endParaRPr lang="en-GB" alt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81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a:extLst>
              <a:ext uri="{FF2B5EF4-FFF2-40B4-BE49-F238E27FC236}">
                <a16:creationId xmlns:a16="http://schemas.microsoft.com/office/drawing/2014/main" id="{5A377051-598B-49E5-88DF-52D6006F238F}"/>
              </a:ext>
            </a:extLst>
          </p:cNvPr>
          <p:cNvSpPr>
            <a:spLocks noGrp="1"/>
          </p:cNvSpPr>
          <p:nvPr>
            <p:ph type="title"/>
          </p:nvPr>
        </p:nvSpPr>
        <p:spPr>
          <a:xfrm>
            <a:off x="971600" y="304801"/>
            <a:ext cx="7797750" cy="1143000"/>
          </a:xfrm>
        </p:spPr>
        <p:txBody>
          <a:bodyPr>
            <a:normAutofit fontScale="90000"/>
          </a:bodyPr>
          <a:lstStyle/>
          <a:p>
            <a:pPr eaLnBrk="1" hangingPunct="1"/>
            <a:r>
              <a:rPr lang="ru-RU" altLang="ru-RU" dirty="0">
                <a:solidFill>
                  <a:srgbClr val="000000"/>
                </a:solidFill>
                <a:latin typeface="Times New Roman" panose="02020603050405020304" pitchFamily="18" charset="0"/>
                <a:cs typeface="Times New Roman" panose="02020603050405020304" pitchFamily="18" charset="0"/>
              </a:rPr>
              <a:t>Классификация средств защиты информации</a:t>
            </a:r>
            <a:endParaRPr lang="ru-RU" altLang="ru-RU" dirty="0"/>
          </a:p>
        </p:txBody>
      </p:sp>
      <p:sp>
        <p:nvSpPr>
          <p:cNvPr id="27651" name="Прямоугольник 2">
            <a:extLst>
              <a:ext uri="{FF2B5EF4-FFF2-40B4-BE49-F238E27FC236}">
                <a16:creationId xmlns:a16="http://schemas.microsoft.com/office/drawing/2014/main" id="{B3CE8F48-5831-49B6-B1E8-74AD6D6CBA20}"/>
              </a:ext>
            </a:extLst>
          </p:cNvPr>
          <p:cNvSpPr>
            <a:spLocks noChangeArrowheads="1"/>
          </p:cNvSpPr>
          <p:nvPr/>
        </p:nvSpPr>
        <p:spPr bwMode="auto">
          <a:xfrm>
            <a:off x="827088" y="1824633"/>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2000">
              <a:solidFill>
                <a:srgbClr val="000000"/>
              </a:solidFill>
              <a:latin typeface="Verdana" panose="020B060403050404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59ABC5EC-A733-4FAD-9E4C-FF8C6AB32979}"/>
              </a:ext>
            </a:extLst>
          </p:cNvPr>
          <p:cNvSpPr>
            <a:spLocks noChangeArrowheads="1"/>
          </p:cNvSpPr>
          <p:nvPr/>
        </p:nvSpPr>
        <p:spPr bwMode="auto">
          <a:xfrm>
            <a:off x="900113" y="1700808"/>
            <a:ext cx="7559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dirty="0">
                <a:solidFill>
                  <a:srgbClr val="000000"/>
                </a:solidFill>
                <a:latin typeface="Times New Roman" panose="02020603050405020304" pitchFamily="18" charset="0"/>
                <a:cs typeface="Times New Roman" panose="02020603050405020304" pitchFamily="18" charset="0"/>
              </a:rPr>
              <a:t>	По степени распространения и доступности выделяются программные средства.</a:t>
            </a:r>
            <a:endParaRPr lang="en-GB" altLang="ru-RU" sz="2000" dirty="0">
              <a:solidFill>
                <a:srgbClr val="000000"/>
              </a:solidFill>
              <a:latin typeface="Verdana" panose="020B0604030504040204" pitchFamily="34"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B9CA62D3-8B15-411F-8473-99A188901146}"/>
              </a:ext>
            </a:extLst>
          </p:cNvPr>
          <p:cNvSpPr>
            <a:spLocks noChangeArrowheads="1"/>
          </p:cNvSpPr>
          <p:nvPr/>
        </p:nvSpPr>
        <p:spPr bwMode="auto">
          <a:xfrm>
            <a:off x="900113" y="2472333"/>
            <a:ext cx="755967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b="1" dirty="0">
                <a:latin typeface="Times New Roman" panose="02020603050405020304" pitchFamily="18" charset="0"/>
                <a:cs typeface="Times New Roman" panose="02020603050405020304" pitchFamily="18" charset="0"/>
              </a:rPr>
              <a:t>Шифрование</a:t>
            </a:r>
            <a:r>
              <a:rPr lang="ru-RU" altLang="ru-RU" sz="2000" dirty="0">
                <a:latin typeface="Times New Roman" panose="02020603050405020304" pitchFamily="18" charset="0"/>
                <a:cs typeface="Times New Roman" panose="02020603050405020304" pitchFamily="18" charset="0"/>
              </a:rPr>
              <a:t> данных представляет собой разновидность программных средств </a:t>
            </a:r>
            <a:r>
              <a:rPr lang="ru-RU" altLang="ru-RU" sz="2000" i="1" dirty="0">
                <a:latin typeface="Times New Roman" panose="02020603050405020304" pitchFamily="18" charset="0"/>
                <a:cs typeface="Times New Roman" panose="02020603050405020304" pitchFamily="18" charset="0"/>
              </a:rPr>
              <a:t>защиты информации</a:t>
            </a:r>
            <a:r>
              <a:rPr lang="ru-RU" altLang="ru-RU" sz="2000" dirty="0">
                <a:latin typeface="Times New Roman" panose="02020603050405020304" pitchFamily="18" charset="0"/>
                <a:cs typeface="Times New Roman" panose="02020603050405020304" pitchFamily="18" charset="0"/>
              </a:rPr>
              <a:t> и имеет особое значение на практике как единственная надежная </a:t>
            </a:r>
            <a:r>
              <a:rPr lang="ru-RU" altLang="ru-RU" sz="2000" i="1" dirty="0">
                <a:latin typeface="Times New Roman" panose="02020603050405020304" pitchFamily="18" charset="0"/>
                <a:cs typeface="Times New Roman" panose="02020603050405020304" pitchFamily="18" charset="0"/>
              </a:rPr>
              <a:t>защита информации.</a:t>
            </a:r>
          </a:p>
          <a:p>
            <a:pPr>
              <a:spcBef>
                <a:spcPct val="0"/>
              </a:spcBef>
              <a:buFontTx/>
              <a:buNone/>
            </a:pPr>
            <a:endParaRPr lang="ru-RU" altLang="ru-RU" sz="2000" i="1" dirty="0">
              <a:latin typeface="Times New Roman" panose="02020603050405020304" pitchFamily="18" charset="0"/>
            </a:endParaRPr>
          </a:p>
          <a:p>
            <a:pPr algn="just">
              <a:spcBef>
                <a:spcPct val="0"/>
              </a:spcBef>
              <a:buFontTx/>
              <a:buNone/>
            </a:pPr>
            <a:r>
              <a:rPr lang="ru-RU" altLang="ru-RU" sz="2000" b="1" dirty="0" err="1">
                <a:latin typeface="Times New Roman" panose="02020603050405020304" pitchFamily="18" charset="0"/>
                <a:cs typeface="Times New Roman" panose="02020603050405020304" pitchFamily="18" charset="0"/>
              </a:rPr>
              <a:t>Шифрова́ние</a:t>
            </a:r>
            <a:r>
              <a:rPr lang="ru-RU" altLang="ru-RU" sz="2000" dirty="0">
                <a:latin typeface="Times New Roman" panose="02020603050405020304" pitchFamily="18" charset="0"/>
                <a:cs typeface="Times New Roman" panose="02020603050405020304" pitchFamily="18" charset="0"/>
              </a:rPr>
              <a:t> — это обратимое преобразование информации в целях сокрытия от неавторизованных лиц, с предоставлением, в это же время, авторизованным пользователям доступа к ней.</a:t>
            </a:r>
            <a:endParaRPr lang="en-GB" altLang="ru-RU" sz="2000" dirty="0">
              <a:latin typeface="Times New Roman" panose="02020603050405020304" pitchFamily="18" charset="0"/>
              <a:cs typeface="Times New Roman" panose="02020603050405020304" pitchFamily="18" charset="0"/>
            </a:endParaRPr>
          </a:p>
        </p:txBody>
      </p:sp>
      <p:sp>
        <p:nvSpPr>
          <p:cNvPr id="11" name="Прямоугольник 10">
            <a:extLst>
              <a:ext uri="{FF2B5EF4-FFF2-40B4-BE49-F238E27FC236}">
                <a16:creationId xmlns:a16="http://schemas.microsoft.com/office/drawing/2014/main" id="{EB0333C2-D007-40A5-B228-D208B5E99213}"/>
              </a:ext>
            </a:extLst>
          </p:cNvPr>
          <p:cNvSpPr>
            <a:spLocks noChangeArrowheads="1"/>
          </p:cNvSpPr>
          <p:nvPr/>
        </p:nvSpPr>
        <p:spPr bwMode="auto">
          <a:xfrm>
            <a:off x="904875" y="5274965"/>
            <a:ext cx="756126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dirty="0">
                <a:latin typeface="Times New Roman" panose="02020603050405020304" pitchFamily="18" charset="0"/>
                <a:cs typeface="Times New Roman" panose="02020603050405020304" pitchFamily="18" charset="0"/>
              </a:rPr>
              <a:t>	Понятие </a:t>
            </a:r>
            <a:r>
              <a:rPr lang="ru-RU" altLang="ru-RU" sz="2000" b="1" dirty="0">
                <a:latin typeface="Times New Roman" panose="02020603050405020304" pitchFamily="18" charset="0"/>
                <a:cs typeface="Times New Roman" panose="02020603050405020304" pitchFamily="18" charset="0"/>
              </a:rPr>
              <a:t>"шифрование" </a:t>
            </a:r>
            <a:r>
              <a:rPr lang="ru-RU" altLang="ru-RU" sz="2000" dirty="0">
                <a:latin typeface="Times New Roman" panose="02020603050405020304" pitchFamily="18" charset="0"/>
                <a:cs typeface="Times New Roman" panose="02020603050405020304" pitchFamily="18" charset="0"/>
              </a:rPr>
              <a:t>часто употребляется в связи с более общим понятием </a:t>
            </a:r>
            <a:r>
              <a:rPr lang="ru-RU" altLang="ru-RU" sz="2000" dirty="0">
                <a:latin typeface="Times New Roman" panose="02020603050405020304" pitchFamily="18" charset="0"/>
                <a:cs typeface="Times New Roman" panose="02020603050405020304" pitchFamily="18" charset="0"/>
                <a:sym typeface="Symbol" panose="05050102010706020507" pitchFamily="18" charset="2"/>
              </a:rPr>
              <a:t> </a:t>
            </a:r>
            <a:r>
              <a:rPr lang="ru-RU" altLang="ru-RU" sz="2000" i="1" dirty="0">
                <a:latin typeface="Times New Roman" panose="02020603050405020304" pitchFamily="18" charset="0"/>
                <a:cs typeface="Times New Roman" panose="02020603050405020304" pitchFamily="18" charset="0"/>
              </a:rPr>
              <a:t>криптография</a:t>
            </a:r>
            <a:r>
              <a:rPr lang="ru-RU" altLang="ru-RU" sz="2000" dirty="0">
                <a:latin typeface="Times New Roman" panose="02020603050405020304" pitchFamily="18" charset="0"/>
                <a:cs typeface="Times New Roman" panose="02020603050405020304" pitchFamily="18" charset="0"/>
              </a:rPr>
              <a:t>. </a:t>
            </a:r>
            <a:r>
              <a:rPr lang="ru-RU" altLang="ru-RU" sz="2000" i="1" dirty="0">
                <a:latin typeface="Times New Roman" panose="02020603050405020304" pitchFamily="18" charset="0"/>
                <a:cs typeface="Times New Roman" panose="02020603050405020304" pitchFamily="18" charset="0"/>
              </a:rPr>
              <a:t>Криптография</a:t>
            </a:r>
            <a:r>
              <a:rPr lang="ru-RU" altLang="ru-RU" sz="2000" dirty="0">
                <a:latin typeface="Times New Roman" panose="02020603050405020304" pitchFamily="18" charset="0"/>
                <a:cs typeface="Times New Roman" panose="02020603050405020304" pitchFamily="18" charset="0"/>
              </a:rPr>
              <a:t> включает способы и средства обеспечения конфиденциальности информации (в том числе с помощью шифрования) и аутентификации. </a:t>
            </a:r>
            <a:endParaRPr lang="en-GB" altLang="ru-RU"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a:extLst>
              <a:ext uri="{FF2B5EF4-FFF2-40B4-BE49-F238E27FC236}">
                <a16:creationId xmlns:a16="http://schemas.microsoft.com/office/drawing/2014/main" id="{9CA88ADC-67BD-4ECA-A1E4-8E1654782093}"/>
              </a:ext>
            </a:extLst>
          </p:cNvPr>
          <p:cNvSpPr>
            <a:spLocks noGrp="1"/>
          </p:cNvSpPr>
          <p:nvPr>
            <p:ph type="title"/>
          </p:nvPr>
        </p:nvSpPr>
        <p:spPr>
          <a:xfrm>
            <a:off x="900112" y="476250"/>
            <a:ext cx="7869237" cy="1143000"/>
          </a:xfrm>
        </p:spPr>
        <p:txBody>
          <a:bodyPr>
            <a:normAutofit fontScale="90000"/>
          </a:bodyPr>
          <a:lstStyle/>
          <a:p>
            <a:pPr eaLnBrk="1" hangingPunct="1"/>
            <a:r>
              <a:rPr lang="ru-RU" altLang="ru-RU" dirty="0">
                <a:solidFill>
                  <a:srgbClr val="000000"/>
                </a:solidFill>
                <a:latin typeface="Times New Roman" panose="02020603050405020304" pitchFamily="18" charset="0"/>
                <a:cs typeface="Times New Roman" panose="02020603050405020304" pitchFamily="18" charset="0"/>
              </a:rPr>
              <a:t>Классификация средств защиты информации</a:t>
            </a:r>
            <a:endParaRPr lang="ru-RU" altLang="ru-RU" dirty="0"/>
          </a:p>
        </p:txBody>
      </p:sp>
      <p:sp>
        <p:nvSpPr>
          <p:cNvPr id="29699" name="Прямоугольник 2">
            <a:extLst>
              <a:ext uri="{FF2B5EF4-FFF2-40B4-BE49-F238E27FC236}">
                <a16:creationId xmlns:a16="http://schemas.microsoft.com/office/drawing/2014/main" id="{2C5388BD-34D3-4A44-8E3F-3300F1A238F2}"/>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3114CCA7-5924-40FC-893A-B4EC5FD1A0B5}"/>
              </a:ext>
            </a:extLst>
          </p:cNvPr>
          <p:cNvSpPr>
            <a:spLocks noChangeArrowheads="1"/>
          </p:cNvSpPr>
          <p:nvPr/>
        </p:nvSpPr>
        <p:spPr bwMode="auto">
          <a:xfrm>
            <a:off x="900113" y="2081213"/>
            <a:ext cx="75596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b="1" dirty="0">
                <a:solidFill>
                  <a:srgbClr val="000000"/>
                </a:solidFill>
                <a:latin typeface="Times New Roman" panose="02020603050405020304" pitchFamily="18" charset="0"/>
                <a:cs typeface="Times New Roman" panose="02020603050405020304" pitchFamily="18" charset="0"/>
              </a:rPr>
              <a:t>	Конфиденциальность</a:t>
            </a:r>
            <a:r>
              <a:rPr lang="ru-RU" altLang="ru-RU" sz="2000" dirty="0">
                <a:solidFill>
                  <a:srgbClr val="000000"/>
                </a:solidFill>
                <a:latin typeface="Times New Roman" panose="02020603050405020304" pitchFamily="18" charset="0"/>
                <a:cs typeface="Times New Roman" panose="02020603050405020304" pitchFamily="18" charset="0"/>
              </a:rPr>
              <a:t> – это защищенность информации от ознакомления с ее содержанием со стороны лиц, не имеющих права доступа к ней. В свою очередь </a:t>
            </a:r>
            <a:r>
              <a:rPr lang="ru-RU" altLang="ru-RU" sz="2000" b="1" dirty="0">
                <a:solidFill>
                  <a:srgbClr val="000000"/>
                </a:solidFill>
                <a:latin typeface="Times New Roman" panose="02020603050405020304" pitchFamily="18" charset="0"/>
                <a:cs typeface="Times New Roman" panose="02020603050405020304" pitchFamily="18" charset="0"/>
              </a:rPr>
              <a:t>аутентификация</a:t>
            </a:r>
            <a:r>
              <a:rPr lang="ru-RU" altLang="ru-RU" sz="2000" dirty="0">
                <a:solidFill>
                  <a:srgbClr val="000000"/>
                </a:solidFill>
                <a:latin typeface="Times New Roman" panose="02020603050405020304" pitchFamily="18" charset="0"/>
                <a:cs typeface="Times New Roman" panose="02020603050405020304" pitchFamily="18" charset="0"/>
              </a:rPr>
              <a:t> представляет собой установление подлинности различных аспектов информационного взаимодействия: сеанса связи, сторон (идентификация), содержания (</a:t>
            </a:r>
            <a:r>
              <a:rPr lang="ru-RU" altLang="ru-RU" sz="2000" dirty="0" err="1">
                <a:solidFill>
                  <a:srgbClr val="000000"/>
                </a:solidFill>
                <a:latin typeface="Times New Roman" panose="02020603050405020304" pitchFamily="18" charset="0"/>
                <a:cs typeface="Times New Roman" panose="02020603050405020304" pitchFamily="18" charset="0"/>
              </a:rPr>
              <a:t>имитозащита</a:t>
            </a:r>
            <a:r>
              <a:rPr lang="ru-RU" altLang="ru-RU" sz="2000" dirty="0">
                <a:solidFill>
                  <a:srgbClr val="000000"/>
                </a:solidFill>
                <a:latin typeface="Times New Roman" panose="02020603050405020304" pitchFamily="18" charset="0"/>
                <a:cs typeface="Times New Roman" panose="02020603050405020304" pitchFamily="18" charset="0"/>
              </a:rPr>
              <a:t>) и источника (установление авторства c помощью цифровой подписи). </a:t>
            </a:r>
            <a:endParaRPr lang="en-GB" altLang="ru-RU" sz="1200" dirty="0">
              <a:solidFill>
                <a:srgbClr val="000000"/>
              </a:solidFill>
              <a:latin typeface="Verdana" panose="020B0604030504040204" pitchFamily="34" charset="0"/>
              <a:cs typeface="Times New Roman" panose="02020603050405020304" pitchFamily="18" charset="0"/>
            </a:endParaRPr>
          </a:p>
        </p:txBody>
      </p:sp>
      <p:sp>
        <p:nvSpPr>
          <p:cNvPr id="29701" name="Прямоугольник 3">
            <a:extLst>
              <a:ext uri="{FF2B5EF4-FFF2-40B4-BE49-F238E27FC236}">
                <a16:creationId xmlns:a16="http://schemas.microsoft.com/office/drawing/2014/main" id="{EBA1A840-A6EA-4F63-8FE4-BACE47F2C643}"/>
              </a:ext>
            </a:extLst>
          </p:cNvPr>
          <p:cNvSpPr>
            <a:spLocks noChangeArrowheads="1"/>
          </p:cNvSpPr>
          <p:nvPr/>
        </p:nvSpPr>
        <p:spPr bwMode="auto">
          <a:xfrm>
            <a:off x="900113" y="4652963"/>
            <a:ext cx="75596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dirty="0">
                <a:latin typeface="Times New Roman" panose="02020603050405020304" pitchFamily="18" charset="0"/>
                <a:cs typeface="Times New Roman" panose="02020603050405020304" pitchFamily="18" charset="0"/>
              </a:rPr>
              <a:t>	Число используемых программ шифрования ограничено, причем часть из них являются стандартами де-факто или де-юре. Однако даже если алгоритм шифрования не представляет собой секрета, произвести дешифрование (расшифрование) без знания ключа чрезвычайно сложно. </a:t>
            </a:r>
            <a:endParaRPr lang="en-GB" altLang="ru-RU"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a:extLst>
              <a:ext uri="{FF2B5EF4-FFF2-40B4-BE49-F238E27FC236}">
                <a16:creationId xmlns:a16="http://schemas.microsoft.com/office/drawing/2014/main" id="{1C2443D6-3E82-4887-918C-93B938197EDA}"/>
              </a:ext>
            </a:extLst>
          </p:cNvPr>
          <p:cNvSpPr>
            <a:spLocks noGrp="1"/>
          </p:cNvSpPr>
          <p:nvPr>
            <p:ph type="title"/>
          </p:nvPr>
        </p:nvSpPr>
        <p:spPr>
          <a:xfrm>
            <a:off x="887121" y="260648"/>
            <a:ext cx="8229600" cy="1143000"/>
          </a:xfrm>
        </p:spPr>
        <p:txBody>
          <a:bodyPr/>
          <a:lstStyle/>
          <a:p>
            <a:pPr eaLnBrk="1" hangingPunct="1"/>
            <a:r>
              <a:rPr lang="ru-RU" altLang="ru-RU" dirty="0">
                <a:latin typeface="Times New Roman" panose="02020603050405020304" pitchFamily="18" charset="0"/>
                <a:cs typeface="Times New Roman" panose="02020603050405020304" pitchFamily="18" charset="0"/>
              </a:rPr>
              <a:t>Проблема безопасности</a:t>
            </a:r>
            <a:endParaRPr lang="ru-RU" altLang="ru-RU" dirty="0"/>
          </a:p>
        </p:txBody>
      </p:sp>
      <p:sp>
        <p:nvSpPr>
          <p:cNvPr id="4099" name="Прямоугольник 5">
            <a:extLst>
              <a:ext uri="{FF2B5EF4-FFF2-40B4-BE49-F238E27FC236}">
                <a16:creationId xmlns:a16="http://schemas.microsoft.com/office/drawing/2014/main" id="{3C52C348-B918-4D81-8A35-07C911C442B2}"/>
              </a:ext>
            </a:extLst>
          </p:cNvPr>
          <p:cNvSpPr>
            <a:spLocks noChangeArrowheads="1"/>
          </p:cNvSpPr>
          <p:nvPr/>
        </p:nvSpPr>
        <p:spPr bwMode="auto">
          <a:xfrm>
            <a:off x="909638" y="1557338"/>
            <a:ext cx="74898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ru-RU" sz="2200" b="1" i="1" dirty="0">
                <a:solidFill>
                  <a:srgbClr val="000000"/>
                </a:solidFill>
                <a:latin typeface="Times New Roman" panose="02020603050405020304" pitchFamily="18" charset="0"/>
                <a:cs typeface="Times New Roman" panose="02020603050405020304" pitchFamily="18" charset="0"/>
              </a:rPr>
              <a:t>	</a:t>
            </a:r>
            <a:r>
              <a:rPr lang="ru-RU" altLang="ru-RU" sz="2200" b="1" i="1" dirty="0">
                <a:solidFill>
                  <a:srgbClr val="000000"/>
                </a:solidFill>
                <a:latin typeface="Times New Roman" panose="02020603050405020304" pitchFamily="18" charset="0"/>
                <a:cs typeface="Times New Roman" panose="02020603050405020304" pitchFamily="18" charset="0"/>
              </a:rPr>
              <a:t>Защита информации</a:t>
            </a:r>
            <a:r>
              <a:rPr lang="ru-RU" altLang="ru-RU" sz="2200" dirty="0">
                <a:solidFill>
                  <a:srgbClr val="000000"/>
                </a:solidFill>
                <a:latin typeface="Times New Roman" panose="02020603050405020304" pitchFamily="18" charset="0"/>
                <a:cs typeface="Times New Roman" panose="02020603050405020304" pitchFamily="18" charset="0"/>
              </a:rPr>
              <a:t> – это комплекс мероприятий, проводимых с целью предотвращения утечки, хищения, утраты, несанкционированного уничтожения, искажения, модификации (подделки), несанкционированного копирования, блокирования информации и т.п. </a:t>
            </a:r>
          </a:p>
          <a:p>
            <a:pPr algn="just">
              <a:spcBef>
                <a:spcPct val="0"/>
              </a:spcBef>
              <a:buFontTx/>
              <a:buNone/>
            </a:pPr>
            <a:endParaRPr lang="ru-RU" altLang="ru-RU" sz="2200" dirty="0">
              <a:solidFill>
                <a:srgbClr val="000000"/>
              </a:solidFill>
              <a:latin typeface="Times New Roman" panose="02020603050405020304" pitchFamily="18" charset="0"/>
              <a:cs typeface="Times New Roman" panose="02020603050405020304" pitchFamily="18" charset="0"/>
            </a:endParaRPr>
          </a:p>
          <a:p>
            <a:pPr algn="just">
              <a:spcBef>
                <a:spcPct val="0"/>
              </a:spcBef>
              <a:buFontTx/>
              <a:buNone/>
            </a:pPr>
            <a:r>
              <a:rPr lang="en-US" altLang="ru-RU" sz="2200" dirty="0">
                <a:solidFill>
                  <a:srgbClr val="000000"/>
                </a:solidFill>
                <a:latin typeface="Times New Roman" panose="02020603050405020304" pitchFamily="18" charset="0"/>
                <a:cs typeface="Times New Roman" panose="02020603050405020304" pitchFamily="18" charset="0"/>
              </a:rPr>
              <a:t>	</a:t>
            </a:r>
            <a:r>
              <a:rPr lang="ru-RU" altLang="ru-RU" sz="2200" dirty="0">
                <a:solidFill>
                  <a:srgbClr val="000000"/>
                </a:solidFill>
                <a:latin typeface="Times New Roman" panose="02020603050405020304" pitchFamily="18" charset="0"/>
                <a:cs typeface="Times New Roman" panose="02020603050405020304" pitchFamily="18" charset="0"/>
              </a:rPr>
              <a:t>Поскольку утрата информации может происходить по сугубо техническим, объективным и неумышленным причинам, под это определение подпадают также и мероприятия, связанные с повышением надежности сервера из-за отказов или сбоев в работе винчестеров, недостатков в используемом программном обеспечении и т.д.</a:t>
            </a:r>
            <a:endParaRPr lang="en-GB" altLang="ru-RU"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Заголовок 1">
            <a:extLst>
              <a:ext uri="{FF2B5EF4-FFF2-40B4-BE49-F238E27FC236}">
                <a16:creationId xmlns:a16="http://schemas.microsoft.com/office/drawing/2014/main" id="{1030FC0D-6F3E-4B84-B7E6-0296F2801716}"/>
              </a:ext>
            </a:extLst>
          </p:cNvPr>
          <p:cNvSpPr>
            <a:spLocks noGrp="1"/>
          </p:cNvSpPr>
          <p:nvPr>
            <p:ph type="title"/>
          </p:nvPr>
        </p:nvSpPr>
        <p:spPr>
          <a:xfrm>
            <a:off x="1136650" y="476250"/>
            <a:ext cx="7632700" cy="1143000"/>
          </a:xfrm>
        </p:spPr>
        <p:txBody>
          <a:bodyPr>
            <a:normAutofit fontScale="90000"/>
          </a:bodyPr>
          <a:lstStyle/>
          <a:p>
            <a:r>
              <a:rPr lang="ru-RU" altLang="ru-RU" b="1" dirty="0">
                <a:solidFill>
                  <a:srgbClr val="000000"/>
                </a:solidFill>
                <a:latin typeface="Times New Roman" panose="02020603050405020304" pitchFamily="18" charset="0"/>
              </a:rPr>
              <a:t>Классические алгоритмы шифрования данных</a:t>
            </a:r>
            <a:endParaRPr lang="en-GB" altLang="ru-RU" b="1" dirty="0">
              <a:latin typeface="Times New Roman" panose="02020603050405020304" pitchFamily="18" charset="0"/>
            </a:endParaRPr>
          </a:p>
        </p:txBody>
      </p:sp>
      <p:sp>
        <p:nvSpPr>
          <p:cNvPr id="31747" name="Прямоугольник 2">
            <a:extLst>
              <a:ext uri="{FF2B5EF4-FFF2-40B4-BE49-F238E27FC236}">
                <a16:creationId xmlns:a16="http://schemas.microsoft.com/office/drawing/2014/main" id="{0586129D-F8A5-4910-8C91-2C698EBC3974}"/>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31748" name="Прямоугольник 7">
            <a:extLst>
              <a:ext uri="{FF2B5EF4-FFF2-40B4-BE49-F238E27FC236}">
                <a16:creationId xmlns:a16="http://schemas.microsoft.com/office/drawing/2014/main" id="{E50D73E4-4990-49F7-86BC-7E5ECF1940FC}"/>
              </a:ext>
            </a:extLst>
          </p:cNvPr>
          <p:cNvSpPr>
            <a:spLocks noChangeArrowheads="1"/>
          </p:cNvSpPr>
          <p:nvPr/>
        </p:nvSpPr>
        <p:spPr bwMode="auto">
          <a:xfrm>
            <a:off x="1136650" y="2274888"/>
            <a:ext cx="6531694"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Имеются следующие "классические" методы шифрования:</a:t>
            </a:r>
          </a:p>
          <a:p>
            <a:pPr algn="just">
              <a:spcBef>
                <a:spcPct val="0"/>
              </a:spcBef>
              <a:buFontTx/>
              <a:buNone/>
            </a:pPr>
            <a:endParaRPr lang="en-GB" altLang="ru-RU" sz="1400" dirty="0">
              <a:solidFill>
                <a:srgbClr val="000000"/>
              </a:solidFill>
              <a:latin typeface="Verdana" panose="020B0604030504040204" pitchFamily="34" charset="0"/>
              <a:cs typeface="Times New Roman" panose="02020603050405020304" pitchFamily="18" charset="0"/>
            </a:endParaRPr>
          </a:p>
          <a:p>
            <a:pPr marL="756000" indent="-342900">
              <a:spcBef>
                <a:spcPct val="0"/>
              </a:spcBef>
              <a:buSzPts val="1000"/>
              <a:buFont typeface="Wingdings" panose="05000000000000000000" pitchFamily="2" charset="2"/>
              <a:buChar char="Ø"/>
            </a:pPr>
            <a:r>
              <a:rPr lang="ru-RU" altLang="ru-RU" sz="2400" i="1" dirty="0">
                <a:solidFill>
                  <a:srgbClr val="000000"/>
                </a:solidFill>
                <a:latin typeface="Times New Roman" panose="02020603050405020304" pitchFamily="18" charset="0"/>
                <a:cs typeface="Times New Roman" panose="02020603050405020304" pitchFamily="18" charset="0"/>
              </a:rPr>
              <a:t>подстановка (простая – </a:t>
            </a:r>
            <a:r>
              <a:rPr lang="ru-RU" altLang="ru-RU" sz="2400" i="1" dirty="0" err="1">
                <a:solidFill>
                  <a:srgbClr val="000000"/>
                </a:solidFill>
                <a:latin typeface="Times New Roman" panose="02020603050405020304" pitchFamily="18" charset="0"/>
                <a:cs typeface="Times New Roman" panose="02020603050405020304" pitchFamily="18" charset="0"/>
              </a:rPr>
              <a:t>одноалфавитная</a:t>
            </a:r>
            <a:r>
              <a:rPr lang="ru-RU" altLang="ru-RU" sz="2400" i="1" dirty="0">
                <a:solidFill>
                  <a:srgbClr val="000000"/>
                </a:solidFill>
                <a:latin typeface="Times New Roman" panose="02020603050405020304" pitchFamily="18" charset="0"/>
                <a:cs typeface="Times New Roman" panose="02020603050405020304" pitchFamily="18" charset="0"/>
              </a:rPr>
              <a:t>, многоалфавитная </a:t>
            </a:r>
            <a:r>
              <a:rPr lang="ru-RU" altLang="ru-RU" sz="2400" i="1" dirty="0" err="1">
                <a:solidFill>
                  <a:srgbClr val="000000"/>
                </a:solidFill>
                <a:latin typeface="Times New Roman" panose="02020603050405020304" pitchFamily="18" charset="0"/>
                <a:cs typeface="Times New Roman" panose="02020603050405020304" pitchFamily="18" charset="0"/>
              </a:rPr>
              <a:t>однопетлевая</a:t>
            </a:r>
            <a:r>
              <a:rPr lang="ru-RU" altLang="ru-RU" sz="2400" i="1" dirty="0">
                <a:solidFill>
                  <a:srgbClr val="000000"/>
                </a:solidFill>
                <a:latin typeface="Times New Roman" panose="02020603050405020304" pitchFamily="18" charset="0"/>
                <a:cs typeface="Times New Roman" panose="02020603050405020304" pitchFamily="18" charset="0"/>
              </a:rPr>
              <a:t>, многоалфавитная </a:t>
            </a:r>
            <a:r>
              <a:rPr lang="ru-RU" altLang="ru-RU" sz="2400" i="1" dirty="0" err="1">
                <a:solidFill>
                  <a:srgbClr val="000000"/>
                </a:solidFill>
                <a:latin typeface="Times New Roman" panose="02020603050405020304" pitchFamily="18" charset="0"/>
                <a:cs typeface="Times New Roman" panose="02020603050405020304" pitchFamily="18" charset="0"/>
              </a:rPr>
              <a:t>многопетлевая</a:t>
            </a:r>
            <a:r>
              <a:rPr lang="ru-RU" altLang="ru-RU" sz="2400" i="1" dirty="0">
                <a:solidFill>
                  <a:srgbClr val="000000"/>
                </a:solidFill>
                <a:latin typeface="Times New Roman" panose="02020603050405020304" pitchFamily="18" charset="0"/>
                <a:cs typeface="Times New Roman" panose="02020603050405020304" pitchFamily="18" charset="0"/>
              </a:rPr>
              <a:t>); </a:t>
            </a:r>
          </a:p>
          <a:p>
            <a:pPr marL="756000" indent="-342900" algn="just">
              <a:spcBef>
                <a:spcPct val="0"/>
              </a:spcBef>
              <a:buSzPts val="1000"/>
              <a:buFont typeface="Wingdings" panose="05000000000000000000" pitchFamily="2" charset="2"/>
              <a:buChar char="Ø"/>
            </a:pPr>
            <a:endParaRPr lang="en-GB" altLang="ru-RU" sz="2000" i="1" dirty="0">
              <a:solidFill>
                <a:srgbClr val="000000"/>
              </a:solidFill>
              <a:latin typeface="Times New Roman" panose="02020603050405020304" pitchFamily="18" charset="0"/>
              <a:cs typeface="Times New Roman" panose="02020603050405020304" pitchFamily="18" charset="0"/>
            </a:endParaRPr>
          </a:p>
          <a:p>
            <a:pPr marL="756000" indent="-342900" algn="just">
              <a:spcBef>
                <a:spcPct val="0"/>
              </a:spcBef>
              <a:buSzPts val="1000"/>
              <a:buFont typeface="Wingdings" panose="05000000000000000000" pitchFamily="2" charset="2"/>
              <a:buChar char="Ø"/>
            </a:pPr>
            <a:r>
              <a:rPr lang="ru-RU" altLang="ru-RU" sz="2400" i="1" dirty="0">
                <a:solidFill>
                  <a:srgbClr val="000000"/>
                </a:solidFill>
                <a:latin typeface="Times New Roman" panose="02020603050405020304" pitchFamily="18" charset="0"/>
                <a:cs typeface="Times New Roman" panose="02020603050405020304" pitchFamily="18" charset="0"/>
              </a:rPr>
              <a:t>перестановка (простая, усложненная); </a:t>
            </a:r>
          </a:p>
          <a:p>
            <a:pPr marL="756000" indent="-342900" algn="just">
              <a:spcBef>
                <a:spcPct val="0"/>
              </a:spcBef>
              <a:buSzPts val="1000"/>
              <a:buFont typeface="Wingdings" panose="05000000000000000000" pitchFamily="2" charset="2"/>
              <a:buChar char="Ø"/>
            </a:pPr>
            <a:endParaRPr lang="en-GB" altLang="ru-RU" sz="2000" i="1" dirty="0">
              <a:solidFill>
                <a:srgbClr val="000000"/>
              </a:solidFill>
              <a:latin typeface="Times New Roman" panose="02020603050405020304" pitchFamily="18" charset="0"/>
              <a:cs typeface="Times New Roman" panose="02020603050405020304" pitchFamily="18" charset="0"/>
            </a:endParaRPr>
          </a:p>
          <a:p>
            <a:pPr marL="756000" indent="-342900" algn="just">
              <a:spcBef>
                <a:spcPct val="0"/>
              </a:spcBef>
              <a:buSzPts val="1000"/>
              <a:buFont typeface="Wingdings" panose="05000000000000000000" pitchFamily="2" charset="2"/>
              <a:buChar char="Ø"/>
            </a:pPr>
            <a:r>
              <a:rPr lang="ru-RU" altLang="ru-RU" sz="2400" i="1" dirty="0">
                <a:solidFill>
                  <a:srgbClr val="000000"/>
                </a:solidFill>
                <a:latin typeface="Times New Roman" panose="02020603050405020304" pitchFamily="18" charset="0"/>
                <a:cs typeface="Times New Roman" panose="02020603050405020304" pitchFamily="18" charset="0"/>
              </a:rPr>
              <a:t>гаммирование (смешивание с короткой, длинной или неограниченной маской).</a:t>
            </a:r>
            <a:endParaRPr lang="en-GB" altLang="ru-RU" sz="2000" i="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a:extLst>
              <a:ext uri="{FF2B5EF4-FFF2-40B4-BE49-F238E27FC236}">
                <a16:creationId xmlns:a16="http://schemas.microsoft.com/office/drawing/2014/main" id="{108D7FD9-7FF2-45EA-95C9-54EFD4A4AA86}"/>
              </a:ext>
            </a:extLst>
          </p:cNvPr>
          <p:cNvSpPr>
            <a:spLocks noGrp="1"/>
          </p:cNvSpPr>
          <p:nvPr>
            <p:ph type="title"/>
          </p:nvPr>
        </p:nvSpPr>
        <p:spPr>
          <a:xfrm>
            <a:off x="1043607" y="430213"/>
            <a:ext cx="7870205" cy="1143000"/>
          </a:xfrm>
        </p:spPr>
        <p:txBody>
          <a:bodyPr/>
          <a:lstStyle/>
          <a:p>
            <a:r>
              <a:rPr lang="ru-RU" altLang="ru-RU" b="1" dirty="0">
                <a:solidFill>
                  <a:srgbClr val="000000"/>
                </a:solidFill>
                <a:latin typeface="Times New Roman" panose="02020603050405020304" pitchFamily="18" charset="0"/>
              </a:rPr>
              <a:t>Подстановка</a:t>
            </a:r>
            <a:endParaRPr lang="en-GB" altLang="ru-RU" b="1" dirty="0">
              <a:latin typeface="Times New Roman" panose="02020603050405020304" pitchFamily="18" charset="0"/>
            </a:endParaRPr>
          </a:p>
        </p:txBody>
      </p:sp>
      <p:sp>
        <p:nvSpPr>
          <p:cNvPr id="33795" name="Прямоугольник 2">
            <a:extLst>
              <a:ext uri="{FF2B5EF4-FFF2-40B4-BE49-F238E27FC236}">
                <a16:creationId xmlns:a16="http://schemas.microsoft.com/office/drawing/2014/main" id="{40432380-D5B6-4219-AE58-8752D57751D0}"/>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33796" name="Прямоугольник 3">
            <a:extLst>
              <a:ext uri="{FF2B5EF4-FFF2-40B4-BE49-F238E27FC236}">
                <a16:creationId xmlns:a16="http://schemas.microsoft.com/office/drawing/2014/main" id="{10C462C8-A68C-4C85-BDD5-82F4468E57C9}"/>
              </a:ext>
            </a:extLst>
          </p:cNvPr>
          <p:cNvSpPr>
            <a:spLocks noChangeArrowheads="1"/>
          </p:cNvSpPr>
          <p:nvPr/>
        </p:nvSpPr>
        <p:spPr bwMode="auto">
          <a:xfrm>
            <a:off x="1115616" y="1804988"/>
            <a:ext cx="724733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1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31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31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Подстановка предполагает использование альтернативного алфавита (или нескольких) вместо исходного. В случае простой подстановки для символов английского алфавита можно предложить, например, следующую замену. </a:t>
            </a:r>
            <a:endParaRPr lang="en-GB" altLang="ru-RU" sz="2400" dirty="0">
              <a:solidFill>
                <a:srgbClr val="000000"/>
              </a:solidFill>
              <a:latin typeface="Times New Roman" panose="02020603050405020304" pitchFamily="18" charset="0"/>
              <a:cs typeface="Times New Roman" panose="02020603050405020304" pitchFamily="18" charset="0"/>
            </a:endParaRPr>
          </a:p>
        </p:txBody>
      </p:sp>
      <p:sp>
        <p:nvSpPr>
          <p:cNvPr id="33797" name="Rectangle 2">
            <a:extLst>
              <a:ext uri="{FF2B5EF4-FFF2-40B4-BE49-F238E27FC236}">
                <a16:creationId xmlns:a16="http://schemas.microsoft.com/office/drawing/2014/main" id="{4A522E24-3B6D-4976-8B55-9D12FCB4E9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graphicFrame>
        <p:nvGraphicFramePr>
          <p:cNvPr id="33798" name="Объект 6">
            <a:extLst>
              <a:ext uri="{FF2B5EF4-FFF2-40B4-BE49-F238E27FC236}">
                <a16:creationId xmlns:a16="http://schemas.microsoft.com/office/drawing/2014/main" id="{7F907092-E5CD-41A4-BD72-DE9858712D40}"/>
              </a:ext>
            </a:extLst>
          </p:cNvPr>
          <p:cNvGraphicFramePr>
            <a:graphicFrameLocks noChangeAspect="1"/>
          </p:cNvGraphicFramePr>
          <p:nvPr>
            <p:extLst>
              <p:ext uri="{D42A27DB-BD31-4B8C-83A1-F6EECF244321}">
                <p14:modId xmlns:p14="http://schemas.microsoft.com/office/powerpoint/2010/main" val="4203184456"/>
              </p:ext>
            </p:extLst>
          </p:nvPr>
        </p:nvGraphicFramePr>
        <p:xfrm>
          <a:off x="1199951" y="4240060"/>
          <a:ext cx="7078663" cy="815975"/>
        </p:xfrm>
        <a:graphic>
          <a:graphicData uri="http://schemas.openxmlformats.org/presentationml/2006/ole">
            <mc:AlternateContent xmlns:mc="http://schemas.openxmlformats.org/markup-compatibility/2006">
              <mc:Choice xmlns:v="urn:schemas-microsoft-com:vml" Requires="v">
                <p:oleObj spid="_x0000_s33804" name="Точечный рисунок" r:id="rId4" imgW="4210638" imgH="485586" progId="Paint.Picture">
                  <p:embed/>
                </p:oleObj>
              </mc:Choice>
              <mc:Fallback>
                <p:oleObj name="Точечный рисунок" r:id="rId4" imgW="4210638" imgH="485586" progId="Paint.Picture">
                  <p:embed/>
                  <p:pic>
                    <p:nvPicPr>
                      <p:cNvPr id="0" name="Объект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951" y="4240060"/>
                        <a:ext cx="70786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Прямоугольник 9">
            <a:extLst>
              <a:ext uri="{FF2B5EF4-FFF2-40B4-BE49-F238E27FC236}">
                <a16:creationId xmlns:a16="http://schemas.microsoft.com/office/drawing/2014/main" id="{AC3BB140-2CC4-42DC-B3D7-D7C1A4AF3142}"/>
              </a:ext>
            </a:extLst>
          </p:cNvPr>
          <p:cNvSpPr>
            <a:spLocks noChangeArrowheads="1"/>
          </p:cNvSpPr>
          <p:nvPr/>
        </p:nvSpPr>
        <p:spPr bwMode="auto">
          <a:xfrm>
            <a:off x="1115616" y="5229200"/>
            <a:ext cx="73320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1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31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31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a:t>
            </a:r>
          </a:p>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Тогда слово "</a:t>
            </a:r>
            <a:r>
              <a:rPr lang="ru-RU" altLang="ru-RU" sz="2400" dirty="0" err="1">
                <a:solidFill>
                  <a:srgbClr val="000000"/>
                </a:solidFill>
                <a:latin typeface="Times New Roman" panose="02020603050405020304" pitchFamily="18" charset="0"/>
                <a:cs typeface="Times New Roman" panose="02020603050405020304" pitchFamily="18" charset="0"/>
              </a:rPr>
              <a:t>cache</a:t>
            </a:r>
            <a:r>
              <a:rPr lang="ru-RU" altLang="ru-RU" sz="2400" dirty="0">
                <a:solidFill>
                  <a:srgbClr val="000000"/>
                </a:solidFill>
                <a:latin typeface="Times New Roman" panose="02020603050405020304" pitchFamily="18" charset="0"/>
                <a:cs typeface="Times New Roman" panose="02020603050405020304" pitchFamily="18" charset="0"/>
              </a:rPr>
              <a:t>" в зашифрованном виде представляется как "</a:t>
            </a:r>
            <a:r>
              <a:rPr lang="ru-RU" altLang="ru-RU" sz="2400" dirty="0" err="1">
                <a:solidFill>
                  <a:srgbClr val="000000"/>
                </a:solidFill>
                <a:latin typeface="Times New Roman" panose="02020603050405020304" pitchFamily="18" charset="0"/>
                <a:cs typeface="Times New Roman" panose="02020603050405020304" pitchFamily="18" charset="0"/>
              </a:rPr>
              <a:t>usuxk</a:t>
            </a:r>
            <a:r>
              <a:rPr lang="ru-RU" altLang="ru-RU" sz="2400" dirty="0">
                <a:solidFill>
                  <a:srgbClr val="000000"/>
                </a:solidFill>
                <a:latin typeface="Times New Roman" panose="02020603050405020304" pitchFamily="18" charset="0"/>
                <a:cs typeface="Times New Roman" panose="02020603050405020304" pitchFamily="18" charset="0"/>
              </a:rPr>
              <a:t>". </a:t>
            </a:r>
            <a:endParaRPr lang="en-GB" altLang="ru-RU" sz="1400" dirty="0">
              <a:solidFill>
                <a:srgbClr val="000000"/>
              </a:solidFill>
              <a:latin typeface="Verdana" panose="020B060403050404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Заголовок 1">
            <a:extLst>
              <a:ext uri="{FF2B5EF4-FFF2-40B4-BE49-F238E27FC236}">
                <a16:creationId xmlns:a16="http://schemas.microsoft.com/office/drawing/2014/main" id="{C32ACA27-353F-4389-9F5B-DD78423E5243}"/>
              </a:ext>
            </a:extLst>
          </p:cNvPr>
          <p:cNvSpPr>
            <a:spLocks noGrp="1"/>
          </p:cNvSpPr>
          <p:nvPr>
            <p:ph type="title"/>
          </p:nvPr>
        </p:nvSpPr>
        <p:spPr>
          <a:xfrm>
            <a:off x="1042987" y="115888"/>
            <a:ext cx="7870825" cy="1143000"/>
          </a:xfrm>
        </p:spPr>
        <p:txBody>
          <a:bodyPr/>
          <a:lstStyle/>
          <a:p>
            <a:r>
              <a:rPr lang="ru-RU" altLang="ru-RU" b="1" dirty="0">
                <a:solidFill>
                  <a:srgbClr val="000000"/>
                </a:solidFill>
                <a:latin typeface="Times New Roman" panose="02020603050405020304" pitchFamily="18" charset="0"/>
              </a:rPr>
              <a:t>Подстановка</a:t>
            </a:r>
            <a:endParaRPr lang="en-GB" altLang="ru-RU" b="1" dirty="0">
              <a:latin typeface="Times New Roman" panose="02020603050405020304" pitchFamily="18" charset="0"/>
            </a:endParaRPr>
          </a:p>
        </p:txBody>
      </p:sp>
      <p:sp>
        <p:nvSpPr>
          <p:cNvPr id="35843" name="Прямоугольник 2">
            <a:extLst>
              <a:ext uri="{FF2B5EF4-FFF2-40B4-BE49-F238E27FC236}">
                <a16:creationId xmlns:a16="http://schemas.microsoft.com/office/drawing/2014/main" id="{4192B37E-BB32-4F57-83EA-9F1CDFECA437}"/>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35844" name="Прямоугольник 3">
            <a:extLst>
              <a:ext uri="{FF2B5EF4-FFF2-40B4-BE49-F238E27FC236}">
                <a16:creationId xmlns:a16="http://schemas.microsoft.com/office/drawing/2014/main" id="{5FB8C05A-E40A-42AB-A840-AF3A6584158D}"/>
              </a:ext>
            </a:extLst>
          </p:cNvPr>
          <p:cNvSpPr>
            <a:spLocks noChangeArrowheads="1"/>
          </p:cNvSpPr>
          <p:nvPr/>
        </p:nvSpPr>
        <p:spPr bwMode="auto">
          <a:xfrm>
            <a:off x="1042988" y="1376363"/>
            <a:ext cx="7416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1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31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31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Однако, с</a:t>
            </a:r>
            <a:r>
              <a:rPr lang="ru-RU" altLang="ru-RU" sz="2400" dirty="0">
                <a:latin typeface="Times New Roman" panose="02020603050405020304" pitchFamily="18" charset="0"/>
                <a:cs typeface="Times New Roman" panose="02020603050405020304" pitchFamily="18" charset="0"/>
              </a:rPr>
              <a:t>уществует, возможность дешифрования сообщения с помощью известной статистической частоты повторяемости символов в произвольном, достаточно длинном тексте. </a:t>
            </a:r>
          </a:p>
          <a:p>
            <a:pPr algn="just">
              <a:spcBef>
                <a:spcPct val="0"/>
              </a:spcBef>
              <a:buFontTx/>
              <a:buNone/>
            </a:pPr>
            <a:endParaRPr lang="ru-RU" altLang="ru-RU" sz="2400" dirty="0">
              <a:latin typeface="Times New Roman" panose="02020603050405020304" pitchFamily="18" charset="0"/>
              <a:cs typeface="Times New Roman" panose="02020603050405020304" pitchFamily="18" charset="0"/>
            </a:endParaRPr>
          </a:p>
          <a:p>
            <a:pPr algn="just">
              <a:spcBef>
                <a:spcPct val="0"/>
              </a:spcBef>
              <a:buFontTx/>
              <a:buNone/>
            </a:pPr>
            <a:r>
              <a:rPr lang="ru-RU" altLang="ru-RU" sz="2400" dirty="0">
                <a:latin typeface="Times New Roman" panose="02020603050405020304" pitchFamily="18" charset="0"/>
                <a:cs typeface="Times New Roman" panose="02020603050405020304" pitchFamily="18" charset="0"/>
              </a:rPr>
              <a:t>	Символ </a:t>
            </a:r>
            <a:r>
              <a:rPr lang="ru-RU" altLang="ru-RU" sz="2400" dirty="0">
                <a:solidFill>
                  <a:srgbClr val="8B0000"/>
                </a:solidFill>
                <a:latin typeface="Times New Roman" panose="02020603050405020304" pitchFamily="18" charset="0"/>
                <a:ea typeface="Times New Roman" panose="02020603050405020304" pitchFamily="18" charset="0"/>
                <a:cs typeface="Courier New" panose="02070309020205020404" pitchFamily="49" charset="0"/>
              </a:rPr>
              <a:t>E</a:t>
            </a:r>
            <a:r>
              <a:rPr lang="ru-RU" altLang="ru-RU" sz="2400" dirty="0">
                <a:latin typeface="Times New Roman" panose="02020603050405020304" pitchFamily="18" charset="0"/>
                <a:ea typeface="Times New Roman" panose="02020603050405020304" pitchFamily="18" charset="0"/>
                <a:cs typeface="Courier New" panose="02070309020205020404" pitchFamily="49" charset="0"/>
              </a:rPr>
              <a:t> встречается чаще всего – в среднем 123 раза на каждые 1000 символов или в 12,3% случаев, далее следуют символы: </a:t>
            </a:r>
          </a:p>
          <a:p>
            <a:pPr algn="just">
              <a:spcBef>
                <a:spcPct val="0"/>
              </a:spcBef>
              <a:buFontTx/>
              <a:buNone/>
            </a:pPr>
            <a:r>
              <a:rPr lang="ru-RU" altLang="ru-RU" sz="2400" dirty="0">
                <a:solidFill>
                  <a:srgbClr val="8B0000"/>
                </a:solidFill>
                <a:latin typeface="Times New Roman" panose="02020603050405020304" pitchFamily="18" charset="0"/>
                <a:ea typeface="Times New Roman" panose="02020603050405020304" pitchFamily="18" charset="0"/>
                <a:cs typeface="Courier New" panose="02070309020205020404" pitchFamily="49" charset="0"/>
              </a:rPr>
              <a:t>			T</a:t>
            </a:r>
            <a:r>
              <a:rPr lang="ru-RU" altLang="ru-RU" sz="2400" dirty="0">
                <a:latin typeface="Times New Roman" panose="02020603050405020304" pitchFamily="18" charset="0"/>
                <a:cs typeface="Times New Roman" panose="02020603050405020304" pitchFamily="18" charset="0"/>
              </a:rPr>
              <a:t> – 9,6%,				</a:t>
            </a:r>
            <a:r>
              <a:rPr lang="ru-RU" altLang="ru-RU" sz="2400" dirty="0">
                <a:solidFill>
                  <a:srgbClr val="8B0000"/>
                </a:solidFill>
                <a:latin typeface="Times New Roman" panose="02020603050405020304" pitchFamily="18" charset="0"/>
                <a:cs typeface="Times New Roman" panose="02020603050405020304" pitchFamily="18" charset="0"/>
              </a:rPr>
              <a:t>A</a:t>
            </a:r>
            <a:r>
              <a:rPr lang="ru-RU" altLang="ru-RU" sz="2400" dirty="0">
                <a:latin typeface="Times New Roman" panose="02020603050405020304" pitchFamily="18" charset="0"/>
                <a:cs typeface="Times New Roman" panose="02020603050405020304" pitchFamily="18" charset="0"/>
              </a:rPr>
              <a:t> – 8,1%, </a:t>
            </a:r>
          </a:p>
          <a:p>
            <a:pPr algn="just">
              <a:spcBef>
                <a:spcPct val="0"/>
              </a:spcBef>
              <a:buFontTx/>
              <a:buNone/>
            </a:pPr>
            <a:r>
              <a:rPr lang="ru-RU" altLang="ru-RU" sz="2400" dirty="0">
                <a:solidFill>
                  <a:srgbClr val="8B0000"/>
                </a:solidFill>
                <a:latin typeface="Times New Roman" panose="02020603050405020304" pitchFamily="18" charset="0"/>
                <a:cs typeface="Times New Roman" panose="02020603050405020304" pitchFamily="18" charset="0"/>
              </a:rPr>
              <a:t>			O</a:t>
            </a:r>
            <a:r>
              <a:rPr lang="ru-RU" altLang="ru-RU" sz="2400" dirty="0">
                <a:latin typeface="Times New Roman" panose="02020603050405020304" pitchFamily="18" charset="0"/>
                <a:cs typeface="Times New Roman" panose="02020603050405020304" pitchFamily="18" charset="0"/>
              </a:rPr>
              <a:t> – 7,9%, 			</a:t>
            </a:r>
            <a:r>
              <a:rPr lang="ru-RU" altLang="ru-RU" sz="2400" dirty="0">
                <a:solidFill>
                  <a:srgbClr val="8B0000"/>
                </a:solidFill>
                <a:latin typeface="Times New Roman" panose="02020603050405020304" pitchFamily="18" charset="0"/>
                <a:cs typeface="Times New Roman" panose="02020603050405020304" pitchFamily="18" charset="0"/>
              </a:rPr>
              <a:t>N</a:t>
            </a:r>
            <a:r>
              <a:rPr lang="ru-RU" altLang="ru-RU" sz="2400" dirty="0">
                <a:latin typeface="Times New Roman" panose="02020603050405020304" pitchFamily="18" charset="0"/>
                <a:cs typeface="Times New Roman" panose="02020603050405020304" pitchFamily="18" charset="0"/>
              </a:rPr>
              <a:t> – 7,2%, </a:t>
            </a:r>
          </a:p>
          <a:p>
            <a:pPr algn="just">
              <a:spcBef>
                <a:spcPct val="0"/>
              </a:spcBef>
              <a:buFontTx/>
              <a:buNone/>
            </a:pPr>
            <a:r>
              <a:rPr lang="ru-RU" altLang="ru-RU" sz="2400" dirty="0">
                <a:solidFill>
                  <a:srgbClr val="8B0000"/>
                </a:solidFill>
                <a:latin typeface="Times New Roman" panose="02020603050405020304" pitchFamily="18" charset="0"/>
                <a:cs typeface="Times New Roman" panose="02020603050405020304" pitchFamily="18" charset="0"/>
              </a:rPr>
              <a:t>			I</a:t>
            </a:r>
            <a:r>
              <a:rPr lang="ru-RU" altLang="ru-RU" sz="2400" dirty="0">
                <a:latin typeface="Times New Roman" panose="02020603050405020304" pitchFamily="18" charset="0"/>
                <a:cs typeface="Times New Roman" panose="02020603050405020304" pitchFamily="18" charset="0"/>
              </a:rPr>
              <a:t> – 7,2%, 				</a:t>
            </a:r>
            <a:r>
              <a:rPr lang="ru-RU" altLang="ru-RU" sz="2400" dirty="0">
                <a:solidFill>
                  <a:srgbClr val="8B0000"/>
                </a:solidFill>
                <a:latin typeface="Times New Roman" panose="02020603050405020304" pitchFamily="18" charset="0"/>
                <a:cs typeface="Times New Roman" panose="02020603050405020304" pitchFamily="18" charset="0"/>
              </a:rPr>
              <a:t>S</a:t>
            </a:r>
            <a:r>
              <a:rPr lang="ru-RU" altLang="ru-RU" sz="2400" dirty="0">
                <a:latin typeface="Times New Roman" panose="02020603050405020304" pitchFamily="18" charset="0"/>
                <a:cs typeface="Times New Roman" panose="02020603050405020304" pitchFamily="18" charset="0"/>
              </a:rPr>
              <a:t> – 6,6%, </a:t>
            </a:r>
          </a:p>
          <a:p>
            <a:pPr algn="just">
              <a:spcBef>
                <a:spcPct val="0"/>
              </a:spcBef>
              <a:buFontTx/>
              <a:buNone/>
            </a:pPr>
            <a:r>
              <a:rPr lang="ru-RU" altLang="ru-RU" sz="2400" dirty="0">
                <a:solidFill>
                  <a:srgbClr val="8B0000"/>
                </a:solidFill>
                <a:latin typeface="Times New Roman" panose="02020603050405020304" pitchFamily="18" charset="0"/>
                <a:cs typeface="Times New Roman" panose="02020603050405020304" pitchFamily="18" charset="0"/>
              </a:rPr>
              <a:t>			R</a:t>
            </a:r>
            <a:r>
              <a:rPr lang="ru-RU" altLang="ru-RU" sz="2400" dirty="0">
                <a:latin typeface="Times New Roman" panose="02020603050405020304" pitchFamily="18" charset="0"/>
                <a:cs typeface="Times New Roman" panose="02020603050405020304" pitchFamily="18" charset="0"/>
              </a:rPr>
              <a:t> – 6,0%, 			</a:t>
            </a:r>
            <a:r>
              <a:rPr lang="ru-RU" altLang="ru-RU" sz="2400" dirty="0">
                <a:solidFill>
                  <a:srgbClr val="8B0000"/>
                </a:solidFill>
                <a:latin typeface="Times New Roman" panose="02020603050405020304" pitchFamily="18" charset="0"/>
                <a:cs typeface="Times New Roman" panose="02020603050405020304" pitchFamily="18" charset="0"/>
              </a:rPr>
              <a:t>H</a:t>
            </a:r>
            <a:r>
              <a:rPr lang="ru-RU" altLang="ru-RU" sz="2400" dirty="0">
                <a:latin typeface="Times New Roman" panose="02020603050405020304" pitchFamily="18" charset="0"/>
                <a:cs typeface="Times New Roman" panose="02020603050405020304" pitchFamily="18" charset="0"/>
              </a:rPr>
              <a:t> – 5,1%, </a:t>
            </a:r>
          </a:p>
          <a:p>
            <a:pPr algn="just">
              <a:spcBef>
                <a:spcPct val="0"/>
              </a:spcBef>
              <a:buFontTx/>
              <a:buNone/>
            </a:pPr>
            <a:r>
              <a:rPr lang="ru-RU" altLang="ru-RU" sz="2400" dirty="0">
                <a:solidFill>
                  <a:srgbClr val="8B0000"/>
                </a:solidFill>
                <a:latin typeface="Times New Roman" panose="02020603050405020304" pitchFamily="18" charset="0"/>
                <a:cs typeface="Times New Roman" panose="02020603050405020304" pitchFamily="18" charset="0"/>
              </a:rPr>
              <a:t>			L</a:t>
            </a:r>
            <a:r>
              <a:rPr lang="ru-RU" altLang="ru-RU" sz="2400" dirty="0">
                <a:latin typeface="Times New Roman" panose="02020603050405020304" pitchFamily="18" charset="0"/>
                <a:cs typeface="Times New Roman" panose="02020603050405020304" pitchFamily="18" charset="0"/>
              </a:rPr>
              <a:t> – 4,0% и т.д. </a:t>
            </a:r>
            <a:r>
              <a:rPr lang="ru-RU" altLang="ru-RU" sz="2400" dirty="0">
                <a:solidFill>
                  <a:srgbClr val="000000"/>
                </a:solidFill>
                <a:latin typeface="Times New Roman" panose="02020603050405020304" pitchFamily="18" charset="0"/>
                <a:cs typeface="Times New Roman" panose="02020603050405020304" pitchFamily="18" charset="0"/>
              </a:rPr>
              <a:t> </a:t>
            </a:r>
            <a:endParaRPr lang="en-GB" altLang="ru-RU" sz="2400" dirty="0">
              <a:solidFill>
                <a:srgbClr val="000000"/>
              </a:solidFill>
              <a:latin typeface="Times New Roman" panose="02020603050405020304" pitchFamily="18" charset="0"/>
              <a:cs typeface="Times New Roman" panose="02020603050405020304" pitchFamily="18" charset="0"/>
            </a:endParaRPr>
          </a:p>
        </p:txBody>
      </p:sp>
      <p:sp>
        <p:nvSpPr>
          <p:cNvPr id="35845" name="Rectangle 2">
            <a:extLst>
              <a:ext uri="{FF2B5EF4-FFF2-40B4-BE49-F238E27FC236}">
                <a16:creationId xmlns:a16="http://schemas.microsoft.com/office/drawing/2014/main" id="{437D8DA1-5E0F-4BC3-A2A8-105605411A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Заголовок 1">
            <a:extLst>
              <a:ext uri="{FF2B5EF4-FFF2-40B4-BE49-F238E27FC236}">
                <a16:creationId xmlns:a16="http://schemas.microsoft.com/office/drawing/2014/main" id="{C32ACA27-353F-4389-9F5B-DD78423E5243}"/>
              </a:ext>
            </a:extLst>
          </p:cNvPr>
          <p:cNvSpPr>
            <a:spLocks noGrp="1"/>
          </p:cNvSpPr>
          <p:nvPr>
            <p:ph type="title"/>
          </p:nvPr>
        </p:nvSpPr>
        <p:spPr>
          <a:xfrm>
            <a:off x="1043608" y="366332"/>
            <a:ext cx="7870825" cy="840514"/>
          </a:xfrm>
        </p:spPr>
        <p:txBody>
          <a:bodyPr/>
          <a:lstStyle/>
          <a:p>
            <a:r>
              <a:rPr lang="ru-RU" altLang="ru-RU" b="1" dirty="0">
                <a:solidFill>
                  <a:srgbClr val="000000"/>
                </a:solidFill>
                <a:latin typeface="Times New Roman" panose="02020603050405020304" pitchFamily="18" charset="0"/>
              </a:rPr>
              <a:t>Подстановка</a:t>
            </a:r>
            <a:endParaRPr lang="en-GB" altLang="ru-RU" b="1" dirty="0">
              <a:latin typeface="Times New Roman" panose="02020603050405020304" pitchFamily="18" charset="0"/>
            </a:endParaRPr>
          </a:p>
        </p:txBody>
      </p:sp>
      <p:sp>
        <p:nvSpPr>
          <p:cNvPr id="35843" name="Прямоугольник 2">
            <a:extLst>
              <a:ext uri="{FF2B5EF4-FFF2-40B4-BE49-F238E27FC236}">
                <a16:creationId xmlns:a16="http://schemas.microsoft.com/office/drawing/2014/main" id="{4192B37E-BB32-4F57-83EA-9F1CDFECA437}"/>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35845" name="Rectangle 2">
            <a:extLst>
              <a:ext uri="{FF2B5EF4-FFF2-40B4-BE49-F238E27FC236}">
                <a16:creationId xmlns:a16="http://schemas.microsoft.com/office/drawing/2014/main" id="{437D8DA1-5E0F-4BC3-A2A8-105605411A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35846" name="Прямоугольник 1">
            <a:extLst>
              <a:ext uri="{FF2B5EF4-FFF2-40B4-BE49-F238E27FC236}">
                <a16:creationId xmlns:a16="http://schemas.microsoft.com/office/drawing/2014/main" id="{15539074-8776-4C9D-929A-E193C789D4B7}"/>
              </a:ext>
            </a:extLst>
          </p:cNvPr>
          <p:cNvSpPr>
            <a:spLocks noChangeArrowheads="1"/>
          </p:cNvSpPr>
          <p:nvPr/>
        </p:nvSpPr>
        <p:spPr bwMode="auto">
          <a:xfrm>
            <a:off x="1907704" y="1505578"/>
            <a:ext cx="648072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Решением является использование </a:t>
            </a:r>
            <a:r>
              <a:rPr lang="ru-RU" altLang="ru-RU" sz="2400" b="1" dirty="0">
                <a:solidFill>
                  <a:srgbClr val="000000"/>
                </a:solidFill>
                <a:latin typeface="Times New Roman" panose="02020603050405020304" pitchFamily="18" charset="0"/>
                <a:cs typeface="Times New Roman" panose="02020603050405020304" pitchFamily="18" charset="0"/>
              </a:rPr>
              <a:t>многоалфавитной подстановки,</a:t>
            </a:r>
            <a:r>
              <a:rPr lang="ru-RU" altLang="ru-RU" sz="2400" dirty="0">
                <a:solidFill>
                  <a:srgbClr val="000000"/>
                </a:solidFill>
                <a:latin typeface="Times New Roman" panose="02020603050405020304" pitchFamily="18" charset="0"/>
                <a:cs typeface="Times New Roman" panose="02020603050405020304" pitchFamily="18" charset="0"/>
              </a:rPr>
              <a:t> при которой</a:t>
            </a:r>
            <a:r>
              <a:rPr lang="ru-RU" altLang="ru-RU" sz="2400" b="1" dirty="0">
                <a:solidFill>
                  <a:srgbClr val="000000"/>
                </a:solidFill>
                <a:latin typeface="Times New Roman" panose="02020603050405020304" pitchFamily="18" charset="0"/>
                <a:cs typeface="Times New Roman" panose="02020603050405020304" pitchFamily="18" charset="0"/>
              </a:rPr>
              <a:t> </a:t>
            </a:r>
            <a:r>
              <a:rPr lang="ru-RU" altLang="ru-RU" sz="2400" dirty="0">
                <a:solidFill>
                  <a:srgbClr val="000000"/>
                </a:solidFill>
                <a:latin typeface="Times New Roman" panose="02020603050405020304" pitchFamily="18" charset="0"/>
                <a:cs typeface="Times New Roman" panose="02020603050405020304" pitchFamily="18" charset="0"/>
              </a:rPr>
              <a:t>можно добиться того, что в зашифрованном тексте </a:t>
            </a:r>
            <a:r>
              <a:rPr lang="ru-RU" altLang="ru-RU" sz="2400" u="sng" dirty="0">
                <a:solidFill>
                  <a:srgbClr val="000000"/>
                </a:solidFill>
                <a:latin typeface="Times New Roman" panose="02020603050405020304" pitchFamily="18" charset="0"/>
                <a:cs typeface="Times New Roman" panose="02020603050405020304" pitchFamily="18" charset="0"/>
              </a:rPr>
              <a:t>все символы будут встречаться примерно с одинаковой частотой</a:t>
            </a:r>
            <a:r>
              <a:rPr lang="ru-RU" altLang="ru-RU" sz="2400" dirty="0">
                <a:solidFill>
                  <a:srgbClr val="000000"/>
                </a:solidFill>
                <a:latin typeface="Times New Roman" panose="02020603050405020304" pitchFamily="18" charset="0"/>
                <a:cs typeface="Times New Roman" panose="02020603050405020304" pitchFamily="18" charset="0"/>
              </a:rPr>
              <a:t>, что существенно затруднит дешифрование </a:t>
            </a:r>
            <a:endParaRPr lang="en-GB" altLang="ru-RU" sz="2400" dirty="0">
              <a:latin typeface="Arial" panose="020B0604020202020204" pitchFamily="34" charset="0"/>
            </a:endParaRPr>
          </a:p>
        </p:txBody>
      </p:sp>
      <p:sp>
        <p:nvSpPr>
          <p:cNvPr id="2" name="TextBox 1">
            <a:extLst>
              <a:ext uri="{FF2B5EF4-FFF2-40B4-BE49-F238E27FC236}">
                <a16:creationId xmlns:a16="http://schemas.microsoft.com/office/drawing/2014/main" id="{370B88D1-04F0-4A38-B0BF-D86FB40BD2FA}"/>
              </a:ext>
            </a:extLst>
          </p:cNvPr>
          <p:cNvSpPr txBox="1"/>
          <p:nvPr/>
        </p:nvSpPr>
        <p:spPr>
          <a:xfrm>
            <a:off x="897435" y="1206846"/>
            <a:ext cx="936104" cy="2646878"/>
          </a:xfrm>
          <a:prstGeom prst="rect">
            <a:avLst/>
          </a:prstGeom>
          <a:noFill/>
        </p:spPr>
        <p:txBody>
          <a:bodyPr wrap="square" rtlCol="0">
            <a:spAutoFit/>
          </a:bodyPr>
          <a:lstStyle/>
          <a:p>
            <a:r>
              <a:rPr lang="ru-RU" sz="16600" dirty="0">
                <a:solidFill>
                  <a:srgbClr val="FF0000"/>
                </a:solidFill>
                <a:latin typeface="Times New Roman" panose="02020603050405020304" pitchFamily="18" charset="0"/>
                <a:cs typeface="Times New Roman" panose="02020603050405020304" pitchFamily="18" charset="0"/>
              </a:rPr>
              <a:t>!</a:t>
            </a:r>
            <a:endParaRPr lang="ru-RU"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16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
            <a:extLst>
              <a:ext uri="{FF2B5EF4-FFF2-40B4-BE49-F238E27FC236}">
                <a16:creationId xmlns:a16="http://schemas.microsoft.com/office/drawing/2014/main" id="{6BD9E5E6-B558-4FD5-8D51-72C9FDCEEEB7}"/>
              </a:ext>
            </a:extLst>
          </p:cNvPr>
          <p:cNvSpPr>
            <a:spLocks noGrp="1"/>
          </p:cNvSpPr>
          <p:nvPr>
            <p:ph type="title"/>
          </p:nvPr>
        </p:nvSpPr>
        <p:spPr>
          <a:xfrm>
            <a:off x="1043607" y="430213"/>
            <a:ext cx="7870205" cy="1143000"/>
          </a:xfrm>
        </p:spPr>
        <p:txBody>
          <a:bodyPr>
            <a:normAutofit fontScale="90000"/>
          </a:bodyPr>
          <a:lstStyle/>
          <a:p>
            <a:r>
              <a:rPr lang="ru-RU" altLang="ru-RU" b="1" dirty="0">
                <a:solidFill>
                  <a:srgbClr val="000000"/>
                </a:solidFill>
                <a:latin typeface="Times New Roman" panose="02020603050405020304" pitchFamily="18" charset="0"/>
              </a:rPr>
              <a:t>Многоалфавитная подстановка</a:t>
            </a:r>
            <a:endParaRPr lang="en-GB" altLang="ru-RU" b="1" dirty="0">
              <a:latin typeface="Times New Roman" panose="02020603050405020304" pitchFamily="18" charset="0"/>
            </a:endParaRPr>
          </a:p>
        </p:txBody>
      </p:sp>
      <p:sp>
        <p:nvSpPr>
          <p:cNvPr id="37891" name="Прямоугольник 2">
            <a:extLst>
              <a:ext uri="{FF2B5EF4-FFF2-40B4-BE49-F238E27FC236}">
                <a16:creationId xmlns:a16="http://schemas.microsoft.com/office/drawing/2014/main" id="{CD469513-305C-49EC-9BBD-759165E55538}"/>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37892" name="Rectangle 2">
            <a:extLst>
              <a:ext uri="{FF2B5EF4-FFF2-40B4-BE49-F238E27FC236}">
                <a16:creationId xmlns:a16="http://schemas.microsoft.com/office/drawing/2014/main" id="{7CF7C9C1-D58E-4093-AB8B-952EF8793BC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37893" name="Прямоугольник 4">
            <a:extLst>
              <a:ext uri="{FF2B5EF4-FFF2-40B4-BE49-F238E27FC236}">
                <a16:creationId xmlns:a16="http://schemas.microsoft.com/office/drawing/2014/main" id="{479796E8-EDFA-4C01-A32A-177BA0F4E3D3}"/>
              </a:ext>
            </a:extLst>
          </p:cNvPr>
          <p:cNvSpPr>
            <a:spLocks noChangeArrowheads="1"/>
          </p:cNvSpPr>
          <p:nvPr/>
        </p:nvSpPr>
        <p:spPr bwMode="auto">
          <a:xfrm>
            <a:off x="1043606" y="2003425"/>
            <a:ext cx="7308231"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ts val="120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И так, в </a:t>
            </a:r>
            <a:r>
              <a:rPr lang="ru-RU" altLang="ru-RU" sz="2400" u="sng" dirty="0">
                <a:solidFill>
                  <a:srgbClr val="000000"/>
                </a:solidFill>
                <a:latin typeface="Times New Roman" panose="02020603050405020304" pitchFamily="18" charset="0"/>
                <a:cs typeface="Times New Roman" panose="02020603050405020304" pitchFamily="18" charset="0"/>
              </a:rPr>
              <a:t>многоалфавитных подстановках </a:t>
            </a:r>
            <a:r>
              <a:rPr lang="ru-RU" altLang="ru-RU" sz="2400" dirty="0">
                <a:solidFill>
                  <a:srgbClr val="000000"/>
                </a:solidFill>
                <a:latin typeface="Times New Roman" panose="02020603050405020304" pitchFamily="18" charset="0"/>
                <a:cs typeface="Times New Roman" panose="02020603050405020304" pitchFamily="18" charset="0"/>
              </a:rPr>
              <a:t>для замены символов исходного текста используется не один, а несколько алфавитов. </a:t>
            </a:r>
          </a:p>
          <a:p>
            <a:pPr algn="just">
              <a:spcBef>
                <a:spcPts val="120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Обычно алфавиты для замены образованы из символов исходного алфавита, записанных в другом порядке. Примером многоалфавитной подстановки может служить схема, основанная на использовании таблицы </a:t>
            </a:r>
            <a:r>
              <a:rPr lang="ru-RU" altLang="ru-RU" sz="2400" dirty="0" err="1">
                <a:solidFill>
                  <a:srgbClr val="000000"/>
                </a:solidFill>
                <a:latin typeface="Times New Roman" panose="02020603050405020304" pitchFamily="18" charset="0"/>
                <a:cs typeface="Times New Roman" panose="02020603050405020304" pitchFamily="18" charset="0"/>
              </a:rPr>
              <a:t>Вижинера</a:t>
            </a:r>
            <a:r>
              <a:rPr lang="ru-RU" altLang="ru-RU" sz="2400" dirty="0">
                <a:solidFill>
                  <a:srgbClr val="000000"/>
                </a:solidFill>
                <a:latin typeface="Times New Roman" panose="02020603050405020304" pitchFamily="18" charset="0"/>
                <a:cs typeface="Times New Roman" panose="02020603050405020304" pitchFamily="18" charset="0"/>
              </a:rPr>
              <a:t>.</a:t>
            </a:r>
            <a:endParaRPr lang="en-GB" altLang="ru-RU" sz="2400" b="1"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a:extLst>
              <a:ext uri="{FF2B5EF4-FFF2-40B4-BE49-F238E27FC236}">
                <a16:creationId xmlns:a16="http://schemas.microsoft.com/office/drawing/2014/main" id="{3CD87E4B-10CE-4EBF-835F-87C04A17BD6E}"/>
              </a:ext>
            </a:extLst>
          </p:cNvPr>
          <p:cNvSpPr>
            <a:spLocks noGrp="1"/>
          </p:cNvSpPr>
          <p:nvPr>
            <p:ph type="title"/>
          </p:nvPr>
        </p:nvSpPr>
        <p:spPr>
          <a:xfrm>
            <a:off x="1043607" y="430213"/>
            <a:ext cx="7870205" cy="1143000"/>
          </a:xfrm>
        </p:spPr>
        <p:txBody>
          <a:bodyPr>
            <a:normAutofit fontScale="90000"/>
          </a:bodyPr>
          <a:lstStyle/>
          <a:p>
            <a:r>
              <a:rPr lang="ru-RU" altLang="ru-RU" b="1" dirty="0">
                <a:solidFill>
                  <a:srgbClr val="000000"/>
                </a:solidFill>
                <a:latin typeface="Times New Roman" panose="02020603050405020304" pitchFamily="18" charset="0"/>
              </a:rPr>
              <a:t>Многоалфавитная подстановка</a:t>
            </a:r>
            <a:endParaRPr lang="en-GB" altLang="ru-RU" b="1" dirty="0">
              <a:latin typeface="Times New Roman" panose="02020603050405020304" pitchFamily="18" charset="0"/>
            </a:endParaRPr>
          </a:p>
        </p:txBody>
      </p:sp>
      <p:sp>
        <p:nvSpPr>
          <p:cNvPr id="39939" name="Прямоугольник 2">
            <a:extLst>
              <a:ext uri="{FF2B5EF4-FFF2-40B4-BE49-F238E27FC236}">
                <a16:creationId xmlns:a16="http://schemas.microsoft.com/office/drawing/2014/main" id="{41A10319-7256-462C-BF9B-DFB1EEDF0186}"/>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39940" name="Rectangle 2">
            <a:extLst>
              <a:ext uri="{FF2B5EF4-FFF2-40B4-BE49-F238E27FC236}">
                <a16:creationId xmlns:a16="http://schemas.microsoft.com/office/drawing/2014/main" id="{EB72B8FA-4F02-402C-A232-7767DF797F2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39941" name="Прямоугольник 3">
            <a:extLst>
              <a:ext uri="{FF2B5EF4-FFF2-40B4-BE49-F238E27FC236}">
                <a16:creationId xmlns:a16="http://schemas.microsoft.com/office/drawing/2014/main" id="{B9976606-0DE8-4F36-AD38-A9D03238F1E4}"/>
              </a:ext>
            </a:extLst>
          </p:cNvPr>
          <p:cNvSpPr>
            <a:spLocks noChangeArrowheads="1"/>
          </p:cNvSpPr>
          <p:nvPr/>
        </p:nvSpPr>
        <p:spPr bwMode="auto">
          <a:xfrm>
            <a:off x="1043607" y="1415446"/>
            <a:ext cx="741618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ts val="1200"/>
              </a:spcBef>
              <a:buFontTx/>
              <a:buNone/>
            </a:pPr>
            <a:r>
              <a:rPr lang="ru-RU" altLang="ru-RU" sz="2200" dirty="0">
                <a:solidFill>
                  <a:srgbClr val="000000"/>
                </a:solidFill>
                <a:latin typeface="Times New Roman" panose="02020603050405020304" pitchFamily="18" charset="0"/>
                <a:cs typeface="Times New Roman" panose="02020603050405020304" pitchFamily="18" charset="0"/>
              </a:rPr>
              <a:t>	В этом методе для шифрования используется таблица, представляющая собой квадратную матрицу с числом элементов </a:t>
            </a:r>
            <a:r>
              <a:rPr lang="en-GB" altLang="ru-RU" sz="2200" dirty="0" err="1">
                <a:latin typeface="Times New Roman" panose="02020603050405020304" pitchFamily="18" charset="0"/>
                <a:cs typeface="Times New Roman" panose="02020603050405020304" pitchFamily="18" charset="0"/>
              </a:rPr>
              <a:t>NxN</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где</a:t>
            </a:r>
            <a:r>
              <a:rPr lang="en-GB" altLang="ru-RU" sz="2200" dirty="0">
                <a:latin typeface="Times New Roman" panose="02020603050405020304" pitchFamily="18" charset="0"/>
                <a:cs typeface="Times New Roman" panose="02020603050405020304" pitchFamily="18" charset="0"/>
              </a:rPr>
              <a:t> N — </a:t>
            </a:r>
            <a:r>
              <a:rPr lang="en-GB" altLang="ru-RU" sz="2200" dirty="0" err="1">
                <a:latin typeface="Times New Roman" panose="02020603050405020304" pitchFamily="18" charset="0"/>
                <a:cs typeface="Times New Roman" panose="02020603050405020304" pitchFamily="18" charset="0"/>
              </a:rPr>
              <a:t>количество</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символов</a:t>
            </a:r>
            <a:r>
              <a:rPr lang="en-GB" altLang="ru-RU" sz="2200" dirty="0">
                <a:latin typeface="Times New Roman" panose="02020603050405020304" pitchFamily="18" charset="0"/>
                <a:cs typeface="Times New Roman" panose="02020603050405020304" pitchFamily="18" charset="0"/>
              </a:rPr>
              <a:t> в </a:t>
            </a:r>
            <a:r>
              <a:rPr lang="en-GB" altLang="ru-RU" sz="2200" dirty="0" err="1">
                <a:latin typeface="Times New Roman" panose="02020603050405020304" pitchFamily="18" charset="0"/>
                <a:cs typeface="Times New Roman" panose="02020603050405020304" pitchFamily="18" charset="0"/>
              </a:rPr>
              <a:t>алфавите</a:t>
            </a:r>
            <a:r>
              <a:rPr lang="ru-RU" altLang="ru-RU" sz="2200" dirty="0">
                <a:latin typeface="Times New Roman" panose="02020603050405020304" pitchFamily="18" charset="0"/>
                <a:cs typeface="Times New Roman" panose="02020603050405020304" pitchFamily="18" charset="0"/>
              </a:rPr>
              <a:t>.</a:t>
            </a:r>
            <a:r>
              <a:rPr lang="en-GB" altLang="ru-RU" sz="2200" dirty="0">
                <a:latin typeface="Times New Roman" panose="02020603050405020304" pitchFamily="18" charset="0"/>
                <a:cs typeface="Times New Roman" panose="02020603050405020304" pitchFamily="18" charset="0"/>
              </a:rPr>
              <a:t> </a:t>
            </a:r>
          </a:p>
        </p:txBody>
      </p:sp>
      <p:sp>
        <p:nvSpPr>
          <p:cNvPr id="39942" name="Rectangle 2">
            <a:extLst>
              <a:ext uri="{FF2B5EF4-FFF2-40B4-BE49-F238E27FC236}">
                <a16:creationId xmlns:a16="http://schemas.microsoft.com/office/drawing/2014/main" id="{FEBA14EE-C7CB-4E2B-93E3-A07E3ABAB322}"/>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graphicFrame>
        <p:nvGraphicFramePr>
          <p:cNvPr id="39943" name="Объект 8">
            <a:extLst>
              <a:ext uri="{FF2B5EF4-FFF2-40B4-BE49-F238E27FC236}">
                <a16:creationId xmlns:a16="http://schemas.microsoft.com/office/drawing/2014/main" id="{EC556B53-1FC2-4718-ACFE-29D625B45B89}"/>
              </a:ext>
            </a:extLst>
          </p:cNvPr>
          <p:cNvGraphicFramePr>
            <a:graphicFrameLocks noChangeAspect="1"/>
          </p:cNvGraphicFramePr>
          <p:nvPr/>
        </p:nvGraphicFramePr>
        <p:xfrm>
          <a:off x="5435600" y="2884488"/>
          <a:ext cx="3024188" cy="3757612"/>
        </p:xfrm>
        <a:graphic>
          <a:graphicData uri="http://schemas.openxmlformats.org/presentationml/2006/ole">
            <mc:AlternateContent xmlns:mc="http://schemas.openxmlformats.org/markup-compatibility/2006">
              <mc:Choice xmlns:v="urn:schemas-microsoft-com:vml" Requires="v">
                <p:oleObj spid="_x0000_s39949" name="Точечный рисунок" r:id="rId4" imgW="1886213" imgH="2343477" progId="Paint.Picture">
                  <p:embed/>
                </p:oleObj>
              </mc:Choice>
              <mc:Fallback>
                <p:oleObj name="Точечный рисунок" r:id="rId4" imgW="1886213" imgH="2343477" progId="Paint.Picture">
                  <p:embed/>
                  <p:pic>
                    <p:nvPicPr>
                      <p:cNvPr id="0" name="Объект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2884488"/>
                        <a:ext cx="3024188"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4" name="Прямоугольник 9">
            <a:extLst>
              <a:ext uri="{FF2B5EF4-FFF2-40B4-BE49-F238E27FC236}">
                <a16:creationId xmlns:a16="http://schemas.microsoft.com/office/drawing/2014/main" id="{F0E1E378-4975-4B83-B188-02374DBEAF16}"/>
              </a:ext>
            </a:extLst>
          </p:cNvPr>
          <p:cNvSpPr>
            <a:spLocks noChangeArrowheads="1"/>
          </p:cNvSpPr>
          <p:nvPr/>
        </p:nvSpPr>
        <p:spPr bwMode="auto">
          <a:xfrm>
            <a:off x="1043607" y="3089275"/>
            <a:ext cx="3888756"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ts val="1200"/>
              </a:spcBef>
              <a:buFontTx/>
              <a:buNone/>
            </a:pPr>
            <a:r>
              <a:rPr lang="ru-RU" altLang="ru-RU" sz="2200" dirty="0">
                <a:latin typeface="Times New Roman" panose="02020603050405020304" pitchFamily="18" charset="0"/>
                <a:cs typeface="Times New Roman" panose="02020603050405020304" pitchFamily="18" charset="0"/>
              </a:rPr>
              <a:t>	</a:t>
            </a:r>
            <a:r>
              <a:rPr lang="en-GB" altLang="ru-RU" sz="2200" dirty="0">
                <a:latin typeface="Times New Roman" panose="02020603050405020304" pitchFamily="18" charset="0"/>
                <a:cs typeface="Times New Roman" panose="02020603050405020304" pitchFamily="18" charset="0"/>
              </a:rPr>
              <a:t>В </a:t>
            </a:r>
            <a:r>
              <a:rPr lang="en-GB" altLang="ru-RU" sz="2200" dirty="0" err="1">
                <a:latin typeface="Times New Roman" panose="02020603050405020304" pitchFamily="18" charset="0"/>
                <a:cs typeface="Times New Roman" panose="02020603050405020304" pitchFamily="18" charset="0"/>
              </a:rPr>
              <a:t>первой</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строке</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матрицы</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записывают</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буквы</a:t>
            </a:r>
            <a:r>
              <a:rPr lang="en-GB" altLang="ru-RU" sz="2200" dirty="0">
                <a:latin typeface="Times New Roman" panose="02020603050405020304" pitchFamily="18" charset="0"/>
                <a:cs typeface="Times New Roman" panose="02020603050405020304" pitchFamily="18" charset="0"/>
              </a:rPr>
              <a:t> в </a:t>
            </a:r>
            <a:r>
              <a:rPr lang="en-GB" altLang="ru-RU" sz="2200" dirty="0" err="1">
                <a:latin typeface="Times New Roman" panose="02020603050405020304" pitchFamily="18" charset="0"/>
                <a:cs typeface="Times New Roman" panose="02020603050405020304" pitchFamily="18" charset="0"/>
              </a:rPr>
              <a:t>порядке</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очередности</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их</a:t>
            </a:r>
            <a:r>
              <a:rPr lang="en-GB" altLang="ru-RU" sz="2200" dirty="0">
                <a:latin typeface="Times New Roman" panose="02020603050405020304" pitchFamily="18" charset="0"/>
                <a:cs typeface="Times New Roman" panose="02020603050405020304" pitchFamily="18" charset="0"/>
              </a:rPr>
              <a:t> в </a:t>
            </a:r>
            <a:r>
              <a:rPr lang="en-GB" altLang="ru-RU" sz="2200" dirty="0" err="1">
                <a:latin typeface="Times New Roman" panose="02020603050405020304" pitchFamily="18" charset="0"/>
                <a:cs typeface="Times New Roman" panose="02020603050405020304" pitchFamily="18" charset="0"/>
              </a:rPr>
              <a:t>исходном</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алфавите</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во</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второй</a:t>
            </a:r>
            <a:r>
              <a:rPr lang="en-GB" altLang="ru-RU" sz="2200" dirty="0">
                <a:latin typeface="Times New Roman" panose="02020603050405020304" pitchFamily="18" charset="0"/>
                <a:cs typeface="Times New Roman" panose="02020603050405020304" pitchFamily="18" charset="0"/>
              </a:rPr>
              <a:t> — </a:t>
            </a:r>
            <a:r>
              <a:rPr lang="en-GB" altLang="ru-RU" sz="2200" dirty="0" err="1">
                <a:latin typeface="Times New Roman" panose="02020603050405020304" pitchFamily="18" charset="0"/>
                <a:cs typeface="Times New Roman" panose="02020603050405020304" pitchFamily="18" charset="0"/>
              </a:rPr>
              <a:t>ту</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же</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последовательность</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букв</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но</a:t>
            </a:r>
            <a:r>
              <a:rPr lang="en-GB" altLang="ru-RU" sz="2200" dirty="0">
                <a:latin typeface="Times New Roman" panose="02020603050405020304" pitchFamily="18" charset="0"/>
                <a:cs typeface="Times New Roman" panose="02020603050405020304" pitchFamily="18" charset="0"/>
              </a:rPr>
              <a:t> с </a:t>
            </a:r>
            <a:r>
              <a:rPr lang="en-GB" altLang="ru-RU" sz="2200" dirty="0" err="1">
                <a:latin typeface="Times New Roman" panose="02020603050405020304" pitchFamily="18" charset="0"/>
                <a:cs typeface="Times New Roman" panose="02020603050405020304" pitchFamily="18" charset="0"/>
              </a:rPr>
              <a:t>циклическим</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сдвигом</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влево</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на</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одну</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позицию</a:t>
            </a:r>
            <a:r>
              <a:rPr lang="en-GB" altLang="ru-RU" sz="2200" dirty="0">
                <a:latin typeface="Times New Roman" panose="02020603050405020304" pitchFamily="18" charset="0"/>
                <a:cs typeface="Times New Roman" panose="02020603050405020304" pitchFamily="18" charset="0"/>
              </a:rPr>
              <a:t>, в </a:t>
            </a:r>
            <a:r>
              <a:rPr lang="en-GB" altLang="ru-RU" sz="2200" dirty="0" err="1">
                <a:latin typeface="Times New Roman" panose="02020603050405020304" pitchFamily="18" charset="0"/>
                <a:cs typeface="Times New Roman" panose="02020603050405020304" pitchFamily="18" charset="0"/>
              </a:rPr>
              <a:t>третьей</a:t>
            </a:r>
            <a:r>
              <a:rPr lang="en-GB" altLang="ru-RU" sz="2200" dirty="0">
                <a:latin typeface="Times New Roman" panose="02020603050405020304" pitchFamily="18" charset="0"/>
                <a:cs typeface="Times New Roman" panose="02020603050405020304" pitchFamily="18" charset="0"/>
              </a:rPr>
              <a:t> — </a:t>
            </a:r>
            <a:r>
              <a:rPr lang="en-GB" altLang="ru-RU" sz="2200" dirty="0" err="1">
                <a:latin typeface="Times New Roman" panose="02020603050405020304" pitchFamily="18" charset="0"/>
                <a:cs typeface="Times New Roman" panose="02020603050405020304" pitchFamily="18" charset="0"/>
              </a:rPr>
              <a:t>со</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сдвигом</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на</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две</a:t>
            </a:r>
            <a:r>
              <a:rPr lang="en-GB" altLang="ru-RU" sz="2200" dirty="0">
                <a:latin typeface="Times New Roman" panose="02020603050405020304" pitchFamily="18" charset="0"/>
                <a:cs typeface="Times New Roman" panose="02020603050405020304" pitchFamily="18" charset="0"/>
              </a:rPr>
              <a:t> </a:t>
            </a:r>
            <a:r>
              <a:rPr lang="en-GB" altLang="ru-RU" sz="2200" dirty="0" err="1">
                <a:latin typeface="Times New Roman" panose="02020603050405020304" pitchFamily="18" charset="0"/>
                <a:cs typeface="Times New Roman" panose="02020603050405020304" pitchFamily="18" charset="0"/>
              </a:rPr>
              <a:t>позиции</a:t>
            </a:r>
            <a:r>
              <a:rPr lang="en-GB" altLang="ru-RU" sz="2200" dirty="0">
                <a:latin typeface="Times New Roman" panose="02020603050405020304" pitchFamily="18" charset="0"/>
                <a:cs typeface="Times New Roman" panose="02020603050405020304" pitchFamily="18" charset="0"/>
              </a:rPr>
              <a:t> и т. 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1">
            <a:extLst>
              <a:ext uri="{FF2B5EF4-FFF2-40B4-BE49-F238E27FC236}">
                <a16:creationId xmlns:a16="http://schemas.microsoft.com/office/drawing/2014/main" id="{281BA53D-3933-48BE-9368-7F091F09CE99}"/>
              </a:ext>
            </a:extLst>
          </p:cNvPr>
          <p:cNvSpPr>
            <a:spLocks noGrp="1"/>
          </p:cNvSpPr>
          <p:nvPr>
            <p:ph type="title"/>
          </p:nvPr>
        </p:nvSpPr>
        <p:spPr>
          <a:xfrm>
            <a:off x="971599" y="306389"/>
            <a:ext cx="7942214" cy="765345"/>
          </a:xfrm>
        </p:spPr>
        <p:txBody>
          <a:bodyPr>
            <a:normAutofit fontScale="90000"/>
          </a:bodyPr>
          <a:lstStyle/>
          <a:p>
            <a:r>
              <a:rPr lang="ru-RU" altLang="ru-RU" b="1" dirty="0">
                <a:solidFill>
                  <a:srgbClr val="000000"/>
                </a:solidFill>
                <a:latin typeface="Times New Roman" panose="02020603050405020304" pitchFamily="18" charset="0"/>
              </a:rPr>
              <a:t>Многоалфавитная подстановка</a:t>
            </a:r>
            <a:endParaRPr lang="en-GB" altLang="ru-RU" b="1" dirty="0">
              <a:latin typeface="Times New Roman" panose="02020603050405020304" pitchFamily="18" charset="0"/>
            </a:endParaRPr>
          </a:p>
        </p:txBody>
      </p:sp>
      <p:sp>
        <p:nvSpPr>
          <p:cNvPr id="41987" name="Прямоугольник 2">
            <a:extLst>
              <a:ext uri="{FF2B5EF4-FFF2-40B4-BE49-F238E27FC236}">
                <a16:creationId xmlns:a16="http://schemas.microsoft.com/office/drawing/2014/main" id="{ECEF2ACC-98C1-485D-8AB8-534309909A3B}"/>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41988" name="Rectangle 2">
            <a:extLst>
              <a:ext uri="{FF2B5EF4-FFF2-40B4-BE49-F238E27FC236}">
                <a16:creationId xmlns:a16="http://schemas.microsoft.com/office/drawing/2014/main" id="{78779508-333A-4F3C-AFC6-2675BCAF5F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1989" name="Прямоугольник 3">
            <a:extLst>
              <a:ext uri="{FF2B5EF4-FFF2-40B4-BE49-F238E27FC236}">
                <a16:creationId xmlns:a16="http://schemas.microsoft.com/office/drawing/2014/main" id="{1F8EA5C5-0363-40DA-920D-78D85A96D683}"/>
              </a:ext>
            </a:extLst>
          </p:cNvPr>
          <p:cNvSpPr>
            <a:spLocks noChangeArrowheads="1"/>
          </p:cNvSpPr>
          <p:nvPr/>
        </p:nvSpPr>
        <p:spPr bwMode="auto">
          <a:xfrm>
            <a:off x="971599" y="1124744"/>
            <a:ext cx="748818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dirty="0">
                <a:solidFill>
                  <a:srgbClr val="000000"/>
                </a:solidFill>
                <a:latin typeface="Times New Roman" panose="02020603050405020304" pitchFamily="18" charset="0"/>
                <a:cs typeface="Times New Roman" panose="02020603050405020304" pitchFamily="18" charset="0"/>
              </a:rPr>
              <a:t>	</a:t>
            </a:r>
            <a:r>
              <a:rPr lang="ru-RU" altLang="ru-RU" sz="2200" dirty="0">
                <a:solidFill>
                  <a:srgbClr val="000000"/>
                </a:solidFill>
                <a:latin typeface="Times New Roman" panose="02020603050405020304" pitchFamily="18" charset="0"/>
                <a:cs typeface="Times New Roman" panose="02020603050405020304" pitchFamily="18" charset="0"/>
              </a:rPr>
              <a:t>Для шифрования текста выбирают </a:t>
            </a:r>
            <a:r>
              <a:rPr lang="ru-RU" altLang="ru-RU" sz="2200" b="1" dirty="0">
                <a:solidFill>
                  <a:srgbClr val="000000"/>
                </a:solidFill>
                <a:latin typeface="Times New Roman" panose="02020603050405020304" pitchFamily="18" charset="0"/>
                <a:cs typeface="Times New Roman" panose="02020603050405020304" pitchFamily="18" charset="0"/>
              </a:rPr>
              <a:t>ключ</a:t>
            </a:r>
            <a:r>
              <a:rPr lang="ru-RU" altLang="ru-RU" sz="2200" dirty="0">
                <a:solidFill>
                  <a:srgbClr val="000000"/>
                </a:solidFill>
                <a:latin typeface="Times New Roman" panose="02020603050405020304" pitchFamily="18" charset="0"/>
                <a:cs typeface="Times New Roman" panose="02020603050405020304" pitchFamily="18" charset="0"/>
              </a:rPr>
              <a:t>, представляющий собой </a:t>
            </a:r>
            <a:r>
              <a:rPr lang="ru-RU" altLang="ru-RU" sz="2200" b="1" dirty="0">
                <a:solidFill>
                  <a:srgbClr val="000000"/>
                </a:solidFill>
                <a:latin typeface="Times New Roman" panose="02020603050405020304" pitchFamily="18" charset="0"/>
                <a:cs typeface="Times New Roman" panose="02020603050405020304" pitchFamily="18" charset="0"/>
              </a:rPr>
              <a:t>некоторое слово </a:t>
            </a:r>
            <a:r>
              <a:rPr lang="ru-RU" altLang="ru-RU" sz="2200" dirty="0">
                <a:solidFill>
                  <a:srgbClr val="000000"/>
                </a:solidFill>
                <a:latin typeface="Times New Roman" panose="02020603050405020304" pitchFamily="18" charset="0"/>
                <a:cs typeface="Times New Roman" panose="02020603050405020304" pitchFamily="18" charset="0"/>
              </a:rPr>
              <a:t>или </a:t>
            </a:r>
            <a:r>
              <a:rPr lang="ru-RU" altLang="ru-RU" sz="2200" b="1" dirty="0">
                <a:solidFill>
                  <a:srgbClr val="000000"/>
                </a:solidFill>
                <a:latin typeface="Times New Roman" panose="02020603050405020304" pitchFamily="18" charset="0"/>
                <a:cs typeface="Times New Roman" panose="02020603050405020304" pitchFamily="18" charset="0"/>
              </a:rPr>
              <a:t>набор символов исходного алфавита</a:t>
            </a:r>
            <a:r>
              <a:rPr lang="ru-RU" altLang="ru-RU" sz="2200" dirty="0">
                <a:solidFill>
                  <a:srgbClr val="000000"/>
                </a:solidFill>
                <a:latin typeface="Times New Roman" panose="02020603050405020304" pitchFamily="18" charset="0"/>
                <a:cs typeface="Times New Roman" panose="02020603050405020304" pitchFamily="18" charset="0"/>
              </a:rPr>
              <a:t>. Далее из полной матрицы выписывают подматрицу шифрования, включающую первую строку и строки матрицы, начальными буквами которых являются последовательно буквы ключа (например, если выбрать ключ "весна", то таблица шифрования будет следующей</a:t>
            </a:r>
            <a:r>
              <a:rPr lang="en-GB" altLang="ru-RU" sz="2200" dirty="0">
                <a:solidFill>
                  <a:srgbClr val="000000"/>
                </a:solidFill>
                <a:latin typeface="Verdana" panose="020B0604030504040204" pitchFamily="34" charset="0"/>
                <a:cs typeface="Times New Roman" panose="02020603050405020304" pitchFamily="18" charset="0"/>
              </a:rPr>
              <a:t>).</a:t>
            </a:r>
          </a:p>
        </p:txBody>
      </p:sp>
      <p:sp>
        <p:nvSpPr>
          <p:cNvPr id="41990" name="Rectangle 2">
            <a:extLst>
              <a:ext uri="{FF2B5EF4-FFF2-40B4-BE49-F238E27FC236}">
                <a16:creationId xmlns:a16="http://schemas.microsoft.com/office/drawing/2014/main" id="{918147C4-A135-491D-8028-E48655DBD151}"/>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1991" name="Rectangle 2">
            <a:extLst>
              <a:ext uri="{FF2B5EF4-FFF2-40B4-BE49-F238E27FC236}">
                <a16:creationId xmlns:a16="http://schemas.microsoft.com/office/drawing/2014/main" id="{31619E74-2496-4AB8-98A1-CFC9B76B381A}"/>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graphicFrame>
        <p:nvGraphicFramePr>
          <p:cNvPr id="41992" name="Объект 6">
            <a:extLst>
              <a:ext uri="{FF2B5EF4-FFF2-40B4-BE49-F238E27FC236}">
                <a16:creationId xmlns:a16="http://schemas.microsoft.com/office/drawing/2014/main" id="{F0F339D4-E20B-4738-B123-0609EC095D5F}"/>
              </a:ext>
            </a:extLst>
          </p:cNvPr>
          <p:cNvGraphicFramePr>
            <a:graphicFrameLocks noChangeAspect="1"/>
          </p:cNvGraphicFramePr>
          <p:nvPr>
            <p:extLst>
              <p:ext uri="{D42A27DB-BD31-4B8C-83A1-F6EECF244321}">
                <p14:modId xmlns:p14="http://schemas.microsoft.com/office/powerpoint/2010/main" val="3116724788"/>
              </p:ext>
            </p:extLst>
          </p:nvPr>
        </p:nvGraphicFramePr>
        <p:xfrm>
          <a:off x="1670843" y="4077072"/>
          <a:ext cx="5802313" cy="2684462"/>
        </p:xfrm>
        <a:graphic>
          <a:graphicData uri="http://schemas.openxmlformats.org/presentationml/2006/ole">
            <mc:AlternateContent xmlns:mc="http://schemas.openxmlformats.org/markup-compatibility/2006">
              <mc:Choice xmlns:v="urn:schemas-microsoft-com:vml" Requires="v">
                <p:oleObj spid="_x0000_s41997" name="Точечный рисунок" r:id="rId4" imgW="3067478" imgH="1419048" progId="Paint.Picture">
                  <p:embed/>
                </p:oleObj>
              </mc:Choice>
              <mc:Fallback>
                <p:oleObj name="Точечный рисунок" r:id="rId4" imgW="3067478" imgH="1419048" progId="Paint.Picture">
                  <p:embed/>
                  <p:pic>
                    <p:nvPicPr>
                      <p:cNvPr id="0" name="Объект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843" y="4077072"/>
                        <a:ext cx="5802313"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Заголовок 1">
            <a:extLst>
              <a:ext uri="{FF2B5EF4-FFF2-40B4-BE49-F238E27FC236}">
                <a16:creationId xmlns:a16="http://schemas.microsoft.com/office/drawing/2014/main" id="{50952621-B36F-4085-8CF5-07149C0B1CB4}"/>
              </a:ext>
            </a:extLst>
          </p:cNvPr>
          <p:cNvSpPr>
            <a:spLocks noGrp="1"/>
          </p:cNvSpPr>
          <p:nvPr>
            <p:ph type="title"/>
          </p:nvPr>
        </p:nvSpPr>
        <p:spPr>
          <a:xfrm>
            <a:off x="1090923" y="430213"/>
            <a:ext cx="7822890" cy="1143000"/>
          </a:xfrm>
        </p:spPr>
        <p:txBody>
          <a:bodyPr>
            <a:normAutofit fontScale="90000"/>
          </a:bodyPr>
          <a:lstStyle/>
          <a:p>
            <a:r>
              <a:rPr lang="ru-RU" altLang="ru-RU" b="1" dirty="0">
                <a:solidFill>
                  <a:srgbClr val="000000"/>
                </a:solidFill>
                <a:latin typeface="Times New Roman" panose="02020603050405020304" pitchFamily="18" charset="0"/>
              </a:rPr>
              <a:t>Многоалфавитная подстановка</a:t>
            </a:r>
            <a:endParaRPr lang="en-GB" altLang="ru-RU" b="1" dirty="0">
              <a:latin typeface="Times New Roman" panose="02020603050405020304" pitchFamily="18" charset="0"/>
            </a:endParaRPr>
          </a:p>
        </p:txBody>
      </p:sp>
      <p:sp>
        <p:nvSpPr>
          <p:cNvPr id="44035" name="Прямоугольник 2">
            <a:extLst>
              <a:ext uri="{FF2B5EF4-FFF2-40B4-BE49-F238E27FC236}">
                <a16:creationId xmlns:a16="http://schemas.microsoft.com/office/drawing/2014/main" id="{A0EFAFDF-58DE-4F70-9BA0-E82ADB037C16}"/>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44036" name="Rectangle 2">
            <a:extLst>
              <a:ext uri="{FF2B5EF4-FFF2-40B4-BE49-F238E27FC236}">
                <a16:creationId xmlns:a16="http://schemas.microsoft.com/office/drawing/2014/main" id="{116601AC-F678-4305-B85A-3E7169A1CB5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4037" name="Прямоугольник 3">
            <a:extLst>
              <a:ext uri="{FF2B5EF4-FFF2-40B4-BE49-F238E27FC236}">
                <a16:creationId xmlns:a16="http://schemas.microsoft.com/office/drawing/2014/main" id="{5BDBB831-B067-4C51-8DC8-DC2AE7680DC0}"/>
              </a:ext>
            </a:extLst>
          </p:cNvPr>
          <p:cNvSpPr>
            <a:spLocks noChangeArrowheads="1"/>
          </p:cNvSpPr>
          <p:nvPr/>
        </p:nvSpPr>
        <p:spPr bwMode="auto">
          <a:xfrm>
            <a:off x="1090923" y="1375797"/>
            <a:ext cx="741618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В процессе шифрования под каждой буквой шифруемого текста записывают буквы ключа, повторяющие ключ требуемое число раз, затем шифруемый текст по таблице шифрования  заменяют буквами, расположенными на пересечениях линий, соединяющих буквы текста первой строки таблицы и буквы ключа, находящейся под ней.</a:t>
            </a:r>
            <a:endParaRPr lang="en-GB" altLang="ru-RU" sz="1400" dirty="0">
              <a:solidFill>
                <a:srgbClr val="000000"/>
              </a:solidFill>
              <a:latin typeface="Verdana" panose="020B0604030504040204" pitchFamily="34" charset="0"/>
              <a:cs typeface="Times New Roman" panose="02020603050405020304" pitchFamily="18" charset="0"/>
            </a:endParaRPr>
          </a:p>
        </p:txBody>
      </p:sp>
      <p:sp>
        <p:nvSpPr>
          <p:cNvPr id="44038" name="Rectangle 2">
            <a:extLst>
              <a:ext uri="{FF2B5EF4-FFF2-40B4-BE49-F238E27FC236}">
                <a16:creationId xmlns:a16="http://schemas.microsoft.com/office/drawing/2014/main" id="{C06D6349-F47C-402A-8302-08A387CD9616}"/>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4039" name="Rectangle 2">
            <a:extLst>
              <a:ext uri="{FF2B5EF4-FFF2-40B4-BE49-F238E27FC236}">
                <a16:creationId xmlns:a16="http://schemas.microsoft.com/office/drawing/2014/main" id="{04FF466C-D5B1-42E6-97CE-3EACA29E2CED}"/>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4040" name="Rectangle 2">
            <a:extLst>
              <a:ext uri="{FF2B5EF4-FFF2-40B4-BE49-F238E27FC236}">
                <a16:creationId xmlns:a16="http://schemas.microsoft.com/office/drawing/2014/main" id="{B9C9919C-6014-450D-B551-D593092805B1}"/>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pic>
        <p:nvPicPr>
          <p:cNvPr id="44041" name="Рисунок 11">
            <a:extLst>
              <a:ext uri="{FF2B5EF4-FFF2-40B4-BE49-F238E27FC236}">
                <a16:creationId xmlns:a16="http://schemas.microsoft.com/office/drawing/2014/main" id="{2EA89FF4-AC84-4E69-AFFC-7A8F4A6BC2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377301"/>
            <a:ext cx="8450075" cy="205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Заголовок 1">
            <a:extLst>
              <a:ext uri="{FF2B5EF4-FFF2-40B4-BE49-F238E27FC236}">
                <a16:creationId xmlns:a16="http://schemas.microsoft.com/office/drawing/2014/main" id="{22DAF637-E32D-4AB7-9E2E-C10391BE6D23}"/>
              </a:ext>
            </a:extLst>
          </p:cNvPr>
          <p:cNvSpPr>
            <a:spLocks noGrp="1"/>
          </p:cNvSpPr>
          <p:nvPr>
            <p:ph type="title"/>
          </p:nvPr>
        </p:nvSpPr>
        <p:spPr>
          <a:xfrm>
            <a:off x="971549" y="115888"/>
            <a:ext cx="7942263" cy="1143000"/>
          </a:xfrm>
        </p:spPr>
        <p:txBody>
          <a:bodyPr/>
          <a:lstStyle/>
          <a:p>
            <a:r>
              <a:rPr lang="ru-RU" altLang="ru-RU" b="1" dirty="0">
                <a:solidFill>
                  <a:srgbClr val="000000"/>
                </a:solidFill>
                <a:latin typeface="Times New Roman" panose="02020603050405020304" pitchFamily="18" charset="0"/>
              </a:rPr>
              <a:t>Перестановка</a:t>
            </a:r>
            <a:endParaRPr lang="en-GB" altLang="ru-RU" b="1" dirty="0">
              <a:latin typeface="Times New Roman" panose="02020603050405020304" pitchFamily="18" charset="0"/>
            </a:endParaRPr>
          </a:p>
        </p:txBody>
      </p:sp>
      <p:sp>
        <p:nvSpPr>
          <p:cNvPr id="46083" name="Прямоугольник 2">
            <a:extLst>
              <a:ext uri="{FF2B5EF4-FFF2-40B4-BE49-F238E27FC236}">
                <a16:creationId xmlns:a16="http://schemas.microsoft.com/office/drawing/2014/main" id="{BB6A6739-A8A2-4D9D-AAD6-82E26E15A402}"/>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46084" name="Rectangle 2">
            <a:extLst>
              <a:ext uri="{FF2B5EF4-FFF2-40B4-BE49-F238E27FC236}">
                <a16:creationId xmlns:a16="http://schemas.microsoft.com/office/drawing/2014/main" id="{C440D7C9-AD11-4FCE-A46C-EEF5C1B0A01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6085" name="Прямоугольник 3">
            <a:extLst>
              <a:ext uri="{FF2B5EF4-FFF2-40B4-BE49-F238E27FC236}">
                <a16:creationId xmlns:a16="http://schemas.microsoft.com/office/drawing/2014/main" id="{A99880C1-7E0E-4C65-99F0-A48BC92E7048}"/>
              </a:ext>
            </a:extLst>
          </p:cNvPr>
          <p:cNvSpPr>
            <a:spLocks noChangeArrowheads="1"/>
          </p:cNvSpPr>
          <p:nvPr/>
        </p:nvSpPr>
        <p:spPr bwMode="auto">
          <a:xfrm>
            <a:off x="1115616" y="1103388"/>
            <a:ext cx="76327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dirty="0">
                <a:solidFill>
                  <a:srgbClr val="000000"/>
                </a:solidFill>
                <a:latin typeface="Times New Roman" panose="02020603050405020304" pitchFamily="18" charset="0"/>
                <a:cs typeface="Times New Roman" panose="02020603050405020304" pitchFamily="18" charset="0"/>
              </a:rPr>
              <a:t>	</a:t>
            </a:r>
            <a:r>
              <a:rPr lang="ru-RU" altLang="ru-RU" sz="2200" b="1" dirty="0">
                <a:latin typeface="Times New Roman" panose="02020603050405020304" pitchFamily="18" charset="0"/>
                <a:cs typeface="Times New Roman" panose="02020603050405020304" pitchFamily="18" charset="0"/>
              </a:rPr>
              <a:t>Перестановка</a:t>
            </a:r>
            <a:r>
              <a:rPr lang="ru-RU" altLang="ru-RU" sz="2200" dirty="0">
                <a:latin typeface="Times New Roman" panose="02020603050405020304" pitchFamily="18" charset="0"/>
                <a:cs typeface="Times New Roman" panose="02020603050405020304" pitchFamily="18" charset="0"/>
              </a:rPr>
              <a:t> потенциально обеспечивает большую по сравнению с подстановкой устойчивость к дешифрованию и выполняется с использованием цифрового ключа или эквивалентного ключевого слова</a:t>
            </a:r>
            <a:endParaRPr lang="en-GB" altLang="ru-RU" sz="2200" dirty="0">
              <a:solidFill>
                <a:srgbClr val="000000"/>
              </a:solidFill>
              <a:latin typeface="Verdana" panose="020B0604030504040204" pitchFamily="34" charset="0"/>
              <a:cs typeface="Times New Roman" panose="02020603050405020304" pitchFamily="18" charset="0"/>
            </a:endParaRPr>
          </a:p>
        </p:txBody>
      </p:sp>
      <p:sp>
        <p:nvSpPr>
          <p:cNvPr id="46086" name="Rectangle 2">
            <a:extLst>
              <a:ext uri="{FF2B5EF4-FFF2-40B4-BE49-F238E27FC236}">
                <a16:creationId xmlns:a16="http://schemas.microsoft.com/office/drawing/2014/main" id="{E1E08E2C-8D13-41F2-8EFD-03AC41D409FB}"/>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6087" name="Rectangle 2">
            <a:extLst>
              <a:ext uri="{FF2B5EF4-FFF2-40B4-BE49-F238E27FC236}">
                <a16:creationId xmlns:a16="http://schemas.microsoft.com/office/drawing/2014/main" id="{16746BB0-A4C6-4649-B028-1638FC7010DA}"/>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6088" name="Rectangle 2">
            <a:extLst>
              <a:ext uri="{FF2B5EF4-FFF2-40B4-BE49-F238E27FC236}">
                <a16:creationId xmlns:a16="http://schemas.microsoft.com/office/drawing/2014/main" id="{D9EF1FB3-3C78-4E85-B367-74A80023F34A}"/>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graphicFrame>
        <p:nvGraphicFramePr>
          <p:cNvPr id="46089" name="Объект 12">
            <a:extLst>
              <a:ext uri="{FF2B5EF4-FFF2-40B4-BE49-F238E27FC236}">
                <a16:creationId xmlns:a16="http://schemas.microsoft.com/office/drawing/2014/main" id="{29B3978A-D046-41C3-B069-101C0300BD8A}"/>
              </a:ext>
            </a:extLst>
          </p:cNvPr>
          <p:cNvGraphicFramePr>
            <a:graphicFrameLocks noChangeAspect="1"/>
          </p:cNvGraphicFramePr>
          <p:nvPr>
            <p:extLst>
              <p:ext uri="{D42A27DB-BD31-4B8C-83A1-F6EECF244321}">
                <p14:modId xmlns:p14="http://schemas.microsoft.com/office/powerpoint/2010/main" val="1438778142"/>
              </p:ext>
            </p:extLst>
          </p:nvPr>
        </p:nvGraphicFramePr>
        <p:xfrm>
          <a:off x="816769" y="2708920"/>
          <a:ext cx="7942262" cy="2828925"/>
        </p:xfrm>
        <a:graphic>
          <a:graphicData uri="http://schemas.openxmlformats.org/presentationml/2006/ole">
            <mc:AlternateContent xmlns:mc="http://schemas.openxmlformats.org/markup-compatibility/2006">
              <mc:Choice xmlns:v="urn:schemas-microsoft-com:vml" Requires="v">
                <p:oleObj spid="_x0000_s46095" name="Точечный рисунок" r:id="rId4" imgW="4896533" imgH="1743318" progId="Paint.Picture">
                  <p:embed/>
                </p:oleObj>
              </mc:Choice>
              <mc:Fallback>
                <p:oleObj name="Точечный рисунок" r:id="rId4" imgW="4896533" imgH="1743318" progId="Paint.Picture">
                  <p:embed/>
                  <p:pic>
                    <p:nvPicPr>
                      <p:cNvPr id="0" name="Объект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769" y="2708920"/>
                        <a:ext cx="7942262"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Rectangle 2">
            <a:extLst>
              <a:ext uri="{FF2B5EF4-FFF2-40B4-BE49-F238E27FC236}">
                <a16:creationId xmlns:a16="http://schemas.microsoft.com/office/drawing/2014/main" id="{0D7F0C9F-45EB-4ACC-BE44-AE3C6EB75BD9}"/>
              </a:ext>
            </a:extLst>
          </p:cNvPr>
          <p:cNvSpPr>
            <a:spLocks noChangeArrowheads="1"/>
          </p:cNvSpPr>
          <p:nvPr/>
        </p:nvSpPr>
        <p:spPr bwMode="auto">
          <a:xfrm>
            <a:off x="1115616" y="5711859"/>
            <a:ext cx="764877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dirty="0">
                <a:solidFill>
                  <a:srgbClr val="000000"/>
                </a:solidFill>
                <a:latin typeface="Times New Roman" panose="02020603050405020304" pitchFamily="18" charset="0"/>
                <a:cs typeface="Times New Roman" panose="02020603050405020304" pitchFamily="18" charset="0"/>
              </a:rPr>
              <a:t>	Для рассматриваемого примера зашифрованное сообщение будет выглядеть следующим образом:</a:t>
            </a:r>
            <a:endParaRPr lang="ru-RU" altLang="ru-RU" sz="2000" dirty="0">
              <a:solidFill>
                <a:srgbClr val="8B0000"/>
              </a:solidFill>
              <a:latin typeface="Times New Roman" panose="02020603050405020304" pitchFamily="18" charset="0"/>
              <a:cs typeface="Times New Roman" panose="02020603050405020304" pitchFamily="18" charset="0"/>
            </a:endParaRPr>
          </a:p>
          <a:p>
            <a:pPr algn="ctr">
              <a:spcBef>
                <a:spcPts val="600"/>
              </a:spcBef>
              <a:buFontTx/>
              <a:buNone/>
            </a:pPr>
            <a:r>
              <a:rPr lang="ru-RU" altLang="ru-RU" sz="2000" dirty="0">
                <a:solidFill>
                  <a:srgbClr val="8B0000"/>
                </a:solidFill>
                <a:latin typeface="Times New Roman" panose="02020603050405020304" pitchFamily="18" charset="0"/>
                <a:cs typeface="Times New Roman" panose="02020603050405020304" pitchFamily="18" charset="0"/>
              </a:rPr>
              <a:t>AIHHORTTPHPαEααα</a:t>
            </a:r>
            <a:r>
              <a:rPr lang="ru-RU" altLang="ru-RU" sz="2000" dirty="0">
                <a:solidFill>
                  <a:srgbClr val="8B0000"/>
                </a:solidFill>
                <a:latin typeface="Arial" panose="020B0604020202020204" pitchFamily="34" charset="0"/>
                <a:cs typeface="Times New Roman" panose="02020603050405020304" pitchFamily="18" charset="0"/>
              </a:rPr>
              <a:t>…</a:t>
            </a:r>
            <a:r>
              <a:rPr lang="ru-RU" altLang="ru-RU" sz="2000" dirty="0">
                <a:solidFill>
                  <a:srgbClr val="8B0000"/>
                </a:solidFill>
                <a:latin typeface="Times New Roman" panose="02020603050405020304" pitchFamily="18" charset="0"/>
                <a:cs typeface="Times New Roman" panose="02020603050405020304" pitchFamily="18" charset="0"/>
              </a:rPr>
              <a:t>SSCEα.</a:t>
            </a:r>
            <a:r>
              <a:rPr lang="en-GB" altLang="ru-RU" sz="1000" dirty="0">
                <a:latin typeface="Arial" panose="020B0604020202020204" pitchFamily="34" charset="0"/>
              </a:rPr>
              <a:t> </a:t>
            </a:r>
            <a:endParaRPr lang="en-GB" altLang="ru-RU"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Заголовок 1">
            <a:extLst>
              <a:ext uri="{FF2B5EF4-FFF2-40B4-BE49-F238E27FC236}">
                <a16:creationId xmlns:a16="http://schemas.microsoft.com/office/drawing/2014/main" id="{D5C4E0BD-7D10-4472-846C-D367EC4512C9}"/>
              </a:ext>
            </a:extLst>
          </p:cNvPr>
          <p:cNvSpPr>
            <a:spLocks noGrp="1"/>
          </p:cNvSpPr>
          <p:nvPr>
            <p:ph type="title"/>
          </p:nvPr>
        </p:nvSpPr>
        <p:spPr>
          <a:xfrm>
            <a:off x="1115616" y="278609"/>
            <a:ext cx="7798197" cy="823910"/>
          </a:xfrm>
        </p:spPr>
        <p:txBody>
          <a:bodyPr/>
          <a:lstStyle/>
          <a:p>
            <a:r>
              <a:rPr lang="ru-RU" altLang="ru-RU" b="1" dirty="0">
                <a:solidFill>
                  <a:srgbClr val="000000"/>
                </a:solidFill>
                <a:latin typeface="Times New Roman" panose="02020603050405020304" pitchFamily="18" charset="0"/>
              </a:rPr>
              <a:t>Гаммирование</a:t>
            </a:r>
            <a:endParaRPr lang="en-GB" altLang="ru-RU" b="1" dirty="0">
              <a:latin typeface="Times New Roman" panose="02020603050405020304" pitchFamily="18" charset="0"/>
            </a:endParaRPr>
          </a:p>
        </p:txBody>
      </p:sp>
      <p:sp>
        <p:nvSpPr>
          <p:cNvPr id="48131" name="Прямоугольник 2">
            <a:extLst>
              <a:ext uri="{FF2B5EF4-FFF2-40B4-BE49-F238E27FC236}">
                <a16:creationId xmlns:a16="http://schemas.microsoft.com/office/drawing/2014/main" id="{C79A014C-CB4E-4F30-91AA-4053F60F31DE}"/>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48132" name="Rectangle 2">
            <a:extLst>
              <a:ext uri="{FF2B5EF4-FFF2-40B4-BE49-F238E27FC236}">
                <a16:creationId xmlns:a16="http://schemas.microsoft.com/office/drawing/2014/main" id="{1FF571B7-3E0F-46AE-940E-45E356957A8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8133" name="Прямоугольник 3">
            <a:extLst>
              <a:ext uri="{FF2B5EF4-FFF2-40B4-BE49-F238E27FC236}">
                <a16:creationId xmlns:a16="http://schemas.microsoft.com/office/drawing/2014/main" id="{A0E3CE16-ABFA-4659-B1EC-899B5393414B}"/>
              </a:ext>
            </a:extLst>
          </p:cNvPr>
          <p:cNvSpPr>
            <a:spLocks noChangeArrowheads="1"/>
          </p:cNvSpPr>
          <p:nvPr/>
        </p:nvSpPr>
        <p:spPr bwMode="auto">
          <a:xfrm>
            <a:off x="1112590" y="1327815"/>
            <a:ext cx="748863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a:t>
            </a:r>
            <a:r>
              <a:rPr lang="ru-RU" altLang="ru-RU" sz="2400" b="1" dirty="0">
                <a:latin typeface="Times New Roman" panose="02020603050405020304" pitchFamily="18" charset="0"/>
                <a:cs typeface="Times New Roman" panose="02020603050405020304" pitchFamily="18" charset="0"/>
              </a:rPr>
              <a:t>Гаммирование</a:t>
            </a:r>
            <a:r>
              <a:rPr lang="ru-RU" altLang="ru-RU" sz="2400" dirty="0">
                <a:latin typeface="Times New Roman" panose="02020603050405020304" pitchFamily="18" charset="0"/>
                <a:cs typeface="Times New Roman" panose="02020603050405020304" pitchFamily="18" charset="0"/>
              </a:rPr>
              <a:t> (смешивание с маской) основано на побитном сложении по модулю 2 (в соответствии с логикой ИСКЛЮЧАЮЩЕЕ ИЛИ) исходного сообщения с заранее выбранной двоичной последовательностью (маской). Компактным представлением маски могут служить числа в десятичной (</a:t>
            </a:r>
            <a:r>
              <a:rPr lang="ru-RU" altLang="ru-RU" sz="2400" dirty="0" err="1">
                <a:latin typeface="Times New Roman" panose="02020603050405020304" pitchFamily="18" charset="0"/>
                <a:cs typeface="Times New Roman" panose="02020603050405020304" pitchFamily="18" charset="0"/>
              </a:rPr>
              <a:t>шестнациричной</a:t>
            </a:r>
            <a:r>
              <a:rPr lang="ru-RU" altLang="ru-RU" sz="2400" dirty="0">
                <a:latin typeface="Times New Roman" panose="02020603050405020304" pitchFamily="18" charset="0"/>
                <a:cs typeface="Times New Roman" panose="02020603050405020304" pitchFamily="18" charset="0"/>
              </a:rPr>
              <a:t>) системе счисления или некоторый текст (в данном случае рассматривается внутренние коды символов – для английского текста таблица ASCII). </a:t>
            </a:r>
            <a:endParaRPr lang="en-GB" altLang="ru-RU" sz="1400" dirty="0">
              <a:solidFill>
                <a:srgbClr val="000000"/>
              </a:solidFill>
              <a:latin typeface="Verdana" panose="020B0604030504040204" pitchFamily="34" charset="0"/>
              <a:cs typeface="Times New Roman" panose="02020603050405020304" pitchFamily="18" charset="0"/>
            </a:endParaRPr>
          </a:p>
        </p:txBody>
      </p:sp>
      <p:sp>
        <p:nvSpPr>
          <p:cNvPr id="48134" name="Rectangle 2">
            <a:extLst>
              <a:ext uri="{FF2B5EF4-FFF2-40B4-BE49-F238E27FC236}">
                <a16:creationId xmlns:a16="http://schemas.microsoft.com/office/drawing/2014/main" id="{3ACE30A2-C46D-4C0D-8ABC-FE393441D18F}"/>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8135" name="Rectangle 2">
            <a:extLst>
              <a:ext uri="{FF2B5EF4-FFF2-40B4-BE49-F238E27FC236}">
                <a16:creationId xmlns:a16="http://schemas.microsoft.com/office/drawing/2014/main" id="{993E7AC0-7565-4B1F-9A54-DA5F6D3FF2D0}"/>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8136" name="Rectangle 2">
            <a:extLst>
              <a:ext uri="{FF2B5EF4-FFF2-40B4-BE49-F238E27FC236}">
                <a16:creationId xmlns:a16="http://schemas.microsoft.com/office/drawing/2014/main" id="{7C23F44A-6C15-45D0-8C08-C71224E10BFA}"/>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pic>
        <p:nvPicPr>
          <p:cNvPr id="48137" name="Picture 2" descr="Пример использования гаммирования">
            <a:extLst>
              <a:ext uri="{FF2B5EF4-FFF2-40B4-BE49-F238E27FC236}">
                <a16:creationId xmlns:a16="http://schemas.microsoft.com/office/drawing/2014/main" id="{9E14AB37-668F-415E-9441-77BA93D4C9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45" t="4916" r="9428" b="16310"/>
          <a:stretch/>
        </p:blipFill>
        <p:spPr bwMode="auto">
          <a:xfrm>
            <a:off x="899468" y="5424486"/>
            <a:ext cx="7776864" cy="119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1">
            <a:extLst>
              <a:ext uri="{FF2B5EF4-FFF2-40B4-BE49-F238E27FC236}">
                <a16:creationId xmlns:a16="http://schemas.microsoft.com/office/drawing/2014/main" id="{B0ADA16B-0CD1-4991-9E1F-EA9B2D12C58D}"/>
              </a:ext>
            </a:extLst>
          </p:cNvPr>
          <p:cNvSpPr>
            <a:spLocks noGrp="1"/>
          </p:cNvSpPr>
          <p:nvPr>
            <p:ph type="title"/>
          </p:nvPr>
        </p:nvSpPr>
        <p:spPr>
          <a:xfrm>
            <a:off x="827584" y="138321"/>
            <a:ext cx="8229600" cy="1143000"/>
          </a:xfrm>
        </p:spPr>
        <p:txBody>
          <a:bodyPr/>
          <a:lstStyle/>
          <a:p>
            <a:pPr eaLnBrk="1" hangingPunct="1"/>
            <a:r>
              <a:rPr lang="ru-RU" altLang="ru-RU" dirty="0">
                <a:latin typeface="Times New Roman" panose="02020603050405020304" pitchFamily="18" charset="0"/>
                <a:cs typeface="Times New Roman" panose="02020603050405020304" pitchFamily="18" charset="0"/>
              </a:rPr>
              <a:t>Проблема безопасности</a:t>
            </a:r>
            <a:endParaRPr lang="ru-RU" altLang="ru-RU" dirty="0"/>
          </a:p>
        </p:txBody>
      </p:sp>
      <p:sp>
        <p:nvSpPr>
          <p:cNvPr id="5123" name="Прямоугольник 3">
            <a:extLst>
              <a:ext uri="{FF2B5EF4-FFF2-40B4-BE49-F238E27FC236}">
                <a16:creationId xmlns:a16="http://schemas.microsoft.com/office/drawing/2014/main" id="{810522FF-B5C3-4A6E-AD62-4A1431FFC570}"/>
              </a:ext>
            </a:extLst>
          </p:cNvPr>
          <p:cNvSpPr>
            <a:spLocks noChangeArrowheads="1"/>
          </p:cNvSpPr>
          <p:nvPr/>
        </p:nvSpPr>
        <p:spPr bwMode="auto">
          <a:xfrm>
            <a:off x="971600" y="988783"/>
            <a:ext cx="7632848" cy="554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ts val="2500"/>
              </a:lnSpc>
              <a:spcBef>
                <a:spcPct val="0"/>
              </a:spcBef>
              <a:buFontTx/>
              <a:buNone/>
            </a:pPr>
            <a:r>
              <a:rPr lang="en-US" altLang="ru-RU" sz="2200" dirty="0">
                <a:solidFill>
                  <a:srgbClr val="000000"/>
                </a:solidFill>
                <a:latin typeface="Times New Roman" panose="02020603050405020304" pitchFamily="18" charset="0"/>
                <a:cs typeface="Times New Roman" panose="02020603050405020304" pitchFamily="18" charset="0"/>
              </a:rPr>
              <a:t>	</a:t>
            </a:r>
            <a:r>
              <a:rPr lang="ru-RU" altLang="ru-RU" sz="2200" dirty="0">
                <a:solidFill>
                  <a:srgbClr val="000000"/>
                </a:solidFill>
                <a:latin typeface="Times New Roman" panose="02020603050405020304" pitchFamily="18" charset="0"/>
                <a:cs typeface="Times New Roman" panose="02020603050405020304" pitchFamily="18" charset="0"/>
              </a:rPr>
              <a:t>Переход от работы на персональных компьютерах к работе в сети усложняет </a:t>
            </a:r>
            <a:r>
              <a:rPr lang="ru-RU" altLang="ru-RU" sz="2200" i="1" dirty="0">
                <a:solidFill>
                  <a:srgbClr val="000000"/>
                </a:solidFill>
                <a:latin typeface="Times New Roman" panose="02020603050405020304" pitchFamily="18" charset="0"/>
                <a:cs typeface="Times New Roman" panose="02020603050405020304" pitchFamily="18" charset="0"/>
              </a:rPr>
              <a:t>защиту информации</a:t>
            </a:r>
            <a:r>
              <a:rPr lang="ru-RU" altLang="ru-RU" sz="2200" dirty="0">
                <a:solidFill>
                  <a:srgbClr val="000000"/>
                </a:solidFill>
                <a:latin typeface="Times New Roman" panose="02020603050405020304" pitchFamily="18" charset="0"/>
                <a:cs typeface="Times New Roman" panose="02020603050405020304" pitchFamily="18" charset="0"/>
              </a:rPr>
              <a:t> по следующим причинам:</a:t>
            </a:r>
            <a:endParaRPr lang="en-US" altLang="ru-RU" sz="2200" dirty="0">
              <a:solidFill>
                <a:srgbClr val="000000"/>
              </a:solidFill>
              <a:latin typeface="Times New Roman" panose="02020603050405020304" pitchFamily="18" charset="0"/>
              <a:cs typeface="Times New Roman" panose="02020603050405020304" pitchFamily="18" charset="0"/>
            </a:endParaRPr>
          </a:p>
          <a:p>
            <a:pPr algn="just">
              <a:lnSpc>
                <a:spcPts val="2500"/>
              </a:lnSpc>
              <a:spcBef>
                <a:spcPct val="0"/>
              </a:spcBef>
              <a:buFontTx/>
              <a:buNone/>
            </a:pPr>
            <a:endParaRPr lang="en-GB" altLang="ru-RU" sz="2200" dirty="0">
              <a:solidFill>
                <a:srgbClr val="000000"/>
              </a:solidFill>
              <a:latin typeface="Times New Roman" panose="02020603050405020304" pitchFamily="18" charset="0"/>
              <a:cs typeface="Times New Roman" panose="02020603050405020304" pitchFamily="18" charset="0"/>
            </a:endParaRPr>
          </a:p>
          <a:p>
            <a:pPr marL="720000" algn="just">
              <a:lnSpc>
                <a:spcPts val="2500"/>
              </a:lnSpc>
              <a:spcBef>
                <a:spcPct val="0"/>
              </a:spcBef>
              <a:buFont typeface="Calibri" panose="020F0502020204030204" pitchFamily="34" charset="0"/>
              <a:buAutoNum type="arabicPeriod"/>
            </a:pPr>
            <a:r>
              <a:rPr lang="en-US" altLang="ru-RU" sz="2200" dirty="0">
                <a:solidFill>
                  <a:srgbClr val="000000"/>
                </a:solidFill>
                <a:latin typeface="Times New Roman" panose="02020603050405020304" pitchFamily="18" charset="0"/>
                <a:cs typeface="Times New Roman" panose="02020603050405020304" pitchFamily="18" charset="0"/>
              </a:rPr>
              <a:t> </a:t>
            </a:r>
            <a:r>
              <a:rPr lang="ru-RU" altLang="ru-RU" sz="2200" dirty="0">
                <a:solidFill>
                  <a:srgbClr val="000000"/>
                </a:solidFill>
                <a:latin typeface="Times New Roman" panose="02020603050405020304" pitchFamily="18" charset="0"/>
                <a:cs typeface="Times New Roman" panose="02020603050405020304" pitchFamily="18" charset="0"/>
              </a:rPr>
              <a:t>Большое число пользователей в сети и их переменный состав. Защита на уровне имени и пароля пользователя недостаточна для предотвращения входа в сеть посторонних лиц</a:t>
            </a:r>
            <a:r>
              <a:rPr lang="en-US" altLang="ru-RU" sz="2200" dirty="0">
                <a:solidFill>
                  <a:srgbClr val="000000"/>
                </a:solidFill>
                <a:latin typeface="Times New Roman" panose="02020603050405020304" pitchFamily="18" charset="0"/>
                <a:cs typeface="Times New Roman" panose="02020603050405020304" pitchFamily="18" charset="0"/>
              </a:rPr>
              <a:t>.</a:t>
            </a:r>
          </a:p>
          <a:p>
            <a:pPr marL="720000" algn="just">
              <a:lnSpc>
                <a:spcPts val="2500"/>
              </a:lnSpc>
              <a:spcBef>
                <a:spcPct val="0"/>
              </a:spcBef>
              <a:buFont typeface="Calibri" panose="020F0502020204030204" pitchFamily="34" charset="0"/>
              <a:buAutoNum type="arabicPeriod"/>
            </a:pPr>
            <a:endParaRPr lang="en-GB" altLang="ru-RU" sz="2200" dirty="0">
              <a:solidFill>
                <a:srgbClr val="000000"/>
              </a:solidFill>
              <a:latin typeface="Times New Roman" panose="02020603050405020304" pitchFamily="18" charset="0"/>
              <a:cs typeface="Times New Roman" panose="02020603050405020304" pitchFamily="18" charset="0"/>
            </a:endParaRPr>
          </a:p>
          <a:p>
            <a:pPr marL="720000" algn="just">
              <a:lnSpc>
                <a:spcPts val="2500"/>
              </a:lnSpc>
              <a:spcBef>
                <a:spcPct val="0"/>
              </a:spcBef>
              <a:buFont typeface="Calibri" panose="020F0502020204030204" pitchFamily="34" charset="0"/>
              <a:buAutoNum type="arabicPeriod"/>
            </a:pPr>
            <a:r>
              <a:rPr lang="en-US" altLang="ru-RU" sz="2200" dirty="0">
                <a:solidFill>
                  <a:srgbClr val="000000"/>
                </a:solidFill>
                <a:latin typeface="Times New Roman" panose="02020603050405020304" pitchFamily="18" charset="0"/>
                <a:cs typeface="Times New Roman" panose="02020603050405020304" pitchFamily="18" charset="0"/>
              </a:rPr>
              <a:t> </a:t>
            </a:r>
            <a:r>
              <a:rPr lang="ru-RU" altLang="ru-RU" sz="2200" dirty="0">
                <a:solidFill>
                  <a:srgbClr val="000000"/>
                </a:solidFill>
                <a:latin typeface="Times New Roman" panose="02020603050405020304" pitchFamily="18" charset="0"/>
                <a:cs typeface="Times New Roman" panose="02020603050405020304" pitchFamily="18" charset="0"/>
              </a:rPr>
              <a:t>Значительная протяженность сети и наличие многих потенциальных каналов проникновения в сеть</a:t>
            </a:r>
            <a:r>
              <a:rPr lang="en-US" altLang="ru-RU" sz="2200" dirty="0">
                <a:solidFill>
                  <a:srgbClr val="000000"/>
                </a:solidFill>
                <a:latin typeface="Times New Roman" panose="02020603050405020304" pitchFamily="18" charset="0"/>
                <a:cs typeface="Times New Roman" panose="02020603050405020304" pitchFamily="18" charset="0"/>
              </a:rPr>
              <a:t>.</a:t>
            </a:r>
            <a:r>
              <a:rPr lang="ru-RU" altLang="ru-RU" sz="2200" dirty="0">
                <a:solidFill>
                  <a:srgbClr val="000000"/>
                </a:solidFill>
                <a:latin typeface="Times New Roman" panose="02020603050405020304" pitchFamily="18" charset="0"/>
                <a:cs typeface="Times New Roman" panose="02020603050405020304" pitchFamily="18" charset="0"/>
              </a:rPr>
              <a:t> </a:t>
            </a:r>
            <a:endParaRPr lang="en-US" altLang="ru-RU" sz="2200" dirty="0">
              <a:solidFill>
                <a:srgbClr val="000000"/>
              </a:solidFill>
              <a:latin typeface="Times New Roman" panose="02020603050405020304" pitchFamily="18" charset="0"/>
              <a:cs typeface="Times New Roman" panose="02020603050405020304" pitchFamily="18" charset="0"/>
            </a:endParaRPr>
          </a:p>
          <a:p>
            <a:pPr marL="720000" algn="just">
              <a:lnSpc>
                <a:spcPts val="2500"/>
              </a:lnSpc>
              <a:spcBef>
                <a:spcPct val="0"/>
              </a:spcBef>
              <a:buFont typeface="Calibri" panose="020F0502020204030204" pitchFamily="34" charset="0"/>
              <a:buAutoNum type="arabicPeriod"/>
            </a:pPr>
            <a:endParaRPr lang="en-GB" altLang="ru-RU" sz="2200" dirty="0">
              <a:solidFill>
                <a:srgbClr val="000000"/>
              </a:solidFill>
              <a:latin typeface="Times New Roman" panose="02020603050405020304" pitchFamily="18" charset="0"/>
              <a:cs typeface="Times New Roman" panose="02020603050405020304" pitchFamily="18" charset="0"/>
            </a:endParaRPr>
          </a:p>
          <a:p>
            <a:pPr marL="720000" algn="just">
              <a:lnSpc>
                <a:spcPts val="2500"/>
              </a:lnSpc>
              <a:spcBef>
                <a:spcPct val="0"/>
              </a:spcBef>
              <a:buFont typeface="Calibri" panose="020F0502020204030204" pitchFamily="34" charset="0"/>
              <a:buAutoNum type="arabicPeriod"/>
            </a:pPr>
            <a:r>
              <a:rPr lang="en-US" altLang="ru-RU" sz="2200" dirty="0">
                <a:solidFill>
                  <a:srgbClr val="000000"/>
                </a:solidFill>
                <a:latin typeface="Times New Roman" panose="02020603050405020304" pitchFamily="18" charset="0"/>
                <a:cs typeface="Times New Roman" panose="02020603050405020304" pitchFamily="18" charset="0"/>
              </a:rPr>
              <a:t> </a:t>
            </a:r>
            <a:r>
              <a:rPr lang="ru-RU" altLang="ru-RU" sz="2200" dirty="0">
                <a:solidFill>
                  <a:srgbClr val="000000"/>
                </a:solidFill>
                <a:latin typeface="Times New Roman" panose="02020603050405020304" pitchFamily="18" charset="0"/>
                <a:cs typeface="Times New Roman" panose="02020603050405020304" pitchFamily="18" charset="0"/>
              </a:rPr>
              <a:t>Недостатки в аппаратном и программном обеспечении, которые зачастую обнаруживаются не на предпродажном этапе, называемом бета- тестированием, а в процессе эксплуатации. В том числе неидеальны встроенные средства </a:t>
            </a:r>
            <a:r>
              <a:rPr lang="ru-RU" altLang="ru-RU" sz="2200" i="1" dirty="0">
                <a:solidFill>
                  <a:srgbClr val="000000"/>
                </a:solidFill>
                <a:latin typeface="Times New Roman" panose="02020603050405020304" pitchFamily="18" charset="0"/>
                <a:cs typeface="Times New Roman" panose="02020603050405020304" pitchFamily="18" charset="0"/>
              </a:rPr>
              <a:t>защиты информации</a:t>
            </a:r>
            <a:r>
              <a:rPr lang="ru-RU" altLang="ru-RU" sz="2200" dirty="0">
                <a:solidFill>
                  <a:srgbClr val="000000"/>
                </a:solidFill>
                <a:latin typeface="Times New Roman" panose="02020603050405020304" pitchFamily="18" charset="0"/>
                <a:cs typeface="Times New Roman" panose="02020603050405020304" pitchFamily="18" charset="0"/>
              </a:rPr>
              <a:t>.</a:t>
            </a:r>
            <a:endParaRPr lang="en-GB" altLang="ru-RU"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Заголовок 1">
            <a:extLst>
              <a:ext uri="{FF2B5EF4-FFF2-40B4-BE49-F238E27FC236}">
                <a16:creationId xmlns:a16="http://schemas.microsoft.com/office/drawing/2014/main" id="{D5C4E0BD-7D10-4472-846C-D367EC4512C9}"/>
              </a:ext>
            </a:extLst>
          </p:cNvPr>
          <p:cNvSpPr>
            <a:spLocks noGrp="1"/>
          </p:cNvSpPr>
          <p:nvPr>
            <p:ph type="title"/>
          </p:nvPr>
        </p:nvSpPr>
        <p:spPr>
          <a:xfrm>
            <a:off x="1137903" y="510723"/>
            <a:ext cx="7798197" cy="823910"/>
          </a:xfrm>
        </p:spPr>
        <p:txBody>
          <a:bodyPr/>
          <a:lstStyle/>
          <a:p>
            <a:r>
              <a:rPr lang="ru-RU" altLang="ru-RU" b="1" dirty="0">
                <a:solidFill>
                  <a:srgbClr val="000000"/>
                </a:solidFill>
                <a:latin typeface="Times New Roman" panose="02020603050405020304" pitchFamily="18" charset="0"/>
              </a:rPr>
              <a:t>Гаммирование</a:t>
            </a:r>
            <a:endParaRPr lang="en-GB" altLang="ru-RU" b="1" dirty="0">
              <a:latin typeface="Times New Roman" panose="02020603050405020304" pitchFamily="18" charset="0"/>
            </a:endParaRPr>
          </a:p>
        </p:txBody>
      </p:sp>
      <p:sp>
        <p:nvSpPr>
          <p:cNvPr id="48131" name="Прямоугольник 2">
            <a:extLst>
              <a:ext uri="{FF2B5EF4-FFF2-40B4-BE49-F238E27FC236}">
                <a16:creationId xmlns:a16="http://schemas.microsoft.com/office/drawing/2014/main" id="{C79A014C-CB4E-4F30-91AA-4053F60F31DE}"/>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48132" name="Rectangle 2">
            <a:extLst>
              <a:ext uri="{FF2B5EF4-FFF2-40B4-BE49-F238E27FC236}">
                <a16:creationId xmlns:a16="http://schemas.microsoft.com/office/drawing/2014/main" id="{1FF571B7-3E0F-46AE-940E-45E356957A8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8134" name="Rectangle 2">
            <a:extLst>
              <a:ext uri="{FF2B5EF4-FFF2-40B4-BE49-F238E27FC236}">
                <a16:creationId xmlns:a16="http://schemas.microsoft.com/office/drawing/2014/main" id="{3ACE30A2-C46D-4C0D-8ABC-FE393441D18F}"/>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8135" name="Rectangle 2">
            <a:extLst>
              <a:ext uri="{FF2B5EF4-FFF2-40B4-BE49-F238E27FC236}">
                <a16:creationId xmlns:a16="http://schemas.microsoft.com/office/drawing/2014/main" id="{993E7AC0-7565-4B1F-9A54-DA5F6D3FF2D0}"/>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8136" name="Rectangle 2">
            <a:extLst>
              <a:ext uri="{FF2B5EF4-FFF2-40B4-BE49-F238E27FC236}">
                <a16:creationId xmlns:a16="http://schemas.microsoft.com/office/drawing/2014/main" id="{7C23F44A-6C15-45D0-8C08-C71224E10BFA}"/>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8138" name="Прямоугольник 9">
            <a:extLst>
              <a:ext uri="{FF2B5EF4-FFF2-40B4-BE49-F238E27FC236}">
                <a16:creationId xmlns:a16="http://schemas.microsoft.com/office/drawing/2014/main" id="{A6721FA3-38BC-438C-91DE-08D89BF5F009}"/>
              </a:ext>
            </a:extLst>
          </p:cNvPr>
          <p:cNvSpPr>
            <a:spLocks noChangeArrowheads="1"/>
          </p:cNvSpPr>
          <p:nvPr/>
        </p:nvSpPr>
        <p:spPr bwMode="auto">
          <a:xfrm>
            <a:off x="1151595" y="1808500"/>
            <a:ext cx="727261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latin typeface="Times New Roman" panose="02020603050405020304" pitchFamily="18" charset="0"/>
                <a:cs typeface="Times New Roman" panose="02020603050405020304" pitchFamily="18" charset="0"/>
              </a:rPr>
              <a:t>	Операция суммирования по модулю 2 (ИСКЛЮЧАЮЩЕЕ ИЛИ) является обратимой, так что при сложении с той же маской (ключом) зашифрованного сообщения получается исходный текст (происходит дешифрование). </a:t>
            </a:r>
          </a:p>
          <a:p>
            <a:pPr algn="just">
              <a:spcBef>
                <a:spcPct val="0"/>
              </a:spcBef>
              <a:buFontTx/>
              <a:buNone/>
            </a:pPr>
            <a:endParaRPr lang="ru-RU" altLang="ru-RU" sz="24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ct val="0"/>
              </a:spcBef>
              <a:spcAft>
                <a:spcPts val="0"/>
              </a:spcAft>
              <a:buClrTx/>
              <a:buSzTx/>
              <a:buFontTx/>
              <a:buNone/>
              <a:tabLst/>
              <a:defRPr/>
            </a:pPr>
            <a:r>
              <a:rPr kumimoji="0" lang="ru-RU" altLang="ru-RU"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Наибольшую устойчивость к дешифрованию может обеспечить применение </a:t>
            </a:r>
            <a:r>
              <a:rPr kumimoji="0" lang="ru-RU" altLang="ru-RU"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маски с бесконечной длиной,</a:t>
            </a:r>
            <a:r>
              <a:rPr kumimoji="0" lang="ru-RU" altLang="ru-RU"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которая образована генератором случайных (точнее, псевдослучайных) последовательностей. </a:t>
            </a:r>
            <a:endParaRPr lang="en-GB" altLang="ru-RU" sz="2400" dirty="0">
              <a:latin typeface="Arial" panose="020B0604020202020204" pitchFamily="34" charset="0"/>
            </a:endParaRPr>
          </a:p>
        </p:txBody>
      </p:sp>
    </p:spTree>
    <p:extLst>
      <p:ext uri="{BB962C8B-B14F-4D97-AF65-F5344CB8AC3E}">
        <p14:creationId xmlns:p14="http://schemas.microsoft.com/office/powerpoint/2010/main" val="255218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Заголовок 1">
            <a:extLst>
              <a:ext uri="{FF2B5EF4-FFF2-40B4-BE49-F238E27FC236}">
                <a16:creationId xmlns:a16="http://schemas.microsoft.com/office/drawing/2014/main" id="{7D6C8445-BB51-4986-91E2-ECDDD775029E}"/>
              </a:ext>
            </a:extLst>
          </p:cNvPr>
          <p:cNvSpPr>
            <a:spLocks noGrp="1"/>
          </p:cNvSpPr>
          <p:nvPr>
            <p:ph type="title"/>
          </p:nvPr>
        </p:nvSpPr>
        <p:spPr>
          <a:xfrm>
            <a:off x="1043608" y="293688"/>
            <a:ext cx="7870205" cy="977900"/>
          </a:xfrm>
        </p:spPr>
        <p:txBody>
          <a:bodyPr/>
          <a:lstStyle/>
          <a:p>
            <a:r>
              <a:rPr lang="ru-RU" altLang="ru-RU" b="1" dirty="0">
                <a:solidFill>
                  <a:srgbClr val="000000"/>
                </a:solidFill>
                <a:latin typeface="Times New Roman" panose="02020603050405020304" pitchFamily="18" charset="0"/>
              </a:rPr>
              <a:t>Гаммирование</a:t>
            </a:r>
            <a:endParaRPr lang="en-GB" altLang="ru-RU" b="1" dirty="0">
              <a:latin typeface="Times New Roman" panose="02020603050405020304" pitchFamily="18" charset="0"/>
            </a:endParaRPr>
          </a:p>
        </p:txBody>
      </p:sp>
      <p:sp>
        <p:nvSpPr>
          <p:cNvPr id="50179" name="Прямоугольник 2">
            <a:extLst>
              <a:ext uri="{FF2B5EF4-FFF2-40B4-BE49-F238E27FC236}">
                <a16:creationId xmlns:a16="http://schemas.microsoft.com/office/drawing/2014/main" id="{F5803646-A3FC-410A-AAAF-B759FE6F9071}"/>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50180" name="Rectangle 2">
            <a:extLst>
              <a:ext uri="{FF2B5EF4-FFF2-40B4-BE49-F238E27FC236}">
                <a16:creationId xmlns:a16="http://schemas.microsoft.com/office/drawing/2014/main" id="{531F7C82-AE35-4989-9EE8-4378683C175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0181" name="Прямоугольник 3">
            <a:extLst>
              <a:ext uri="{FF2B5EF4-FFF2-40B4-BE49-F238E27FC236}">
                <a16:creationId xmlns:a16="http://schemas.microsoft.com/office/drawing/2014/main" id="{4D6B999B-26AB-4B43-B0C7-67E08FAC8F4A}"/>
              </a:ext>
            </a:extLst>
          </p:cNvPr>
          <p:cNvSpPr>
            <a:spLocks noChangeArrowheads="1"/>
          </p:cNvSpPr>
          <p:nvPr/>
        </p:nvSpPr>
        <p:spPr bwMode="auto">
          <a:xfrm>
            <a:off x="1043608" y="1412875"/>
            <a:ext cx="756064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Такой генератор легко реализуется аппаратными или программными средствами, например, с помощью сдвигового регистра с обратными связями, который используется при вычислении помехоустойчивого циклического кода. </a:t>
            </a:r>
          </a:p>
          <a:p>
            <a:pPr algn="just">
              <a:spcBef>
                <a:spcPct val="0"/>
              </a:spcBef>
              <a:buFontTx/>
              <a:buNone/>
            </a:pPr>
            <a:endParaRPr lang="ru-RU" altLang="ru-RU" sz="2400" dirty="0">
              <a:solidFill>
                <a:srgbClr val="000000"/>
              </a:solidFill>
              <a:latin typeface="Times New Roman" panose="02020603050405020304" pitchFamily="18" charset="0"/>
              <a:cs typeface="Times New Roman" panose="02020603050405020304" pitchFamily="18" charset="0"/>
            </a:endParaRPr>
          </a:p>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Точное воспроизведение псевдослучайной последовательности в генераторе на приемном конце линии обеспечивается при установке такого же исходного состояния (содержимого сдвигового регистра) и той же структуры обратных связей, что и в генераторе на передающем конце.</a:t>
            </a:r>
            <a:endParaRPr lang="en-GB" altLang="ru-RU" sz="1400" dirty="0">
              <a:solidFill>
                <a:srgbClr val="000000"/>
              </a:solidFill>
              <a:latin typeface="Verdana" panose="020B0604030504040204" pitchFamily="34" charset="0"/>
              <a:cs typeface="Times New Roman" panose="02020603050405020304" pitchFamily="18" charset="0"/>
            </a:endParaRPr>
          </a:p>
          <a:p>
            <a:pPr algn="just">
              <a:spcBef>
                <a:spcPct val="0"/>
              </a:spcBef>
              <a:buFontTx/>
              <a:buNone/>
            </a:pPr>
            <a:endParaRPr lang="en-GB" altLang="ru-RU" sz="1200" dirty="0">
              <a:solidFill>
                <a:srgbClr val="000000"/>
              </a:solidFill>
              <a:latin typeface="Verdana" panose="020B0604030504040204" pitchFamily="34" charset="0"/>
              <a:cs typeface="Times New Roman" panose="02020603050405020304" pitchFamily="18" charset="0"/>
            </a:endParaRPr>
          </a:p>
        </p:txBody>
      </p:sp>
      <p:sp>
        <p:nvSpPr>
          <p:cNvPr id="50182" name="Rectangle 2">
            <a:extLst>
              <a:ext uri="{FF2B5EF4-FFF2-40B4-BE49-F238E27FC236}">
                <a16:creationId xmlns:a16="http://schemas.microsoft.com/office/drawing/2014/main" id="{7D400B25-818C-4403-AE11-881BC9BF5D41}"/>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0183" name="Rectangle 2">
            <a:extLst>
              <a:ext uri="{FF2B5EF4-FFF2-40B4-BE49-F238E27FC236}">
                <a16:creationId xmlns:a16="http://schemas.microsoft.com/office/drawing/2014/main" id="{AE033C5B-4993-4080-AE7F-2C2718415BB6}"/>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0184" name="Rectangle 2">
            <a:extLst>
              <a:ext uri="{FF2B5EF4-FFF2-40B4-BE49-F238E27FC236}">
                <a16:creationId xmlns:a16="http://schemas.microsoft.com/office/drawing/2014/main" id="{C0924F15-223A-4C5B-94D8-92CFABDB6BD5}"/>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Заголовок 1">
            <a:extLst>
              <a:ext uri="{FF2B5EF4-FFF2-40B4-BE49-F238E27FC236}">
                <a16:creationId xmlns:a16="http://schemas.microsoft.com/office/drawing/2014/main" id="{F2897D26-3687-4E6A-9C25-52320C003DA6}"/>
              </a:ext>
            </a:extLst>
          </p:cNvPr>
          <p:cNvSpPr>
            <a:spLocks noGrp="1"/>
          </p:cNvSpPr>
          <p:nvPr>
            <p:ph type="title"/>
          </p:nvPr>
        </p:nvSpPr>
        <p:spPr>
          <a:xfrm>
            <a:off x="1115616" y="115888"/>
            <a:ext cx="7798196" cy="1143000"/>
          </a:xfrm>
        </p:spPr>
        <p:txBody>
          <a:bodyPr>
            <a:normAutofit fontScale="90000"/>
          </a:bodyPr>
          <a:lstStyle/>
          <a:p>
            <a:r>
              <a:rPr lang="ru-RU" altLang="ru-RU" b="1" dirty="0">
                <a:solidFill>
                  <a:srgbClr val="000000"/>
                </a:solidFill>
                <a:latin typeface="Times New Roman" panose="02020603050405020304" pitchFamily="18" charset="0"/>
              </a:rPr>
              <a:t>Эффективность классических методов шифрования</a:t>
            </a:r>
            <a:endParaRPr lang="en-GB" altLang="ru-RU" b="1" dirty="0">
              <a:latin typeface="Times New Roman" panose="02020603050405020304" pitchFamily="18" charset="0"/>
            </a:endParaRPr>
          </a:p>
        </p:txBody>
      </p:sp>
      <p:sp>
        <p:nvSpPr>
          <p:cNvPr id="52227" name="Прямоугольник 2">
            <a:extLst>
              <a:ext uri="{FF2B5EF4-FFF2-40B4-BE49-F238E27FC236}">
                <a16:creationId xmlns:a16="http://schemas.microsoft.com/office/drawing/2014/main" id="{22AE804D-1F47-4A6A-AFCF-090C0DCB0568}"/>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52228" name="Rectangle 2">
            <a:extLst>
              <a:ext uri="{FF2B5EF4-FFF2-40B4-BE49-F238E27FC236}">
                <a16:creationId xmlns:a16="http://schemas.microsoft.com/office/drawing/2014/main" id="{E472A8AD-31E7-448F-8B67-A1C79EBE62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2229" name="Прямоугольник 3">
            <a:extLst>
              <a:ext uri="{FF2B5EF4-FFF2-40B4-BE49-F238E27FC236}">
                <a16:creationId xmlns:a16="http://schemas.microsoft.com/office/drawing/2014/main" id="{A241B53F-5F77-4ACB-8427-46C8CC722BE8}"/>
              </a:ext>
            </a:extLst>
          </p:cNvPr>
          <p:cNvSpPr>
            <a:spLocks noChangeArrowheads="1"/>
          </p:cNvSpPr>
          <p:nvPr/>
        </p:nvSpPr>
        <p:spPr bwMode="auto">
          <a:xfrm>
            <a:off x="1115616" y="1550988"/>
            <a:ext cx="748863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a:t>
            </a:r>
            <a:r>
              <a:rPr lang="ru-RU" altLang="ru-RU" sz="2400" dirty="0">
                <a:latin typeface="Times New Roman" panose="02020603050405020304" pitchFamily="18" charset="0"/>
                <a:cs typeface="Times New Roman" panose="02020603050405020304" pitchFamily="18" charset="0"/>
              </a:rPr>
              <a:t>Перечисленные "классические" методы шифрования (подстановка, перестановка и гаммирование) являются </a:t>
            </a:r>
            <a:r>
              <a:rPr lang="ru-RU" altLang="ru-RU" sz="2400" b="1" dirty="0">
                <a:latin typeface="Times New Roman" panose="02020603050405020304" pitchFamily="18" charset="0"/>
                <a:cs typeface="Times New Roman" panose="02020603050405020304" pitchFamily="18" charset="0"/>
              </a:rPr>
              <a:t>линейными</a:t>
            </a:r>
            <a:r>
              <a:rPr lang="ru-RU" altLang="ru-RU" sz="2400" dirty="0">
                <a:latin typeface="Times New Roman" panose="02020603050405020304" pitchFamily="18" charset="0"/>
                <a:cs typeface="Times New Roman" panose="02020603050405020304" pitchFamily="18" charset="0"/>
              </a:rPr>
              <a:t> в том смысле, что длина зашифрованного сообщения равна длине исходного текста. </a:t>
            </a:r>
          </a:p>
          <a:p>
            <a:pPr algn="just">
              <a:spcBef>
                <a:spcPct val="0"/>
              </a:spcBef>
              <a:buFontTx/>
              <a:buNone/>
            </a:pPr>
            <a:endParaRPr lang="ru-RU" altLang="ru-RU" sz="2400" dirty="0">
              <a:latin typeface="Times New Roman" panose="02020603050405020304" pitchFamily="18" charset="0"/>
              <a:cs typeface="Times New Roman" panose="02020603050405020304" pitchFamily="18" charset="0"/>
            </a:endParaRPr>
          </a:p>
          <a:p>
            <a:pPr algn="just">
              <a:spcBef>
                <a:spcPct val="0"/>
              </a:spcBef>
              <a:buFontTx/>
              <a:buNone/>
            </a:pPr>
            <a:r>
              <a:rPr lang="ru-RU" altLang="ru-RU" sz="2400" dirty="0">
                <a:latin typeface="Times New Roman" panose="02020603050405020304" pitchFamily="18" charset="0"/>
                <a:cs typeface="Times New Roman" panose="02020603050405020304" pitchFamily="18" charset="0"/>
              </a:rPr>
              <a:t>	Возможно </a:t>
            </a:r>
            <a:r>
              <a:rPr lang="ru-RU" altLang="ru-RU" sz="2400" b="1" dirty="0">
                <a:latin typeface="Times New Roman" panose="02020603050405020304" pitchFamily="18" charset="0"/>
                <a:cs typeface="Times New Roman" panose="02020603050405020304" pitchFamily="18" charset="0"/>
              </a:rPr>
              <a:t>нелинейное преобразование</a:t>
            </a:r>
            <a:r>
              <a:rPr lang="ru-RU" altLang="ru-RU" sz="2400" dirty="0">
                <a:latin typeface="Times New Roman" panose="02020603050405020304" pitchFamily="18" charset="0"/>
                <a:cs typeface="Times New Roman" panose="02020603050405020304" pitchFamily="18" charset="0"/>
              </a:rPr>
              <a:t> типа подстановки вместо исходных символов (или целых слов, фраз, предложений) заранее выбранных комбинаций символов другой длины, что позволит повысить защищенность. </a:t>
            </a:r>
          </a:p>
        </p:txBody>
      </p:sp>
      <p:sp>
        <p:nvSpPr>
          <p:cNvPr id="52230" name="Rectangle 2">
            <a:extLst>
              <a:ext uri="{FF2B5EF4-FFF2-40B4-BE49-F238E27FC236}">
                <a16:creationId xmlns:a16="http://schemas.microsoft.com/office/drawing/2014/main" id="{47B3D50F-53D5-49CC-B02E-A13259C21CAC}"/>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2231" name="Rectangle 2">
            <a:extLst>
              <a:ext uri="{FF2B5EF4-FFF2-40B4-BE49-F238E27FC236}">
                <a16:creationId xmlns:a16="http://schemas.microsoft.com/office/drawing/2014/main" id="{90778DFC-31CE-4FAC-9EAA-F27C1662FE04}"/>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2232" name="Rectangle 2">
            <a:extLst>
              <a:ext uri="{FF2B5EF4-FFF2-40B4-BE49-F238E27FC236}">
                <a16:creationId xmlns:a16="http://schemas.microsoft.com/office/drawing/2014/main" id="{5509B22C-F300-4084-8587-0CC482A74224}"/>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Заголовок 1">
            <a:extLst>
              <a:ext uri="{FF2B5EF4-FFF2-40B4-BE49-F238E27FC236}">
                <a16:creationId xmlns:a16="http://schemas.microsoft.com/office/drawing/2014/main" id="{F2897D26-3687-4E6A-9C25-52320C003DA6}"/>
              </a:ext>
            </a:extLst>
          </p:cNvPr>
          <p:cNvSpPr>
            <a:spLocks noGrp="1"/>
          </p:cNvSpPr>
          <p:nvPr>
            <p:ph type="title"/>
          </p:nvPr>
        </p:nvSpPr>
        <p:spPr>
          <a:xfrm>
            <a:off x="849311" y="115888"/>
            <a:ext cx="8064501" cy="1143000"/>
          </a:xfrm>
        </p:spPr>
        <p:txBody>
          <a:bodyPr>
            <a:normAutofit fontScale="90000"/>
          </a:bodyPr>
          <a:lstStyle/>
          <a:p>
            <a:r>
              <a:rPr lang="ru-RU" altLang="ru-RU" b="1" dirty="0">
                <a:solidFill>
                  <a:srgbClr val="000000"/>
                </a:solidFill>
                <a:latin typeface="Times New Roman" panose="02020603050405020304" pitchFamily="18" charset="0"/>
              </a:rPr>
              <a:t>Эффективность классических методов шифрования</a:t>
            </a:r>
            <a:endParaRPr lang="en-GB" altLang="ru-RU" b="1" dirty="0">
              <a:latin typeface="Times New Roman" panose="02020603050405020304" pitchFamily="18" charset="0"/>
            </a:endParaRPr>
          </a:p>
        </p:txBody>
      </p:sp>
      <p:sp>
        <p:nvSpPr>
          <p:cNvPr id="52227" name="Прямоугольник 2">
            <a:extLst>
              <a:ext uri="{FF2B5EF4-FFF2-40B4-BE49-F238E27FC236}">
                <a16:creationId xmlns:a16="http://schemas.microsoft.com/office/drawing/2014/main" id="{22AE804D-1F47-4A6A-AFCF-090C0DCB0568}"/>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52228" name="Rectangle 2">
            <a:extLst>
              <a:ext uri="{FF2B5EF4-FFF2-40B4-BE49-F238E27FC236}">
                <a16:creationId xmlns:a16="http://schemas.microsoft.com/office/drawing/2014/main" id="{E472A8AD-31E7-448F-8B67-A1C79EBE62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2229" name="Прямоугольник 3">
            <a:extLst>
              <a:ext uri="{FF2B5EF4-FFF2-40B4-BE49-F238E27FC236}">
                <a16:creationId xmlns:a16="http://schemas.microsoft.com/office/drawing/2014/main" id="{A241B53F-5F77-4ACB-8427-46C8CC722BE8}"/>
              </a:ext>
            </a:extLst>
          </p:cNvPr>
          <p:cNvSpPr>
            <a:spLocks noChangeArrowheads="1"/>
          </p:cNvSpPr>
          <p:nvPr/>
        </p:nvSpPr>
        <p:spPr bwMode="auto">
          <a:xfrm>
            <a:off x="971550" y="1839259"/>
            <a:ext cx="76327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latin typeface="Times New Roman" panose="02020603050405020304" pitchFamily="18" charset="0"/>
                <a:cs typeface="Times New Roman" panose="02020603050405020304" pitchFamily="18" charset="0"/>
              </a:rPr>
              <a:t>	Эффективна также защита информации </a:t>
            </a:r>
            <a:r>
              <a:rPr lang="ru-RU" altLang="ru-RU" sz="2400" b="1" dirty="0">
                <a:latin typeface="Times New Roman" panose="02020603050405020304" pitchFamily="18" charset="0"/>
                <a:cs typeface="Times New Roman" panose="02020603050405020304" pitchFamily="18" charset="0"/>
              </a:rPr>
              <a:t>методом рассечения-разнесения</a:t>
            </a:r>
            <a:r>
              <a:rPr lang="ru-RU" altLang="ru-RU" sz="2400" dirty="0">
                <a:latin typeface="Times New Roman" panose="02020603050405020304" pitchFamily="18" charset="0"/>
                <a:cs typeface="Times New Roman" panose="02020603050405020304" pitchFamily="18" charset="0"/>
              </a:rPr>
              <a:t>, когда исходные данные разбиваются на блоки, каждый из которых не несет полезной информации, и эти блоки хранятся и передаются независимо друг от друга. </a:t>
            </a:r>
            <a:endParaRPr lang="en-GB" altLang="ru-RU" sz="1200" dirty="0">
              <a:solidFill>
                <a:srgbClr val="000000"/>
              </a:solidFill>
              <a:latin typeface="Verdana" panose="020B0604030504040204" pitchFamily="34" charset="0"/>
              <a:cs typeface="Times New Roman" panose="02020603050405020304" pitchFamily="18" charset="0"/>
            </a:endParaRPr>
          </a:p>
        </p:txBody>
      </p:sp>
      <p:sp>
        <p:nvSpPr>
          <p:cNvPr id="52230" name="Rectangle 2">
            <a:extLst>
              <a:ext uri="{FF2B5EF4-FFF2-40B4-BE49-F238E27FC236}">
                <a16:creationId xmlns:a16="http://schemas.microsoft.com/office/drawing/2014/main" id="{47B3D50F-53D5-49CC-B02E-A13259C21CAC}"/>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2231" name="Rectangle 2">
            <a:extLst>
              <a:ext uri="{FF2B5EF4-FFF2-40B4-BE49-F238E27FC236}">
                <a16:creationId xmlns:a16="http://schemas.microsoft.com/office/drawing/2014/main" id="{90778DFC-31CE-4FAC-9EAA-F27C1662FE04}"/>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2232" name="Rectangle 2">
            <a:extLst>
              <a:ext uri="{FF2B5EF4-FFF2-40B4-BE49-F238E27FC236}">
                <a16:creationId xmlns:a16="http://schemas.microsoft.com/office/drawing/2014/main" id="{5509B22C-F300-4084-8587-0CC482A74224}"/>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Tree>
    <p:extLst>
      <p:ext uri="{BB962C8B-B14F-4D97-AF65-F5344CB8AC3E}">
        <p14:creationId xmlns:p14="http://schemas.microsoft.com/office/powerpoint/2010/main" val="2917283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Заголовок 1">
            <a:extLst>
              <a:ext uri="{FF2B5EF4-FFF2-40B4-BE49-F238E27FC236}">
                <a16:creationId xmlns:a16="http://schemas.microsoft.com/office/drawing/2014/main" id="{4B30A910-3B7B-4CFA-8EFB-A126AD53AE4D}"/>
              </a:ext>
            </a:extLst>
          </p:cNvPr>
          <p:cNvSpPr>
            <a:spLocks noGrp="1"/>
          </p:cNvSpPr>
          <p:nvPr>
            <p:ph type="title"/>
          </p:nvPr>
        </p:nvSpPr>
        <p:spPr>
          <a:xfrm>
            <a:off x="971549" y="115888"/>
            <a:ext cx="7942263" cy="1143000"/>
          </a:xfrm>
        </p:spPr>
        <p:txBody>
          <a:bodyPr>
            <a:normAutofit fontScale="90000"/>
          </a:bodyPr>
          <a:lstStyle/>
          <a:p>
            <a:r>
              <a:rPr lang="ru-RU" altLang="ru-RU" b="1" dirty="0">
                <a:solidFill>
                  <a:srgbClr val="000000"/>
                </a:solidFill>
                <a:latin typeface="Times New Roman" panose="02020603050405020304" pitchFamily="18" charset="0"/>
              </a:rPr>
              <a:t>Стандартные методы шифрования</a:t>
            </a:r>
            <a:endParaRPr lang="en-GB" altLang="ru-RU" b="1" dirty="0">
              <a:latin typeface="Times New Roman" panose="02020603050405020304" pitchFamily="18" charset="0"/>
            </a:endParaRPr>
          </a:p>
        </p:txBody>
      </p:sp>
      <p:sp>
        <p:nvSpPr>
          <p:cNvPr id="54275" name="Прямоугольник 2">
            <a:extLst>
              <a:ext uri="{FF2B5EF4-FFF2-40B4-BE49-F238E27FC236}">
                <a16:creationId xmlns:a16="http://schemas.microsoft.com/office/drawing/2014/main" id="{10802A84-3DEC-498E-A88D-AF88D5258E25}"/>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54276" name="Rectangle 2">
            <a:extLst>
              <a:ext uri="{FF2B5EF4-FFF2-40B4-BE49-F238E27FC236}">
                <a16:creationId xmlns:a16="http://schemas.microsoft.com/office/drawing/2014/main" id="{391F8975-582D-4EF4-8623-72159C2BBC7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 name="Прямоугольник 3">
            <a:extLst>
              <a:ext uri="{FF2B5EF4-FFF2-40B4-BE49-F238E27FC236}">
                <a16:creationId xmlns:a16="http://schemas.microsoft.com/office/drawing/2014/main" id="{A5A3990D-7BFB-458B-A3CC-BE1B4653187F}"/>
              </a:ext>
            </a:extLst>
          </p:cNvPr>
          <p:cNvSpPr>
            <a:spLocks noChangeArrowheads="1"/>
          </p:cNvSpPr>
          <p:nvPr/>
        </p:nvSpPr>
        <p:spPr bwMode="auto">
          <a:xfrm>
            <a:off x="971550" y="1550988"/>
            <a:ext cx="76327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Стандартные методы шифрования (национальные или международные) для повышения степени устойчивости к дешифрованию реализуют несколько этапов (шагов) шифрования, на каждом из которых используются различные "классические" методы шифрования в соответствии с выбранным ключом (или ключами). </a:t>
            </a:r>
          </a:p>
        </p:txBody>
      </p:sp>
      <p:sp>
        <p:nvSpPr>
          <p:cNvPr id="54278" name="Rectangle 2">
            <a:extLst>
              <a:ext uri="{FF2B5EF4-FFF2-40B4-BE49-F238E27FC236}">
                <a16:creationId xmlns:a16="http://schemas.microsoft.com/office/drawing/2014/main" id="{3597EF08-7C4E-4AA9-BE9A-13B33A6013EB}"/>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4279" name="Rectangle 2">
            <a:extLst>
              <a:ext uri="{FF2B5EF4-FFF2-40B4-BE49-F238E27FC236}">
                <a16:creationId xmlns:a16="http://schemas.microsoft.com/office/drawing/2014/main" id="{137F9A65-B293-463B-B1DA-1EBE7E9B97DF}"/>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4280" name="Rectangle 2">
            <a:extLst>
              <a:ext uri="{FF2B5EF4-FFF2-40B4-BE49-F238E27FC236}">
                <a16:creationId xmlns:a16="http://schemas.microsoft.com/office/drawing/2014/main" id="{B9AB64CF-0020-4F6E-B129-1E23EBD93D11}"/>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Заголовок 1">
            <a:extLst>
              <a:ext uri="{FF2B5EF4-FFF2-40B4-BE49-F238E27FC236}">
                <a16:creationId xmlns:a16="http://schemas.microsoft.com/office/drawing/2014/main" id="{4B30A910-3B7B-4CFA-8EFB-A126AD53AE4D}"/>
              </a:ext>
            </a:extLst>
          </p:cNvPr>
          <p:cNvSpPr>
            <a:spLocks noGrp="1"/>
          </p:cNvSpPr>
          <p:nvPr>
            <p:ph type="title"/>
          </p:nvPr>
        </p:nvSpPr>
        <p:spPr>
          <a:xfrm>
            <a:off x="971549" y="115888"/>
            <a:ext cx="7942263" cy="1143000"/>
          </a:xfrm>
        </p:spPr>
        <p:txBody>
          <a:bodyPr>
            <a:normAutofit fontScale="90000"/>
          </a:bodyPr>
          <a:lstStyle/>
          <a:p>
            <a:r>
              <a:rPr lang="ru-RU" altLang="ru-RU" b="1" dirty="0">
                <a:solidFill>
                  <a:srgbClr val="000000"/>
                </a:solidFill>
                <a:latin typeface="Times New Roman" panose="02020603050405020304" pitchFamily="18" charset="0"/>
              </a:rPr>
              <a:t>Стандартные методы шифрования</a:t>
            </a:r>
            <a:endParaRPr lang="en-GB" altLang="ru-RU" b="1" dirty="0">
              <a:latin typeface="Times New Roman" panose="02020603050405020304" pitchFamily="18" charset="0"/>
            </a:endParaRPr>
          </a:p>
        </p:txBody>
      </p:sp>
      <p:sp>
        <p:nvSpPr>
          <p:cNvPr id="54275" name="Прямоугольник 2">
            <a:extLst>
              <a:ext uri="{FF2B5EF4-FFF2-40B4-BE49-F238E27FC236}">
                <a16:creationId xmlns:a16="http://schemas.microsoft.com/office/drawing/2014/main" id="{10802A84-3DEC-498E-A88D-AF88D5258E25}"/>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54276" name="Rectangle 2">
            <a:extLst>
              <a:ext uri="{FF2B5EF4-FFF2-40B4-BE49-F238E27FC236}">
                <a16:creationId xmlns:a16="http://schemas.microsoft.com/office/drawing/2014/main" id="{391F8975-582D-4EF4-8623-72159C2BBC7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4" name="Прямоугольник 3">
            <a:extLst>
              <a:ext uri="{FF2B5EF4-FFF2-40B4-BE49-F238E27FC236}">
                <a16:creationId xmlns:a16="http://schemas.microsoft.com/office/drawing/2014/main" id="{A5A3990D-7BFB-458B-A3CC-BE1B4653187F}"/>
              </a:ext>
            </a:extLst>
          </p:cNvPr>
          <p:cNvSpPr>
            <a:spLocks noChangeArrowheads="1"/>
          </p:cNvSpPr>
          <p:nvPr/>
        </p:nvSpPr>
        <p:spPr bwMode="auto">
          <a:xfrm>
            <a:off x="971550" y="1550988"/>
            <a:ext cx="7632700"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Существуют две принципиально различные группы стандартных методов шифрования:</a:t>
            </a:r>
          </a:p>
          <a:p>
            <a:pPr algn="just">
              <a:spcBef>
                <a:spcPct val="0"/>
              </a:spcBef>
              <a:buFontTx/>
              <a:buNone/>
            </a:pPr>
            <a:endParaRPr lang="en-GB" altLang="ru-RU" sz="1600" dirty="0">
              <a:solidFill>
                <a:srgbClr val="000000"/>
              </a:solidFill>
              <a:latin typeface="Verdana" panose="020B0604030504040204" pitchFamily="34" charset="0"/>
              <a:cs typeface="Times New Roman" panose="02020603050405020304" pitchFamily="18" charset="0"/>
            </a:endParaRPr>
          </a:p>
          <a:p>
            <a:pPr marL="756000" algn="just">
              <a:spcBef>
                <a:spcPts val="600"/>
              </a:spcBef>
              <a:spcAft>
                <a:spcPts val="600"/>
              </a:spcAft>
              <a:buSzPts val="1000"/>
              <a:buNone/>
            </a:pPr>
            <a:r>
              <a:rPr lang="ru-RU" altLang="ru-RU" sz="2400" b="1" dirty="0">
                <a:solidFill>
                  <a:srgbClr val="000000"/>
                </a:solidFill>
                <a:latin typeface="Times New Roman" panose="02020603050405020304" pitchFamily="18" charset="0"/>
                <a:cs typeface="Times New Roman" panose="02020603050405020304" pitchFamily="18" charset="0"/>
              </a:rPr>
              <a:t>	1. Шифрование с применением одних и тех же ключей</a:t>
            </a:r>
            <a:r>
              <a:rPr lang="ru-RU" altLang="ru-RU" sz="2400" dirty="0">
                <a:solidFill>
                  <a:srgbClr val="000000"/>
                </a:solidFill>
                <a:latin typeface="Times New Roman" panose="02020603050405020304" pitchFamily="18" charset="0"/>
                <a:cs typeface="Times New Roman" panose="02020603050405020304" pitchFamily="18" charset="0"/>
              </a:rPr>
              <a:t> (шифров) при шифровании и дешифровании (</a:t>
            </a:r>
            <a:r>
              <a:rPr lang="ru-RU" altLang="ru-RU" sz="2400" b="1" dirty="0">
                <a:solidFill>
                  <a:srgbClr val="000000"/>
                </a:solidFill>
                <a:latin typeface="Times New Roman" panose="02020603050405020304" pitchFamily="18" charset="0"/>
                <a:cs typeface="Times New Roman" panose="02020603050405020304" pitchFamily="18" charset="0"/>
              </a:rPr>
              <a:t>симметричное шифрование </a:t>
            </a:r>
            <a:r>
              <a:rPr lang="ru-RU" altLang="ru-RU" sz="2400" dirty="0">
                <a:solidFill>
                  <a:srgbClr val="000000"/>
                </a:solidFill>
                <a:latin typeface="Times New Roman" panose="02020603050405020304" pitchFamily="18" charset="0"/>
                <a:cs typeface="Times New Roman" panose="02020603050405020304" pitchFamily="18" charset="0"/>
              </a:rPr>
              <a:t>или системы с закрытыми ключами – </a:t>
            </a:r>
            <a:r>
              <a:rPr lang="ru-RU" altLang="ru-RU" sz="2400" dirty="0" err="1">
                <a:solidFill>
                  <a:srgbClr val="000000"/>
                </a:solidFill>
                <a:latin typeface="Times New Roman" panose="02020603050405020304" pitchFamily="18" charset="0"/>
                <a:cs typeface="Times New Roman" panose="02020603050405020304" pitchFamily="18" charset="0"/>
              </a:rPr>
              <a:t>private-key</a:t>
            </a:r>
            <a:r>
              <a:rPr lang="ru-RU" altLang="ru-RU" sz="2400" dirty="0">
                <a:solidFill>
                  <a:srgbClr val="000000"/>
                </a:solidFill>
                <a:latin typeface="Times New Roman" panose="02020603050405020304" pitchFamily="18" charset="0"/>
                <a:cs typeface="Times New Roman" panose="02020603050405020304" pitchFamily="18" charset="0"/>
              </a:rPr>
              <a:t> </a:t>
            </a:r>
            <a:r>
              <a:rPr lang="ru-RU" altLang="ru-RU" sz="2400" dirty="0" err="1">
                <a:solidFill>
                  <a:srgbClr val="000000"/>
                </a:solidFill>
                <a:latin typeface="Times New Roman" panose="02020603050405020304" pitchFamily="18" charset="0"/>
                <a:cs typeface="Times New Roman" panose="02020603050405020304" pitchFamily="18" charset="0"/>
              </a:rPr>
              <a:t>systems</a:t>
            </a:r>
            <a:r>
              <a:rPr lang="ru-RU" altLang="ru-RU" sz="2400" dirty="0">
                <a:solidFill>
                  <a:srgbClr val="000000"/>
                </a:solidFill>
                <a:latin typeface="Times New Roman" panose="02020603050405020304" pitchFamily="18" charset="0"/>
                <a:cs typeface="Times New Roman" panose="02020603050405020304" pitchFamily="18" charset="0"/>
              </a:rPr>
              <a:t>); </a:t>
            </a:r>
            <a:endParaRPr lang="en-GB" altLang="ru-RU" sz="2400" dirty="0">
              <a:solidFill>
                <a:srgbClr val="000000"/>
              </a:solidFill>
              <a:latin typeface="Times New Roman" panose="02020603050405020304" pitchFamily="18" charset="0"/>
              <a:cs typeface="Times New Roman" panose="02020603050405020304" pitchFamily="18" charset="0"/>
            </a:endParaRPr>
          </a:p>
          <a:p>
            <a:pPr marL="756000" algn="just">
              <a:spcBef>
                <a:spcPts val="600"/>
              </a:spcBef>
              <a:spcAft>
                <a:spcPts val="600"/>
              </a:spcAft>
              <a:buSzPts val="1000"/>
              <a:buNone/>
            </a:pPr>
            <a:r>
              <a:rPr lang="ru-RU" altLang="ru-RU" sz="2400" b="1" dirty="0">
                <a:solidFill>
                  <a:srgbClr val="000000"/>
                </a:solidFill>
                <a:latin typeface="Times New Roman" panose="02020603050405020304" pitchFamily="18" charset="0"/>
                <a:cs typeface="Times New Roman" panose="02020603050405020304" pitchFamily="18" charset="0"/>
              </a:rPr>
              <a:t>	2. Шифрование с использованием открытых ключей для шифрования и закрытых – для дешифрования </a:t>
            </a:r>
            <a:r>
              <a:rPr lang="ru-RU" altLang="ru-RU" sz="2400" dirty="0">
                <a:solidFill>
                  <a:srgbClr val="000000"/>
                </a:solidFill>
                <a:latin typeface="Times New Roman" panose="02020603050405020304" pitchFamily="18" charset="0"/>
                <a:cs typeface="Times New Roman" panose="02020603050405020304" pitchFamily="18" charset="0"/>
              </a:rPr>
              <a:t>(</a:t>
            </a:r>
            <a:r>
              <a:rPr lang="ru-RU" altLang="ru-RU" sz="2400" b="1" dirty="0">
                <a:solidFill>
                  <a:srgbClr val="000000"/>
                </a:solidFill>
                <a:latin typeface="Times New Roman" panose="02020603050405020304" pitchFamily="18" charset="0"/>
                <a:cs typeface="Times New Roman" panose="02020603050405020304" pitchFamily="18" charset="0"/>
              </a:rPr>
              <a:t>несимметричное шифрование</a:t>
            </a:r>
            <a:r>
              <a:rPr lang="ru-RU" altLang="ru-RU" sz="2400" dirty="0">
                <a:solidFill>
                  <a:srgbClr val="000000"/>
                </a:solidFill>
                <a:latin typeface="Times New Roman" panose="02020603050405020304" pitchFamily="18" charset="0"/>
                <a:cs typeface="Times New Roman" panose="02020603050405020304" pitchFamily="18" charset="0"/>
              </a:rPr>
              <a:t> или системы с открытыми ключами – </a:t>
            </a:r>
            <a:r>
              <a:rPr lang="ru-RU" altLang="ru-RU" sz="2400" dirty="0" err="1">
                <a:solidFill>
                  <a:srgbClr val="000000"/>
                </a:solidFill>
                <a:latin typeface="Times New Roman" panose="02020603050405020304" pitchFamily="18" charset="0"/>
                <a:cs typeface="Times New Roman" panose="02020603050405020304" pitchFamily="18" charset="0"/>
              </a:rPr>
              <a:t>public-key</a:t>
            </a:r>
            <a:r>
              <a:rPr lang="ru-RU" altLang="ru-RU" sz="2400" dirty="0">
                <a:solidFill>
                  <a:srgbClr val="000000"/>
                </a:solidFill>
                <a:latin typeface="Times New Roman" panose="02020603050405020304" pitchFamily="18" charset="0"/>
                <a:cs typeface="Times New Roman" panose="02020603050405020304" pitchFamily="18" charset="0"/>
              </a:rPr>
              <a:t> </a:t>
            </a:r>
            <a:r>
              <a:rPr lang="ru-RU" altLang="ru-RU" sz="2400" dirty="0" err="1">
                <a:solidFill>
                  <a:srgbClr val="000000"/>
                </a:solidFill>
                <a:latin typeface="Times New Roman" panose="02020603050405020304" pitchFamily="18" charset="0"/>
                <a:cs typeface="Times New Roman" panose="02020603050405020304" pitchFamily="18" charset="0"/>
              </a:rPr>
              <a:t>systems</a:t>
            </a:r>
            <a:r>
              <a:rPr lang="ru-RU" altLang="ru-RU" sz="2400" dirty="0">
                <a:solidFill>
                  <a:srgbClr val="000000"/>
                </a:solidFill>
                <a:latin typeface="Times New Roman" panose="02020603050405020304" pitchFamily="18" charset="0"/>
                <a:cs typeface="Times New Roman" panose="02020603050405020304" pitchFamily="18" charset="0"/>
              </a:rPr>
              <a:t>).</a:t>
            </a:r>
            <a:endParaRPr lang="en-GB" altLang="ru-RU" sz="2400" dirty="0">
              <a:solidFill>
                <a:srgbClr val="000000"/>
              </a:solidFill>
              <a:latin typeface="Verdana" panose="020B0604030504040204" pitchFamily="34" charset="0"/>
              <a:cs typeface="Times New Roman" panose="02020603050405020304" pitchFamily="18" charset="0"/>
            </a:endParaRPr>
          </a:p>
        </p:txBody>
      </p:sp>
      <p:sp>
        <p:nvSpPr>
          <p:cNvPr id="54278" name="Rectangle 2">
            <a:extLst>
              <a:ext uri="{FF2B5EF4-FFF2-40B4-BE49-F238E27FC236}">
                <a16:creationId xmlns:a16="http://schemas.microsoft.com/office/drawing/2014/main" id="{3597EF08-7C4E-4AA9-BE9A-13B33A6013EB}"/>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4279" name="Rectangle 2">
            <a:extLst>
              <a:ext uri="{FF2B5EF4-FFF2-40B4-BE49-F238E27FC236}">
                <a16:creationId xmlns:a16="http://schemas.microsoft.com/office/drawing/2014/main" id="{137F9A65-B293-463B-B1DA-1EBE7E9B97DF}"/>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4280" name="Rectangle 2">
            <a:extLst>
              <a:ext uri="{FF2B5EF4-FFF2-40B4-BE49-F238E27FC236}">
                <a16:creationId xmlns:a16="http://schemas.microsoft.com/office/drawing/2014/main" id="{B9AB64CF-0020-4F6E-B129-1E23EBD93D11}"/>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Tree>
    <p:extLst>
      <p:ext uri="{BB962C8B-B14F-4D97-AF65-F5344CB8AC3E}">
        <p14:creationId xmlns:p14="http://schemas.microsoft.com/office/powerpoint/2010/main" val="1856955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Заголовок 1">
            <a:extLst>
              <a:ext uri="{FF2B5EF4-FFF2-40B4-BE49-F238E27FC236}">
                <a16:creationId xmlns:a16="http://schemas.microsoft.com/office/drawing/2014/main" id="{B20D8D18-97A6-4621-AB62-8B246BBF52CC}"/>
              </a:ext>
            </a:extLst>
          </p:cNvPr>
          <p:cNvSpPr>
            <a:spLocks noGrp="1"/>
          </p:cNvSpPr>
          <p:nvPr>
            <p:ph type="title"/>
          </p:nvPr>
        </p:nvSpPr>
        <p:spPr>
          <a:xfrm>
            <a:off x="971600" y="227878"/>
            <a:ext cx="7488188" cy="1143000"/>
          </a:xfrm>
        </p:spPr>
        <p:txBody>
          <a:bodyPr>
            <a:normAutofit fontScale="90000"/>
          </a:bodyPr>
          <a:lstStyle/>
          <a:p>
            <a:r>
              <a:rPr lang="ru-RU" altLang="ru-RU" b="1" dirty="0">
                <a:solidFill>
                  <a:srgbClr val="000000"/>
                </a:solidFill>
                <a:latin typeface="Times New Roman" panose="02020603050405020304" pitchFamily="18" charset="0"/>
              </a:rPr>
              <a:t>Примеры стандартных методов шифрования</a:t>
            </a:r>
            <a:endParaRPr lang="en-GB" altLang="ru-RU" b="1" dirty="0">
              <a:latin typeface="Times New Roman" panose="02020603050405020304" pitchFamily="18" charset="0"/>
            </a:endParaRPr>
          </a:p>
        </p:txBody>
      </p:sp>
      <p:sp>
        <p:nvSpPr>
          <p:cNvPr id="56323" name="Прямоугольник 2">
            <a:extLst>
              <a:ext uri="{FF2B5EF4-FFF2-40B4-BE49-F238E27FC236}">
                <a16:creationId xmlns:a16="http://schemas.microsoft.com/office/drawing/2014/main" id="{CC38CF1F-AE6F-434C-8F82-0D5AED79685E}"/>
              </a:ext>
            </a:extLst>
          </p:cNvPr>
          <p:cNvSpPr>
            <a:spLocks noChangeArrowheads="1"/>
          </p:cNvSpPr>
          <p:nvPr/>
        </p:nvSpPr>
        <p:spPr bwMode="auto">
          <a:xfrm>
            <a:off x="827088" y="2205038"/>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1200">
              <a:solidFill>
                <a:srgbClr val="000000"/>
              </a:solidFill>
              <a:latin typeface="Verdana" panose="020B0604030504040204" pitchFamily="34" charset="0"/>
              <a:cs typeface="Times New Roman" panose="02020603050405020304" pitchFamily="18" charset="0"/>
            </a:endParaRPr>
          </a:p>
        </p:txBody>
      </p:sp>
      <p:sp>
        <p:nvSpPr>
          <p:cNvPr id="56324" name="Rectangle 2">
            <a:extLst>
              <a:ext uri="{FF2B5EF4-FFF2-40B4-BE49-F238E27FC236}">
                <a16:creationId xmlns:a16="http://schemas.microsoft.com/office/drawing/2014/main" id="{90F8E8F4-EADA-4AA4-8F28-276545D9EF0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6325" name="Rectangle 2">
            <a:extLst>
              <a:ext uri="{FF2B5EF4-FFF2-40B4-BE49-F238E27FC236}">
                <a16:creationId xmlns:a16="http://schemas.microsoft.com/office/drawing/2014/main" id="{A64D2D18-1015-4F1F-9CF4-9448B8AD862A}"/>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6326" name="Rectangle 2">
            <a:extLst>
              <a:ext uri="{FF2B5EF4-FFF2-40B4-BE49-F238E27FC236}">
                <a16:creationId xmlns:a16="http://schemas.microsoft.com/office/drawing/2014/main" id="{BFE4BA56-7F77-407A-98F9-7BBF5A86739C}"/>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6327" name="Rectangle 2">
            <a:extLst>
              <a:ext uri="{FF2B5EF4-FFF2-40B4-BE49-F238E27FC236}">
                <a16:creationId xmlns:a16="http://schemas.microsoft.com/office/drawing/2014/main" id="{D895DE99-2B85-43DD-851B-608D0344E88F}"/>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6328" name="Rectangle 1">
            <a:extLst>
              <a:ext uri="{FF2B5EF4-FFF2-40B4-BE49-F238E27FC236}">
                <a16:creationId xmlns:a16="http://schemas.microsoft.com/office/drawing/2014/main" id="{A0629BC7-747C-453A-97F3-1A2209369B74}"/>
              </a:ext>
            </a:extLst>
          </p:cNvPr>
          <p:cNvSpPr>
            <a:spLocks noChangeArrowheads="1"/>
          </p:cNvSpPr>
          <p:nvPr/>
        </p:nvSpPr>
        <p:spPr bwMode="auto">
          <a:xfrm>
            <a:off x="971600" y="1851362"/>
            <a:ext cx="7434213"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200" dirty="0">
                <a:solidFill>
                  <a:srgbClr val="000000"/>
                </a:solidFill>
                <a:latin typeface="Times New Roman" panose="02020603050405020304" pitchFamily="18" charset="0"/>
                <a:cs typeface="Times New Roman" panose="02020603050405020304" pitchFamily="18" charset="0"/>
              </a:rPr>
              <a:t>	Стандарт шифрования США DES (Data </a:t>
            </a:r>
            <a:r>
              <a:rPr lang="ru-RU" altLang="ru-RU" sz="2200" dirty="0" err="1">
                <a:solidFill>
                  <a:srgbClr val="000000"/>
                </a:solidFill>
                <a:latin typeface="Times New Roman" panose="02020603050405020304" pitchFamily="18" charset="0"/>
                <a:cs typeface="Times New Roman" panose="02020603050405020304" pitchFamily="18" charset="0"/>
              </a:rPr>
              <a:t>Encryption</a:t>
            </a:r>
            <a:r>
              <a:rPr lang="ru-RU" altLang="ru-RU" sz="2200" dirty="0">
                <a:solidFill>
                  <a:srgbClr val="000000"/>
                </a:solidFill>
                <a:latin typeface="Times New Roman" panose="02020603050405020304" pitchFamily="18" charset="0"/>
                <a:cs typeface="Times New Roman" panose="02020603050405020304" pitchFamily="18" charset="0"/>
              </a:rPr>
              <a:t> Standard – стандарт шифрования данных) относится к группе методов </a:t>
            </a:r>
            <a:r>
              <a:rPr lang="ru-RU" altLang="ru-RU" sz="2200" i="1" dirty="0">
                <a:solidFill>
                  <a:srgbClr val="000000"/>
                </a:solidFill>
                <a:latin typeface="Times New Roman" panose="02020603050405020304" pitchFamily="18" charset="0"/>
                <a:cs typeface="Times New Roman" panose="02020603050405020304" pitchFamily="18" charset="0"/>
              </a:rPr>
              <a:t>симметричного шифрования</a:t>
            </a:r>
            <a:r>
              <a:rPr lang="ru-RU" altLang="ru-RU" sz="2200" dirty="0">
                <a:solidFill>
                  <a:srgbClr val="000000"/>
                </a:solidFill>
                <a:latin typeface="Times New Roman" panose="02020603050405020304" pitchFamily="18" charset="0"/>
                <a:cs typeface="Times New Roman" panose="02020603050405020304" pitchFamily="18" charset="0"/>
              </a:rPr>
              <a:t> и действует с 1976 г. Число шагов – 16. Длина ключа – 56 бит, из которых 8 бит – проверочные разряды четности/нечетности. </a:t>
            </a:r>
          </a:p>
          <a:p>
            <a:pPr algn="just">
              <a:spcBef>
                <a:spcPct val="0"/>
              </a:spcBef>
              <a:buFontTx/>
              <a:buNone/>
            </a:pPr>
            <a:endParaRPr lang="ru-RU" altLang="ru-RU" sz="2200" dirty="0">
              <a:solidFill>
                <a:srgbClr val="000000"/>
              </a:solidFill>
              <a:latin typeface="Times New Roman" panose="02020603050405020304" pitchFamily="18" charset="0"/>
              <a:cs typeface="Times New Roman" panose="02020603050405020304" pitchFamily="18" charset="0"/>
            </a:endParaRPr>
          </a:p>
          <a:p>
            <a:pPr algn="just">
              <a:spcBef>
                <a:spcPct val="0"/>
              </a:spcBef>
              <a:buFontTx/>
              <a:buNone/>
            </a:pPr>
            <a:r>
              <a:rPr lang="ru-RU" altLang="ru-RU" sz="2200" dirty="0">
                <a:solidFill>
                  <a:srgbClr val="000000"/>
                </a:solidFill>
                <a:latin typeface="Times New Roman" panose="02020603050405020304" pitchFamily="18" charset="0"/>
                <a:cs typeface="Times New Roman" panose="02020603050405020304" pitchFamily="18" charset="0"/>
              </a:rPr>
              <a:t>	Долгое время степень устойчивости к дешифрованию этого метода считалась достаточной, однако в настоящее время он устарел. Вместо DES предлагается "тройной DES" – </a:t>
            </a:r>
            <a:r>
              <a:rPr lang="ru-RU" altLang="ru-RU" sz="2200" b="1" dirty="0">
                <a:solidFill>
                  <a:srgbClr val="000000"/>
                </a:solidFill>
                <a:latin typeface="Times New Roman" panose="02020603050405020304" pitchFamily="18" charset="0"/>
                <a:cs typeface="Times New Roman" panose="02020603050405020304" pitchFamily="18" charset="0"/>
              </a:rPr>
              <a:t>3DES</a:t>
            </a:r>
            <a:r>
              <a:rPr lang="ru-RU" altLang="ru-RU" sz="2200" dirty="0">
                <a:solidFill>
                  <a:srgbClr val="000000"/>
                </a:solidFill>
                <a:latin typeface="Times New Roman" panose="02020603050405020304" pitchFamily="18" charset="0"/>
                <a:cs typeface="Times New Roman" panose="02020603050405020304" pitchFamily="18" charset="0"/>
              </a:rPr>
              <a:t>, в котором алгоритм DES используется 3 раза, обычно в последовательности "шифрование – дешифрование – шифрование" с тремя разными ключами на каждом этапе.</a:t>
            </a:r>
            <a:endParaRPr lang="ru-RU" altLang="ru-RU"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Заголовок 1">
            <a:extLst>
              <a:ext uri="{FF2B5EF4-FFF2-40B4-BE49-F238E27FC236}">
                <a16:creationId xmlns:a16="http://schemas.microsoft.com/office/drawing/2014/main" id="{36761F44-9BA3-400A-9410-FF14F1DDFF50}"/>
              </a:ext>
            </a:extLst>
          </p:cNvPr>
          <p:cNvSpPr>
            <a:spLocks noGrp="1"/>
          </p:cNvSpPr>
          <p:nvPr>
            <p:ph type="title"/>
          </p:nvPr>
        </p:nvSpPr>
        <p:spPr>
          <a:xfrm>
            <a:off x="1187624" y="322263"/>
            <a:ext cx="7272164" cy="1143000"/>
          </a:xfrm>
        </p:spPr>
        <p:txBody>
          <a:bodyPr>
            <a:normAutofit fontScale="90000"/>
          </a:bodyPr>
          <a:lstStyle/>
          <a:p>
            <a:r>
              <a:rPr lang="ru-RU" altLang="ru-RU" b="1" dirty="0">
                <a:solidFill>
                  <a:srgbClr val="000000"/>
                </a:solidFill>
                <a:latin typeface="Times New Roman" panose="02020603050405020304" pitchFamily="18" charset="0"/>
              </a:rPr>
              <a:t>Примеры стандартных методов шифрования</a:t>
            </a:r>
            <a:endParaRPr lang="en-GB" altLang="ru-RU" b="1" dirty="0">
              <a:latin typeface="Times New Roman" panose="02020603050405020304" pitchFamily="18" charset="0"/>
            </a:endParaRPr>
          </a:p>
        </p:txBody>
      </p:sp>
      <p:sp>
        <p:nvSpPr>
          <p:cNvPr id="58371" name="Rectangle 2">
            <a:extLst>
              <a:ext uri="{FF2B5EF4-FFF2-40B4-BE49-F238E27FC236}">
                <a16:creationId xmlns:a16="http://schemas.microsoft.com/office/drawing/2014/main" id="{5AC6F329-8CA4-4778-A71F-5145FF83F59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8372" name="Rectangle 2">
            <a:extLst>
              <a:ext uri="{FF2B5EF4-FFF2-40B4-BE49-F238E27FC236}">
                <a16:creationId xmlns:a16="http://schemas.microsoft.com/office/drawing/2014/main" id="{87E2E2B5-8063-491B-A02F-11FE309CDEE6}"/>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8373" name="Rectangle 2">
            <a:extLst>
              <a:ext uri="{FF2B5EF4-FFF2-40B4-BE49-F238E27FC236}">
                <a16:creationId xmlns:a16="http://schemas.microsoft.com/office/drawing/2014/main" id="{8E614CD6-4879-463A-8072-5A4B4EE45EA3}"/>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8374" name="Rectangle 2">
            <a:extLst>
              <a:ext uri="{FF2B5EF4-FFF2-40B4-BE49-F238E27FC236}">
                <a16:creationId xmlns:a16="http://schemas.microsoft.com/office/drawing/2014/main" id="{4738FBC6-B1DB-4212-9A5C-2CEB2EE4A43C}"/>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8375" name="Прямоугольник 3">
            <a:extLst>
              <a:ext uri="{FF2B5EF4-FFF2-40B4-BE49-F238E27FC236}">
                <a16:creationId xmlns:a16="http://schemas.microsoft.com/office/drawing/2014/main" id="{74562B9B-9309-439B-82B6-52F2E4C3E576}"/>
              </a:ext>
            </a:extLst>
          </p:cNvPr>
          <p:cNvSpPr>
            <a:spLocks noChangeArrowheads="1"/>
          </p:cNvSpPr>
          <p:nvPr/>
        </p:nvSpPr>
        <p:spPr bwMode="auto">
          <a:xfrm>
            <a:off x="1187624" y="1916113"/>
            <a:ext cx="75610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Надежным считается алгоритм </a:t>
            </a:r>
            <a:r>
              <a:rPr lang="ru-RU" altLang="ru-RU" sz="2400" b="1" dirty="0">
                <a:solidFill>
                  <a:srgbClr val="000000"/>
                </a:solidFill>
                <a:latin typeface="Times New Roman" panose="02020603050405020304" pitchFamily="18" charset="0"/>
                <a:cs typeface="Times New Roman" panose="02020603050405020304" pitchFamily="18" charset="0"/>
              </a:rPr>
              <a:t>IDEA</a:t>
            </a:r>
            <a:r>
              <a:rPr lang="ru-RU" altLang="ru-RU" sz="2400" dirty="0">
                <a:solidFill>
                  <a:srgbClr val="000000"/>
                </a:solidFill>
                <a:latin typeface="Times New Roman" panose="02020603050405020304" pitchFamily="18" charset="0"/>
                <a:cs typeface="Times New Roman" panose="02020603050405020304" pitchFamily="18" charset="0"/>
              </a:rPr>
              <a:t> (International Data </a:t>
            </a:r>
            <a:r>
              <a:rPr lang="ru-RU" altLang="ru-RU" sz="2400" dirty="0" err="1">
                <a:solidFill>
                  <a:srgbClr val="000000"/>
                </a:solidFill>
                <a:latin typeface="Times New Roman" panose="02020603050405020304" pitchFamily="18" charset="0"/>
                <a:cs typeface="Times New Roman" panose="02020603050405020304" pitchFamily="18" charset="0"/>
              </a:rPr>
              <a:t>Encryption</a:t>
            </a:r>
            <a:r>
              <a:rPr lang="ru-RU" altLang="ru-RU" sz="2400" dirty="0">
                <a:solidFill>
                  <a:srgbClr val="000000"/>
                </a:solidFill>
                <a:latin typeface="Times New Roman" panose="02020603050405020304" pitchFamily="18" charset="0"/>
                <a:cs typeface="Times New Roman" panose="02020603050405020304" pitchFamily="18" charset="0"/>
              </a:rPr>
              <a:t> </a:t>
            </a:r>
            <a:r>
              <a:rPr lang="ru-RU" altLang="ru-RU" sz="2400" dirty="0" err="1">
                <a:solidFill>
                  <a:srgbClr val="000000"/>
                </a:solidFill>
                <a:latin typeface="Times New Roman" panose="02020603050405020304" pitchFamily="18" charset="0"/>
                <a:cs typeface="Times New Roman" panose="02020603050405020304" pitchFamily="18" charset="0"/>
              </a:rPr>
              <a:t>Algorithm</a:t>
            </a:r>
            <a:r>
              <a:rPr lang="ru-RU" altLang="ru-RU" sz="2400" dirty="0">
                <a:solidFill>
                  <a:srgbClr val="000000"/>
                </a:solidFill>
                <a:latin typeface="Times New Roman" panose="02020603050405020304" pitchFamily="18" charset="0"/>
                <a:cs typeface="Times New Roman" panose="02020603050405020304" pitchFamily="18" charset="0"/>
              </a:rPr>
              <a:t>), разработанный в Швейцарии и имеющий длину ключа 128 бит.</a:t>
            </a:r>
          </a:p>
          <a:p>
            <a:pPr algn="just">
              <a:spcBef>
                <a:spcPct val="0"/>
              </a:spcBef>
              <a:buFontTx/>
              <a:buNone/>
            </a:pPr>
            <a:endParaRPr lang="en-GB" altLang="ru-RU" sz="2400" dirty="0">
              <a:solidFill>
                <a:srgbClr val="000000"/>
              </a:solidFill>
              <a:latin typeface="Verdana" panose="020B0604030504040204" pitchFamily="34" charset="0"/>
              <a:cs typeface="Times New Roman" panose="02020603050405020304" pitchFamily="18" charset="0"/>
            </a:endParaRPr>
          </a:p>
          <a:p>
            <a:pPr algn="just">
              <a:spcBef>
                <a:spcPct val="0"/>
              </a:spcBef>
              <a:buFontTx/>
              <a:buNone/>
            </a:pPr>
            <a:r>
              <a:rPr lang="ru-RU" altLang="ru-RU" sz="2400" dirty="0">
                <a:latin typeface="Times New Roman" panose="02020603050405020304" pitchFamily="18" charset="0"/>
                <a:cs typeface="Times New Roman" panose="02020603050405020304" pitchFamily="18" charset="0"/>
              </a:rPr>
              <a:t>	Отечественный </a:t>
            </a:r>
            <a:r>
              <a:rPr lang="ru-RU" altLang="ru-RU" sz="2400" b="1" dirty="0">
                <a:latin typeface="Times New Roman" panose="02020603050405020304" pitchFamily="18" charset="0"/>
                <a:cs typeface="Times New Roman" panose="02020603050405020304" pitchFamily="18" charset="0"/>
              </a:rPr>
              <a:t>ГОСТ 28147-89</a:t>
            </a:r>
            <a:r>
              <a:rPr lang="ru-RU" altLang="ru-RU" sz="2400" dirty="0">
                <a:latin typeface="Times New Roman" panose="02020603050405020304" pitchFamily="18" charset="0"/>
                <a:cs typeface="Times New Roman" panose="02020603050405020304" pitchFamily="18" charset="0"/>
              </a:rPr>
              <a:t> – это аналог DES, но с длиной ключа 256 бит, так что его степень устойчивости к дешифрованию изначально существенно выше. </a:t>
            </a:r>
            <a:endParaRPr lang="en-GB" altLang="ru-RU"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Заголовок 1">
            <a:extLst>
              <a:ext uri="{FF2B5EF4-FFF2-40B4-BE49-F238E27FC236}">
                <a16:creationId xmlns:a16="http://schemas.microsoft.com/office/drawing/2014/main" id="{36761F44-9BA3-400A-9410-FF14F1DDFF50}"/>
              </a:ext>
            </a:extLst>
          </p:cNvPr>
          <p:cNvSpPr>
            <a:spLocks noGrp="1"/>
          </p:cNvSpPr>
          <p:nvPr>
            <p:ph type="title"/>
          </p:nvPr>
        </p:nvSpPr>
        <p:spPr>
          <a:xfrm>
            <a:off x="1187624" y="322263"/>
            <a:ext cx="7272164" cy="1143000"/>
          </a:xfrm>
        </p:spPr>
        <p:txBody>
          <a:bodyPr>
            <a:normAutofit fontScale="90000"/>
          </a:bodyPr>
          <a:lstStyle/>
          <a:p>
            <a:r>
              <a:rPr lang="ru-RU" altLang="ru-RU" b="1" dirty="0">
                <a:solidFill>
                  <a:srgbClr val="000000"/>
                </a:solidFill>
                <a:latin typeface="Times New Roman" panose="02020603050405020304" pitchFamily="18" charset="0"/>
              </a:rPr>
              <a:t>Примеры стандартных методов шифрования</a:t>
            </a:r>
            <a:endParaRPr lang="en-GB" altLang="ru-RU" b="1" dirty="0">
              <a:latin typeface="Times New Roman" panose="02020603050405020304" pitchFamily="18" charset="0"/>
            </a:endParaRPr>
          </a:p>
        </p:txBody>
      </p:sp>
      <p:sp>
        <p:nvSpPr>
          <p:cNvPr id="58371" name="Rectangle 2">
            <a:extLst>
              <a:ext uri="{FF2B5EF4-FFF2-40B4-BE49-F238E27FC236}">
                <a16:creationId xmlns:a16="http://schemas.microsoft.com/office/drawing/2014/main" id="{5AC6F329-8CA4-4778-A71F-5145FF83F59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8372" name="Rectangle 2">
            <a:extLst>
              <a:ext uri="{FF2B5EF4-FFF2-40B4-BE49-F238E27FC236}">
                <a16:creationId xmlns:a16="http://schemas.microsoft.com/office/drawing/2014/main" id="{87E2E2B5-8063-491B-A02F-11FE309CDEE6}"/>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8373" name="Rectangle 2">
            <a:extLst>
              <a:ext uri="{FF2B5EF4-FFF2-40B4-BE49-F238E27FC236}">
                <a16:creationId xmlns:a16="http://schemas.microsoft.com/office/drawing/2014/main" id="{8E614CD6-4879-463A-8072-5A4B4EE45EA3}"/>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8374" name="Rectangle 2">
            <a:extLst>
              <a:ext uri="{FF2B5EF4-FFF2-40B4-BE49-F238E27FC236}">
                <a16:creationId xmlns:a16="http://schemas.microsoft.com/office/drawing/2014/main" id="{4738FBC6-B1DB-4212-9A5C-2CEB2EE4A43C}"/>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58376" name="Прямоугольник 10">
            <a:extLst>
              <a:ext uri="{FF2B5EF4-FFF2-40B4-BE49-F238E27FC236}">
                <a16:creationId xmlns:a16="http://schemas.microsoft.com/office/drawing/2014/main" id="{017C815A-0C12-4CB2-96F0-F4CA350AF01B}"/>
              </a:ext>
            </a:extLst>
          </p:cNvPr>
          <p:cNvSpPr>
            <a:spLocks noChangeArrowheads="1"/>
          </p:cNvSpPr>
          <p:nvPr/>
        </p:nvSpPr>
        <p:spPr bwMode="auto">
          <a:xfrm>
            <a:off x="1180406" y="2048341"/>
            <a:ext cx="712879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FF0000"/>
                </a:solidFill>
                <a:latin typeface="Times New Roman" panose="02020603050405020304" pitchFamily="18" charset="0"/>
                <a:cs typeface="Times New Roman" panose="02020603050405020304" pitchFamily="18" charset="0"/>
              </a:rPr>
              <a:t>	К достоинствам </a:t>
            </a:r>
            <a:r>
              <a:rPr lang="ru-RU" altLang="ru-RU" sz="2400" b="1" i="1" dirty="0">
                <a:latin typeface="Times New Roman" panose="02020603050405020304" pitchFamily="18" charset="0"/>
                <a:cs typeface="Times New Roman" panose="02020603050405020304" pitchFamily="18" charset="0"/>
              </a:rPr>
              <a:t>симметричных методов шифрования</a:t>
            </a:r>
            <a:r>
              <a:rPr lang="ru-RU" altLang="ru-RU" sz="2400" b="1" dirty="0">
                <a:latin typeface="Times New Roman" panose="02020603050405020304" pitchFamily="18" charset="0"/>
                <a:cs typeface="Times New Roman" panose="02020603050405020304" pitchFamily="18" charset="0"/>
              </a:rPr>
              <a:t> </a:t>
            </a:r>
            <a:r>
              <a:rPr lang="ru-RU" altLang="ru-RU" sz="2400" dirty="0">
                <a:latin typeface="Times New Roman" panose="02020603050405020304" pitchFamily="18" charset="0"/>
                <a:cs typeface="Times New Roman" panose="02020603050405020304" pitchFamily="18" charset="0"/>
              </a:rPr>
              <a:t>относится высокая скорость шифрования и дешифрования, к недостаткам – малая степень защиты в случае, если ключ стал доступен третьему лицу.</a:t>
            </a:r>
            <a:endParaRPr lang="en-GB" altLang="ru-RU" sz="2400" dirty="0">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650282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Заголовок 1">
            <a:extLst>
              <a:ext uri="{FF2B5EF4-FFF2-40B4-BE49-F238E27FC236}">
                <a16:creationId xmlns:a16="http://schemas.microsoft.com/office/drawing/2014/main" id="{532FAB50-6A8E-4EC6-8952-9E36699E950E}"/>
              </a:ext>
            </a:extLst>
          </p:cNvPr>
          <p:cNvSpPr>
            <a:spLocks noGrp="1"/>
          </p:cNvSpPr>
          <p:nvPr>
            <p:ph type="title"/>
          </p:nvPr>
        </p:nvSpPr>
        <p:spPr>
          <a:xfrm>
            <a:off x="827088" y="322263"/>
            <a:ext cx="7632700" cy="1143000"/>
          </a:xfrm>
        </p:spPr>
        <p:txBody>
          <a:bodyPr>
            <a:normAutofit fontScale="90000"/>
          </a:bodyPr>
          <a:lstStyle/>
          <a:p>
            <a:r>
              <a:rPr lang="ru-RU" altLang="ru-RU" b="1" dirty="0">
                <a:solidFill>
                  <a:srgbClr val="000000"/>
                </a:solidFill>
                <a:latin typeface="Times New Roman" panose="02020603050405020304" pitchFamily="18" charset="0"/>
              </a:rPr>
              <a:t>Примеры стандартных методов шифрования</a:t>
            </a:r>
            <a:endParaRPr lang="en-GB" altLang="ru-RU" b="1" dirty="0">
              <a:latin typeface="Times New Roman" panose="02020603050405020304" pitchFamily="18" charset="0"/>
            </a:endParaRPr>
          </a:p>
        </p:txBody>
      </p:sp>
      <p:sp>
        <p:nvSpPr>
          <p:cNvPr id="60419" name="Rectangle 2">
            <a:extLst>
              <a:ext uri="{FF2B5EF4-FFF2-40B4-BE49-F238E27FC236}">
                <a16:creationId xmlns:a16="http://schemas.microsoft.com/office/drawing/2014/main" id="{58F1B6E1-1D38-4BE5-AE85-0CEA8C15E1C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60420" name="Rectangle 2">
            <a:extLst>
              <a:ext uri="{FF2B5EF4-FFF2-40B4-BE49-F238E27FC236}">
                <a16:creationId xmlns:a16="http://schemas.microsoft.com/office/drawing/2014/main" id="{E303F79B-9391-4A4B-BBA7-0D26600EAFD1}"/>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60421" name="Rectangle 2">
            <a:extLst>
              <a:ext uri="{FF2B5EF4-FFF2-40B4-BE49-F238E27FC236}">
                <a16:creationId xmlns:a16="http://schemas.microsoft.com/office/drawing/2014/main" id="{C7F6701E-B011-4972-89FF-224A43FF4A8F}"/>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60422" name="Rectangle 2">
            <a:extLst>
              <a:ext uri="{FF2B5EF4-FFF2-40B4-BE49-F238E27FC236}">
                <a16:creationId xmlns:a16="http://schemas.microsoft.com/office/drawing/2014/main" id="{75589B38-E3D2-4935-B584-B75F2B726E67}"/>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60423" name="Прямоугольник 2">
            <a:extLst>
              <a:ext uri="{FF2B5EF4-FFF2-40B4-BE49-F238E27FC236}">
                <a16:creationId xmlns:a16="http://schemas.microsoft.com/office/drawing/2014/main" id="{84C3DFD4-9C14-468B-8CC8-455791E3E06B}"/>
              </a:ext>
            </a:extLst>
          </p:cNvPr>
          <p:cNvSpPr>
            <a:spLocks noChangeArrowheads="1"/>
          </p:cNvSpPr>
          <p:nvPr/>
        </p:nvSpPr>
        <p:spPr bwMode="auto">
          <a:xfrm>
            <a:off x="827088" y="1801813"/>
            <a:ext cx="76327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200" dirty="0">
                <a:latin typeface="Times New Roman" panose="02020603050405020304" pitchFamily="18" charset="0"/>
                <a:cs typeface="Times New Roman" panose="02020603050405020304" pitchFamily="18" charset="0"/>
              </a:rPr>
              <a:t>	Довольно популярны, особенно при использовании электронной почты в Интернет, </a:t>
            </a:r>
            <a:r>
              <a:rPr lang="ru-RU" altLang="ru-RU" sz="2200" i="1" dirty="0">
                <a:latin typeface="Times New Roman" panose="02020603050405020304" pitchFamily="18" charset="0"/>
                <a:cs typeface="Times New Roman" panose="02020603050405020304" pitchFamily="18" charset="0"/>
              </a:rPr>
              <a:t>несимметричные (асимметричные) методы шифрования</a:t>
            </a:r>
            <a:r>
              <a:rPr lang="ru-RU" altLang="ru-RU" sz="2200" dirty="0">
                <a:latin typeface="Times New Roman" panose="02020603050405020304" pitchFamily="18" charset="0"/>
                <a:cs typeface="Times New Roman" panose="02020603050405020304" pitchFamily="18" charset="0"/>
              </a:rPr>
              <a:t> или системы с открытыми ключами – </a:t>
            </a:r>
            <a:r>
              <a:rPr lang="ru-RU" altLang="ru-RU" sz="2200" dirty="0" err="1">
                <a:latin typeface="Times New Roman" panose="02020603050405020304" pitchFamily="18" charset="0"/>
                <a:cs typeface="Times New Roman" panose="02020603050405020304" pitchFamily="18" charset="0"/>
              </a:rPr>
              <a:t>public-key</a:t>
            </a:r>
            <a:r>
              <a:rPr lang="ru-RU" altLang="ru-RU" sz="2200" dirty="0">
                <a:latin typeface="Times New Roman" panose="02020603050405020304" pitchFamily="18" charset="0"/>
                <a:cs typeface="Times New Roman" panose="02020603050405020304" pitchFamily="18" charset="0"/>
              </a:rPr>
              <a:t> </a:t>
            </a:r>
            <a:r>
              <a:rPr lang="ru-RU" altLang="ru-RU" sz="2200" dirty="0" err="1">
                <a:latin typeface="Times New Roman" panose="02020603050405020304" pitchFamily="18" charset="0"/>
                <a:cs typeface="Times New Roman" panose="02020603050405020304" pitchFamily="18" charset="0"/>
              </a:rPr>
              <a:t>systems</a:t>
            </a:r>
            <a:r>
              <a:rPr lang="ru-RU" altLang="ru-RU" sz="2200" dirty="0">
                <a:latin typeface="Times New Roman" panose="02020603050405020304" pitchFamily="18" charset="0"/>
                <a:cs typeface="Times New Roman" panose="02020603050405020304" pitchFamily="18" charset="0"/>
              </a:rPr>
              <a:t>.</a:t>
            </a:r>
          </a:p>
          <a:p>
            <a:pPr algn="just">
              <a:spcBef>
                <a:spcPct val="0"/>
              </a:spcBef>
              <a:buFontTx/>
              <a:buNone/>
            </a:pPr>
            <a:r>
              <a:rPr lang="ru-RU" altLang="ru-RU" sz="2200" dirty="0">
                <a:latin typeface="Times New Roman" panose="02020603050405020304" pitchFamily="18" charset="0"/>
                <a:cs typeface="Times New Roman" panose="02020603050405020304" pitchFamily="18" charset="0"/>
              </a:rPr>
              <a:t> </a:t>
            </a:r>
          </a:p>
          <a:p>
            <a:pPr algn="just">
              <a:spcBef>
                <a:spcPct val="0"/>
              </a:spcBef>
              <a:buFontTx/>
              <a:buNone/>
            </a:pPr>
            <a:r>
              <a:rPr lang="ru-RU" altLang="ru-RU" sz="2200" dirty="0">
                <a:latin typeface="Times New Roman" panose="02020603050405020304" pitchFamily="18" charset="0"/>
                <a:cs typeface="Times New Roman" panose="02020603050405020304" pitchFamily="18" charset="0"/>
              </a:rPr>
              <a:t>	К этой группе методов относится, в частности, </a:t>
            </a:r>
            <a:r>
              <a:rPr lang="ru-RU" altLang="ru-RU" sz="2200" b="1" dirty="0">
                <a:latin typeface="Times New Roman" panose="02020603050405020304" pitchFamily="18" charset="0"/>
                <a:cs typeface="Times New Roman" panose="02020603050405020304" pitchFamily="18" charset="0"/>
              </a:rPr>
              <a:t>PGP</a:t>
            </a:r>
            <a:r>
              <a:rPr lang="ru-RU" altLang="ru-RU" sz="2200" dirty="0">
                <a:latin typeface="Times New Roman" panose="02020603050405020304" pitchFamily="18" charset="0"/>
                <a:cs typeface="Times New Roman" panose="02020603050405020304" pitchFamily="18" charset="0"/>
              </a:rPr>
              <a:t> (</a:t>
            </a:r>
            <a:r>
              <a:rPr lang="ru-RU" altLang="ru-RU" sz="2200" dirty="0" err="1">
                <a:latin typeface="Times New Roman" panose="02020603050405020304" pitchFamily="18" charset="0"/>
                <a:cs typeface="Times New Roman" panose="02020603050405020304" pitchFamily="18" charset="0"/>
              </a:rPr>
              <a:t>Pretty</a:t>
            </a:r>
            <a:r>
              <a:rPr lang="ru-RU" altLang="ru-RU" sz="2200" dirty="0">
                <a:latin typeface="Times New Roman" panose="02020603050405020304" pitchFamily="18" charset="0"/>
                <a:cs typeface="Times New Roman" panose="02020603050405020304" pitchFamily="18" charset="0"/>
              </a:rPr>
              <a:t> Good </a:t>
            </a:r>
            <a:r>
              <a:rPr lang="ru-RU" altLang="ru-RU" sz="2200" dirty="0" err="1">
                <a:latin typeface="Times New Roman" panose="02020603050405020304" pitchFamily="18" charset="0"/>
                <a:cs typeface="Times New Roman" panose="02020603050405020304" pitchFamily="18" charset="0"/>
              </a:rPr>
              <a:t>Privacy</a:t>
            </a:r>
            <a:r>
              <a:rPr lang="ru-RU" altLang="ru-RU" sz="2200" dirty="0">
                <a:latin typeface="Times New Roman" panose="02020603050405020304" pitchFamily="18" charset="0"/>
                <a:cs typeface="Times New Roman" panose="02020603050405020304" pitchFamily="18" charset="0"/>
              </a:rPr>
              <a:t> – достаточно хорошая секретность). Каждый пользователь имеет пару ключей. Открытые ключи предназначены для шифрования и свободно рассылаются по сети, но не позволяют произвести дешифрование. Для этого нужны секретные (закрытые) ключи. </a:t>
            </a:r>
          </a:p>
          <a:p>
            <a:pPr algn="just">
              <a:spcBef>
                <a:spcPct val="0"/>
              </a:spcBef>
              <a:buFontTx/>
              <a:buNone/>
            </a:pPr>
            <a:endParaRPr lang="ru-RU" altLang="ru-RU" sz="2200" dirty="0">
              <a:latin typeface="Times New Roman" panose="02020603050405020304" pitchFamily="18" charset="0"/>
            </a:endParaRPr>
          </a:p>
          <a:p>
            <a:pPr algn="just">
              <a:spcBef>
                <a:spcPct val="0"/>
              </a:spcBef>
              <a:buFontTx/>
              <a:buNone/>
            </a:pPr>
            <a:r>
              <a:rPr lang="ru-RU" altLang="ru-RU" sz="2200" dirty="0">
                <a:solidFill>
                  <a:srgbClr val="000000"/>
                </a:solidFill>
                <a:latin typeface="Times New Roman" panose="02020603050405020304" pitchFamily="18" charset="0"/>
                <a:cs typeface="Times New Roman" panose="02020603050405020304" pitchFamily="18" charset="0"/>
              </a:rPr>
              <a:t>Другая известная система с открытыми ключами – </a:t>
            </a:r>
            <a:r>
              <a:rPr lang="ru-RU" altLang="ru-RU" sz="2200" b="1" dirty="0">
                <a:solidFill>
                  <a:srgbClr val="000000"/>
                </a:solidFill>
                <a:latin typeface="Times New Roman" panose="02020603050405020304" pitchFamily="18" charset="0"/>
                <a:cs typeface="Times New Roman" panose="02020603050405020304" pitchFamily="18" charset="0"/>
              </a:rPr>
              <a:t>RSA</a:t>
            </a:r>
            <a:r>
              <a:rPr lang="ru-RU" altLang="ru-RU" sz="2200" dirty="0">
                <a:solidFill>
                  <a:srgbClr val="000000"/>
                </a:solidFill>
                <a:latin typeface="Times New Roman" panose="02020603050405020304" pitchFamily="18" charset="0"/>
                <a:cs typeface="Times New Roman" panose="02020603050405020304" pitchFamily="18" charset="0"/>
              </a:rPr>
              <a:t>.</a:t>
            </a:r>
            <a:endParaRPr lang="en-GB" altLang="ru-RU" sz="2200" dirty="0">
              <a:solidFill>
                <a:srgbClr val="000000"/>
              </a:solidFill>
              <a:latin typeface="Verdana" panose="020B0604030504040204" pitchFamily="34" charset="0"/>
              <a:cs typeface="Times New Roman" panose="02020603050405020304" pitchFamily="18" charset="0"/>
            </a:endParaRPr>
          </a:p>
          <a:p>
            <a:pPr algn="just">
              <a:spcBef>
                <a:spcPct val="0"/>
              </a:spcBef>
              <a:buFontTx/>
              <a:buNone/>
            </a:pPr>
            <a:endParaRPr lang="en-GB" altLang="ru-RU" sz="2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1">
            <a:extLst>
              <a:ext uri="{FF2B5EF4-FFF2-40B4-BE49-F238E27FC236}">
                <a16:creationId xmlns:a16="http://schemas.microsoft.com/office/drawing/2014/main" id="{B0ADA16B-0CD1-4991-9E1F-EA9B2D12C58D}"/>
              </a:ext>
            </a:extLst>
          </p:cNvPr>
          <p:cNvSpPr>
            <a:spLocks noGrp="1"/>
          </p:cNvSpPr>
          <p:nvPr>
            <p:ph type="title"/>
          </p:nvPr>
        </p:nvSpPr>
        <p:spPr>
          <a:xfrm>
            <a:off x="827584" y="138321"/>
            <a:ext cx="8229600" cy="1143000"/>
          </a:xfrm>
        </p:spPr>
        <p:txBody>
          <a:bodyPr/>
          <a:lstStyle/>
          <a:p>
            <a:pPr eaLnBrk="1" hangingPunct="1"/>
            <a:r>
              <a:rPr lang="ru-RU" altLang="ru-RU" dirty="0">
                <a:latin typeface="Times New Roman" panose="02020603050405020304" pitchFamily="18" charset="0"/>
                <a:cs typeface="Times New Roman" panose="02020603050405020304" pitchFamily="18" charset="0"/>
              </a:rPr>
              <a:t>Проблема безопасности</a:t>
            </a:r>
            <a:endParaRPr lang="ru-RU" altLang="ru-RU" dirty="0"/>
          </a:p>
        </p:txBody>
      </p:sp>
      <p:sp>
        <p:nvSpPr>
          <p:cNvPr id="5124" name="Прямоугольник 6">
            <a:extLst>
              <a:ext uri="{FF2B5EF4-FFF2-40B4-BE49-F238E27FC236}">
                <a16:creationId xmlns:a16="http://schemas.microsoft.com/office/drawing/2014/main" id="{5EA6EA6F-CCFB-42DF-8540-00FF24862135}"/>
              </a:ext>
            </a:extLst>
          </p:cNvPr>
          <p:cNvSpPr>
            <a:spLocks noChangeArrowheads="1"/>
          </p:cNvSpPr>
          <p:nvPr/>
        </p:nvSpPr>
        <p:spPr bwMode="auto">
          <a:xfrm>
            <a:off x="1691680" y="1540881"/>
            <a:ext cx="6911479"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ru-RU" sz="2200" dirty="0">
                <a:latin typeface="Times New Roman" panose="02020603050405020304" pitchFamily="18" charset="0"/>
                <a:cs typeface="Times New Roman" panose="02020603050405020304" pitchFamily="18" charset="0"/>
              </a:rPr>
              <a:t>	</a:t>
            </a:r>
            <a:r>
              <a:rPr lang="be-BY" altLang="ru-RU" sz="2200" dirty="0">
                <a:latin typeface="Times New Roman" panose="02020603050405020304" pitchFamily="18" charset="0"/>
                <a:cs typeface="Times New Roman" panose="02020603050405020304" pitchFamily="18" charset="0"/>
              </a:rPr>
              <a:t>Фактически, в</a:t>
            </a:r>
            <a:r>
              <a:rPr lang="ru-RU" altLang="ru-RU" sz="2200" dirty="0">
                <a:latin typeface="Times New Roman" panose="02020603050405020304" pitchFamily="18" charset="0"/>
                <a:cs typeface="Times New Roman" panose="02020603050405020304" pitchFamily="18" charset="0"/>
              </a:rPr>
              <a:t> сети имеется много физических мест и каналов несанкционированного доступа к информации в сети. Каждое устройство в сети является потенциальным источником электромагнитного излучения из-за того, что соответствующие поля, особенно на высоких частотах, экранированы неидеально. В случае использования проводных соединений типа коаксиальных кабелей или витых пар возможно непосредственное физическое подключение к кабельной системе. </a:t>
            </a:r>
            <a:endParaRPr lang="en-GB" altLang="ru-RU" sz="2200" dirty="0">
              <a:latin typeface="Arial" panose="020B0604020202020204" pitchFamily="34" charset="0"/>
            </a:endParaRPr>
          </a:p>
        </p:txBody>
      </p:sp>
      <p:sp>
        <p:nvSpPr>
          <p:cNvPr id="2" name="TextBox 1">
            <a:extLst>
              <a:ext uri="{FF2B5EF4-FFF2-40B4-BE49-F238E27FC236}">
                <a16:creationId xmlns:a16="http://schemas.microsoft.com/office/drawing/2014/main" id="{D93D55C4-2796-40C5-A52F-5A47FCB09731}"/>
              </a:ext>
            </a:extLst>
          </p:cNvPr>
          <p:cNvSpPr txBox="1"/>
          <p:nvPr/>
        </p:nvSpPr>
        <p:spPr>
          <a:xfrm>
            <a:off x="683568" y="1484784"/>
            <a:ext cx="936104" cy="3154710"/>
          </a:xfrm>
          <a:prstGeom prst="rect">
            <a:avLst/>
          </a:prstGeom>
          <a:noFill/>
        </p:spPr>
        <p:txBody>
          <a:bodyPr wrap="square" rtlCol="0">
            <a:spAutoFit/>
          </a:bodyPr>
          <a:lstStyle/>
          <a:p>
            <a:r>
              <a:rPr lang="en-US" sz="19900" dirty="0">
                <a:solidFill>
                  <a:srgbClr val="FF0000"/>
                </a:solidFill>
                <a:latin typeface="Times New Roman" panose="02020603050405020304" pitchFamily="18" charset="0"/>
                <a:cs typeface="Times New Roman" panose="02020603050405020304" pitchFamily="18" charset="0"/>
              </a:rPr>
              <a:t>!</a:t>
            </a:r>
            <a:endParaRPr lang="ru-RU"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47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Заголовок 1">
            <a:extLst>
              <a:ext uri="{FF2B5EF4-FFF2-40B4-BE49-F238E27FC236}">
                <a16:creationId xmlns:a16="http://schemas.microsoft.com/office/drawing/2014/main" id="{FC20D726-A958-4949-9A2A-AA80C862D1F7}"/>
              </a:ext>
            </a:extLst>
          </p:cNvPr>
          <p:cNvSpPr>
            <a:spLocks noGrp="1"/>
          </p:cNvSpPr>
          <p:nvPr>
            <p:ph type="title"/>
          </p:nvPr>
        </p:nvSpPr>
        <p:spPr>
          <a:xfrm>
            <a:off x="528638" y="322263"/>
            <a:ext cx="7931150" cy="1143000"/>
          </a:xfrm>
        </p:spPr>
        <p:txBody>
          <a:bodyPr>
            <a:normAutofit fontScale="90000"/>
          </a:bodyPr>
          <a:lstStyle/>
          <a:p>
            <a:r>
              <a:rPr lang="ru-RU" altLang="ru-RU" b="1">
                <a:solidFill>
                  <a:srgbClr val="000000"/>
                </a:solidFill>
                <a:latin typeface="Times New Roman" panose="02020603050405020304" pitchFamily="18" charset="0"/>
              </a:rPr>
              <a:t>Примеры стандартных методов шифрования</a:t>
            </a:r>
            <a:endParaRPr lang="en-GB" altLang="ru-RU" b="1">
              <a:latin typeface="Times New Roman" panose="02020603050405020304" pitchFamily="18" charset="0"/>
            </a:endParaRPr>
          </a:p>
        </p:txBody>
      </p:sp>
      <p:sp>
        <p:nvSpPr>
          <p:cNvPr id="62467" name="Rectangle 2">
            <a:extLst>
              <a:ext uri="{FF2B5EF4-FFF2-40B4-BE49-F238E27FC236}">
                <a16:creationId xmlns:a16="http://schemas.microsoft.com/office/drawing/2014/main" id="{B3AB0059-4DB3-4AA9-B4CA-19F81B71C2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62468" name="Rectangle 2">
            <a:extLst>
              <a:ext uri="{FF2B5EF4-FFF2-40B4-BE49-F238E27FC236}">
                <a16:creationId xmlns:a16="http://schemas.microsoft.com/office/drawing/2014/main" id="{E63ECB51-33E9-46E7-A5F3-075D384C8092}"/>
              </a:ext>
            </a:extLst>
          </p:cNvPr>
          <p:cNvSpPr>
            <a:spLocks noChangeArrowheads="1"/>
          </p:cNvSpPr>
          <p:nvPr/>
        </p:nvSpPr>
        <p:spPr bwMode="auto">
          <a:xfrm>
            <a:off x="4787900" y="3716338"/>
            <a:ext cx="13615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62469" name="Rectangle 2">
            <a:extLst>
              <a:ext uri="{FF2B5EF4-FFF2-40B4-BE49-F238E27FC236}">
                <a16:creationId xmlns:a16="http://schemas.microsoft.com/office/drawing/2014/main" id="{64A8C5A8-85CE-430E-A058-EAB51B47AE3E}"/>
              </a:ext>
            </a:extLst>
          </p:cNvPr>
          <p:cNvSpPr>
            <a:spLocks noChangeArrowheads="1"/>
          </p:cNvSpPr>
          <p:nvPr/>
        </p:nvSpPr>
        <p:spPr bwMode="auto">
          <a:xfrm>
            <a:off x="1979613" y="3840163"/>
            <a:ext cx="14812962"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62470" name="Rectangle 2">
            <a:extLst>
              <a:ext uri="{FF2B5EF4-FFF2-40B4-BE49-F238E27FC236}">
                <a16:creationId xmlns:a16="http://schemas.microsoft.com/office/drawing/2014/main" id="{C9455CBC-18F5-43F6-A148-BD0D51CF8C84}"/>
              </a:ext>
            </a:extLst>
          </p:cNvPr>
          <p:cNvSpPr>
            <a:spLocks noChangeArrowheads="1"/>
          </p:cNvSpPr>
          <p:nvPr/>
        </p:nvSpPr>
        <p:spPr bwMode="auto">
          <a:xfrm>
            <a:off x="800100" y="4143375"/>
            <a:ext cx="1178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ru-RU" sz="1800">
              <a:latin typeface="Arial" panose="020B0604020202020204" pitchFamily="34" charset="0"/>
            </a:endParaRPr>
          </a:p>
        </p:txBody>
      </p:sp>
      <p:sp>
        <p:nvSpPr>
          <p:cNvPr id="62471" name="Прямоугольник 2">
            <a:extLst>
              <a:ext uri="{FF2B5EF4-FFF2-40B4-BE49-F238E27FC236}">
                <a16:creationId xmlns:a16="http://schemas.microsoft.com/office/drawing/2014/main" id="{11F73D88-CD50-4FF5-AE70-BF1F2B413E94}"/>
              </a:ext>
            </a:extLst>
          </p:cNvPr>
          <p:cNvSpPr>
            <a:spLocks noChangeArrowheads="1"/>
          </p:cNvSpPr>
          <p:nvPr/>
        </p:nvSpPr>
        <p:spPr bwMode="auto">
          <a:xfrm>
            <a:off x="827088" y="1801813"/>
            <a:ext cx="76327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200">
                <a:latin typeface="Times New Roman" panose="02020603050405020304" pitchFamily="18" charset="0"/>
                <a:cs typeface="Times New Roman" panose="02020603050405020304" pitchFamily="18" charset="0"/>
              </a:rPr>
              <a:t>	</a:t>
            </a:r>
            <a:r>
              <a:rPr lang="ru-RU" altLang="ru-RU" sz="2000" i="1">
                <a:solidFill>
                  <a:srgbClr val="000000"/>
                </a:solidFill>
                <a:latin typeface="Times New Roman" panose="02020603050405020304" pitchFamily="18" charset="0"/>
                <a:cs typeface="Times New Roman" panose="02020603050405020304" pitchFamily="18" charset="0"/>
              </a:rPr>
              <a:t>Несимметричные методы шифрования</a:t>
            </a:r>
            <a:r>
              <a:rPr lang="ru-RU" altLang="ru-RU" sz="2000">
                <a:solidFill>
                  <a:srgbClr val="000000"/>
                </a:solidFill>
                <a:latin typeface="Times New Roman" panose="02020603050405020304" pitchFamily="18" charset="0"/>
                <a:cs typeface="Times New Roman" panose="02020603050405020304" pitchFamily="18" charset="0"/>
              </a:rPr>
              <a:t> имеют преимущества и недостатки, обратные тем, которыми обладают </a:t>
            </a:r>
            <a:r>
              <a:rPr lang="ru-RU" altLang="ru-RU" sz="2000" i="1">
                <a:solidFill>
                  <a:srgbClr val="000000"/>
                </a:solidFill>
                <a:latin typeface="Times New Roman" panose="02020603050405020304" pitchFamily="18" charset="0"/>
                <a:cs typeface="Times New Roman" panose="02020603050405020304" pitchFamily="18" charset="0"/>
              </a:rPr>
              <a:t>симметричные методы</a:t>
            </a:r>
            <a:r>
              <a:rPr lang="ru-RU" altLang="ru-RU" sz="2000">
                <a:solidFill>
                  <a:srgbClr val="000000"/>
                </a:solidFill>
                <a:latin typeface="Times New Roman" panose="02020603050405020304" pitchFamily="18" charset="0"/>
                <a:cs typeface="Times New Roman" panose="02020603050405020304" pitchFamily="18" charset="0"/>
              </a:rPr>
              <a:t>. В частности, в </a:t>
            </a:r>
            <a:r>
              <a:rPr lang="ru-RU" altLang="ru-RU" sz="2000" i="1">
                <a:solidFill>
                  <a:srgbClr val="000000"/>
                </a:solidFill>
                <a:latin typeface="Times New Roman" panose="02020603050405020304" pitchFamily="18" charset="0"/>
                <a:cs typeface="Times New Roman" panose="02020603050405020304" pitchFamily="18" charset="0"/>
              </a:rPr>
              <a:t>несимметричных методах</a:t>
            </a:r>
            <a:r>
              <a:rPr lang="ru-RU" altLang="ru-RU" sz="2000">
                <a:solidFill>
                  <a:srgbClr val="000000"/>
                </a:solidFill>
                <a:latin typeface="Times New Roman" panose="02020603050405020304" pitchFamily="18" charset="0"/>
                <a:cs typeface="Times New Roman" panose="02020603050405020304" pitchFamily="18" charset="0"/>
              </a:rPr>
              <a:t> с помощью посылки и анализа специальных служебных сообщений может быть реализована процедура аутентификации (проверки легальности источника информации) и целостности (отсутствия подмены) данных. </a:t>
            </a:r>
          </a:p>
          <a:p>
            <a:pPr algn="just">
              <a:spcBef>
                <a:spcPct val="0"/>
              </a:spcBef>
              <a:buFontTx/>
              <a:buNone/>
            </a:pPr>
            <a:r>
              <a:rPr lang="ru-RU" altLang="ru-RU" sz="2000">
                <a:solidFill>
                  <a:srgbClr val="000000"/>
                </a:solidFill>
                <a:latin typeface="Times New Roman" panose="02020603050405020304" pitchFamily="18" charset="0"/>
                <a:cs typeface="Times New Roman" panose="02020603050405020304" pitchFamily="18" charset="0"/>
              </a:rPr>
              <a:t>	В отличие от </a:t>
            </a:r>
            <a:r>
              <a:rPr lang="ru-RU" altLang="ru-RU" sz="2000" i="1">
                <a:solidFill>
                  <a:srgbClr val="000000"/>
                </a:solidFill>
                <a:latin typeface="Times New Roman" panose="02020603050405020304" pitchFamily="18" charset="0"/>
                <a:cs typeface="Times New Roman" panose="02020603050405020304" pitchFamily="18" charset="0"/>
              </a:rPr>
              <a:t>симметричных методов шифрования</a:t>
            </a:r>
            <a:r>
              <a:rPr lang="ru-RU" altLang="ru-RU" sz="2000">
                <a:solidFill>
                  <a:srgbClr val="000000"/>
                </a:solidFill>
                <a:latin typeface="Times New Roman" panose="02020603050405020304" pitchFamily="18" charset="0"/>
                <a:cs typeface="Times New Roman" panose="02020603050405020304" pitchFamily="18" charset="0"/>
              </a:rPr>
              <a:t>, проблема рассылки ключей в </a:t>
            </a:r>
            <a:r>
              <a:rPr lang="ru-RU" altLang="ru-RU" sz="2000" i="1">
                <a:solidFill>
                  <a:srgbClr val="000000"/>
                </a:solidFill>
                <a:latin typeface="Times New Roman" panose="02020603050405020304" pitchFamily="18" charset="0"/>
                <a:cs typeface="Times New Roman" panose="02020603050405020304" pitchFamily="18" charset="0"/>
              </a:rPr>
              <a:t>несимметричных методах</a:t>
            </a:r>
            <a:r>
              <a:rPr lang="ru-RU" altLang="ru-RU" sz="2000">
                <a:solidFill>
                  <a:srgbClr val="000000"/>
                </a:solidFill>
                <a:latin typeface="Times New Roman" panose="02020603050405020304" pitchFamily="18" charset="0"/>
                <a:cs typeface="Times New Roman" panose="02020603050405020304" pitchFamily="18" charset="0"/>
              </a:rPr>
              <a:t> решается проще – пары ключей (открытый и закрытый) генерируются "на месте" с помощью специальных программ. Для рассылки открытых ключей используются такие технологии как </a:t>
            </a:r>
            <a:r>
              <a:rPr lang="ru-RU" altLang="ru-RU" sz="2000" b="1">
                <a:solidFill>
                  <a:srgbClr val="000000"/>
                </a:solidFill>
                <a:latin typeface="Times New Roman" panose="02020603050405020304" pitchFamily="18" charset="0"/>
                <a:cs typeface="Times New Roman" panose="02020603050405020304" pitchFamily="18" charset="0"/>
              </a:rPr>
              <a:t>LDAP</a:t>
            </a:r>
            <a:r>
              <a:rPr lang="ru-RU" altLang="ru-RU" sz="2000">
                <a:solidFill>
                  <a:srgbClr val="000000"/>
                </a:solidFill>
                <a:latin typeface="Times New Roman" panose="02020603050405020304" pitchFamily="18" charset="0"/>
                <a:cs typeface="Times New Roman" panose="02020603050405020304" pitchFamily="18" charset="0"/>
              </a:rPr>
              <a:t> (Lightweight Directory Access Protocol – протокол облегченного доступа к справочнику). Рассылаемые ключи могут быть предварительно зашифрованы с помощью одного из </a:t>
            </a:r>
            <a:r>
              <a:rPr lang="ru-RU" altLang="ru-RU" sz="2000" i="1">
                <a:solidFill>
                  <a:srgbClr val="000000"/>
                </a:solidFill>
                <a:latin typeface="Times New Roman" panose="02020603050405020304" pitchFamily="18" charset="0"/>
                <a:cs typeface="Times New Roman" panose="02020603050405020304" pitchFamily="18" charset="0"/>
              </a:rPr>
              <a:t>симметричных методов шифрования</a:t>
            </a:r>
            <a:r>
              <a:rPr lang="ru-RU" altLang="ru-RU" sz="2000">
                <a:solidFill>
                  <a:srgbClr val="000000"/>
                </a:solidFill>
                <a:latin typeface="Times New Roman" panose="02020603050405020304" pitchFamily="18" charset="0"/>
                <a:cs typeface="Times New Roman" panose="02020603050405020304" pitchFamily="18" charset="0"/>
              </a:rPr>
              <a:t>. </a:t>
            </a:r>
            <a:endParaRPr lang="en-GB" altLang="ru-RU" sz="20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a:extLst>
              <a:ext uri="{FF2B5EF4-FFF2-40B4-BE49-F238E27FC236}">
                <a16:creationId xmlns:a16="http://schemas.microsoft.com/office/drawing/2014/main" id="{218C18A5-C856-43B2-A1DE-3BE34B83DFAD}"/>
              </a:ext>
            </a:extLst>
          </p:cNvPr>
          <p:cNvSpPr>
            <a:spLocks noGrp="1"/>
          </p:cNvSpPr>
          <p:nvPr>
            <p:ph type="title"/>
          </p:nvPr>
        </p:nvSpPr>
        <p:spPr>
          <a:xfrm>
            <a:off x="914400" y="260648"/>
            <a:ext cx="7593013" cy="864096"/>
          </a:xfrm>
        </p:spPr>
        <p:txBody>
          <a:bodyPr/>
          <a:lstStyle/>
          <a:p>
            <a:pPr eaLnBrk="1" hangingPunct="1"/>
            <a:r>
              <a:rPr lang="ru-RU" altLang="ru-RU" dirty="0">
                <a:latin typeface="Times New Roman" panose="02020603050405020304" pitchFamily="18" charset="0"/>
                <a:cs typeface="Times New Roman" panose="02020603050405020304" pitchFamily="18" charset="0"/>
              </a:rPr>
              <a:t>Виды атак</a:t>
            </a:r>
            <a:endParaRPr lang="ru-RU" altLang="ru-RU" dirty="0"/>
          </a:p>
        </p:txBody>
      </p:sp>
      <p:sp>
        <p:nvSpPr>
          <p:cNvPr id="7171" name="Прямоугольник 2">
            <a:extLst>
              <a:ext uri="{FF2B5EF4-FFF2-40B4-BE49-F238E27FC236}">
                <a16:creationId xmlns:a16="http://schemas.microsoft.com/office/drawing/2014/main" id="{3B24BA6B-8974-4F07-A60A-8780615AEBC6}"/>
              </a:ext>
            </a:extLst>
          </p:cNvPr>
          <p:cNvSpPr>
            <a:spLocks noChangeArrowheads="1"/>
          </p:cNvSpPr>
          <p:nvPr/>
        </p:nvSpPr>
        <p:spPr bwMode="auto">
          <a:xfrm>
            <a:off x="801688" y="1484313"/>
            <a:ext cx="77057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latin typeface="Times New Roman" panose="02020603050405020304" pitchFamily="18" charset="0"/>
                <a:cs typeface="Times New Roman" panose="02020603050405020304" pitchFamily="18" charset="0"/>
              </a:rPr>
              <a:t>	Любые дополнительные соединения с другими удаленными сегментами прежде всего через глобальную сеть Интернет порождают новые проблемы. </a:t>
            </a:r>
          </a:p>
          <a:p>
            <a:pPr>
              <a:spcBef>
                <a:spcPct val="0"/>
              </a:spcBef>
              <a:buFontTx/>
              <a:buNone/>
            </a:pPr>
            <a:endParaRPr lang="ru-RU" altLang="ru-RU" sz="2400" dirty="0">
              <a:latin typeface="Times New Roman" panose="02020603050405020304" pitchFamily="18" charset="0"/>
              <a:cs typeface="Times New Roman" panose="02020603050405020304" pitchFamily="18" charset="0"/>
            </a:endParaRPr>
          </a:p>
          <a:p>
            <a:pPr algn="just">
              <a:spcBef>
                <a:spcPct val="0"/>
              </a:spcBef>
              <a:buFontTx/>
              <a:buNone/>
            </a:pPr>
            <a:r>
              <a:rPr lang="ru-RU" altLang="ru-RU" sz="2400" dirty="0">
                <a:latin typeface="Times New Roman" panose="02020603050405020304" pitchFamily="18" charset="0"/>
                <a:cs typeface="Times New Roman" panose="02020603050405020304" pitchFamily="18" charset="0"/>
              </a:rPr>
              <a:t>	Атаки на сеть через подключение к Интернету с целью получения доступа к конфиденциальной информации в последнее время получили широкое распространение, что связано с недостатками встроенной системы </a:t>
            </a:r>
            <a:r>
              <a:rPr lang="ru-RU" altLang="ru-RU" sz="2400" i="1" dirty="0">
                <a:latin typeface="Times New Roman" panose="02020603050405020304" pitchFamily="18" charset="0"/>
                <a:cs typeface="Times New Roman" panose="02020603050405020304" pitchFamily="18" charset="0"/>
              </a:rPr>
              <a:t>защиты информации</a:t>
            </a:r>
            <a:r>
              <a:rPr lang="ru-RU" altLang="ru-RU" sz="2400" dirty="0">
                <a:latin typeface="Times New Roman" panose="02020603050405020304" pitchFamily="18" charset="0"/>
                <a:cs typeface="Times New Roman" panose="02020603050405020304" pitchFamily="18" charset="0"/>
              </a:rPr>
              <a:t> в протоколах TCP/IP. </a:t>
            </a:r>
            <a:endParaRPr lang="en-GB" altLang="ru-RU" sz="24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a:extLst>
              <a:ext uri="{FF2B5EF4-FFF2-40B4-BE49-F238E27FC236}">
                <a16:creationId xmlns:a16="http://schemas.microsoft.com/office/drawing/2014/main" id="{E115BB98-3C67-47BD-B49F-0BC7AABB93FA}"/>
              </a:ext>
            </a:extLst>
          </p:cNvPr>
          <p:cNvSpPr>
            <a:spLocks noGrp="1"/>
          </p:cNvSpPr>
          <p:nvPr>
            <p:ph type="title"/>
          </p:nvPr>
        </p:nvSpPr>
        <p:spPr>
          <a:xfrm>
            <a:off x="899592" y="188640"/>
            <a:ext cx="8064500" cy="864096"/>
          </a:xfrm>
        </p:spPr>
        <p:txBody>
          <a:bodyPr/>
          <a:lstStyle/>
          <a:p>
            <a:pPr eaLnBrk="1" hangingPunct="1"/>
            <a:r>
              <a:rPr lang="ru-RU" altLang="ru-RU" dirty="0">
                <a:latin typeface="Times New Roman" panose="02020603050405020304" pitchFamily="18" charset="0"/>
                <a:cs typeface="Times New Roman" panose="02020603050405020304" pitchFamily="18" charset="0"/>
              </a:rPr>
              <a:t>Виды атак</a:t>
            </a:r>
            <a:endParaRPr lang="ru-RU" altLang="ru-RU" dirty="0"/>
          </a:p>
        </p:txBody>
      </p:sp>
      <p:sp>
        <p:nvSpPr>
          <p:cNvPr id="9219" name="Прямоугольник 3">
            <a:extLst>
              <a:ext uri="{FF2B5EF4-FFF2-40B4-BE49-F238E27FC236}">
                <a16:creationId xmlns:a16="http://schemas.microsoft.com/office/drawing/2014/main" id="{1844702B-DC5E-4144-98D4-952F3CFE0135}"/>
              </a:ext>
            </a:extLst>
          </p:cNvPr>
          <p:cNvSpPr>
            <a:spLocks noChangeArrowheads="1"/>
          </p:cNvSpPr>
          <p:nvPr/>
        </p:nvSpPr>
        <p:spPr bwMode="auto">
          <a:xfrm>
            <a:off x="1043608" y="1196975"/>
            <a:ext cx="7870205"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1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31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31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200" dirty="0">
                <a:solidFill>
                  <a:srgbClr val="000000"/>
                </a:solidFill>
                <a:latin typeface="Times New Roman" panose="02020603050405020304" pitchFamily="18" charset="0"/>
                <a:cs typeface="Times New Roman" panose="02020603050405020304" pitchFamily="18" charset="0"/>
              </a:rPr>
              <a:t>	</a:t>
            </a:r>
            <a:r>
              <a:rPr lang="ru-RU" altLang="ru-RU" sz="2200" b="1" dirty="0">
                <a:solidFill>
                  <a:srgbClr val="000000"/>
                </a:solidFill>
                <a:latin typeface="Times New Roman" panose="02020603050405020304" pitchFamily="18" charset="0"/>
                <a:cs typeface="Times New Roman" panose="02020603050405020304" pitchFamily="18" charset="0"/>
              </a:rPr>
              <a:t>Сетевые атаки </a:t>
            </a:r>
            <a:r>
              <a:rPr lang="ru-RU" altLang="ru-RU" sz="2200" dirty="0">
                <a:solidFill>
                  <a:srgbClr val="000000"/>
                </a:solidFill>
                <a:latin typeface="Times New Roman" panose="02020603050405020304" pitchFamily="18" charset="0"/>
                <a:cs typeface="Times New Roman" panose="02020603050405020304" pitchFamily="18" charset="0"/>
              </a:rPr>
              <a:t>через Интернет могут быть классифицированы следующим образом: </a:t>
            </a:r>
          </a:p>
          <a:p>
            <a:pPr algn="just">
              <a:spcBef>
                <a:spcPct val="0"/>
              </a:spcBef>
              <a:buFontTx/>
              <a:buNone/>
            </a:pPr>
            <a:endParaRPr lang="en-GB" altLang="ru-RU" sz="2200" dirty="0">
              <a:solidFill>
                <a:srgbClr val="000000"/>
              </a:solidFill>
              <a:latin typeface="Times New Roman" panose="02020603050405020304" pitchFamily="18" charset="0"/>
              <a:cs typeface="Times New Roman" panose="02020603050405020304" pitchFamily="18" charset="0"/>
            </a:endParaRPr>
          </a:p>
          <a:p>
            <a:pPr algn="just">
              <a:spcBef>
                <a:spcPct val="0"/>
              </a:spcBef>
              <a:buSzPts val="1000"/>
              <a:buFontTx/>
              <a:buNone/>
            </a:pPr>
            <a:r>
              <a:rPr lang="en-GB" altLang="ru-RU" sz="2200" b="1" dirty="0">
                <a:solidFill>
                  <a:srgbClr val="FF0000"/>
                </a:solidFill>
                <a:latin typeface="Times New Roman" panose="02020603050405020304" pitchFamily="18" charset="0"/>
                <a:cs typeface="Times New Roman" panose="02020603050405020304" pitchFamily="18" charset="0"/>
              </a:rPr>
              <a:t>1. </a:t>
            </a:r>
            <a:r>
              <a:rPr lang="ru-RU" altLang="ru-RU" sz="2200" b="1" dirty="0" err="1">
                <a:solidFill>
                  <a:srgbClr val="FF0000"/>
                </a:solidFill>
                <a:latin typeface="Times New Roman" panose="02020603050405020304" pitchFamily="18" charset="0"/>
                <a:cs typeface="Times New Roman" panose="02020603050405020304" pitchFamily="18" charset="0"/>
              </a:rPr>
              <a:t>Сниффер</a:t>
            </a:r>
            <a:r>
              <a:rPr lang="ru-RU" altLang="ru-RU" sz="2200" b="1" dirty="0">
                <a:solidFill>
                  <a:srgbClr val="FF0000"/>
                </a:solidFill>
                <a:latin typeface="Times New Roman" panose="02020603050405020304" pitchFamily="18" charset="0"/>
                <a:cs typeface="Times New Roman" panose="02020603050405020304" pitchFamily="18" charset="0"/>
              </a:rPr>
              <a:t> пакетов </a:t>
            </a:r>
            <a:r>
              <a:rPr lang="ru-RU" altLang="ru-RU" sz="2200" dirty="0">
                <a:solidFill>
                  <a:srgbClr val="000000"/>
                </a:solidFill>
                <a:latin typeface="Times New Roman" panose="02020603050405020304" pitchFamily="18" charset="0"/>
                <a:cs typeface="Times New Roman" panose="02020603050405020304" pitchFamily="18" charset="0"/>
              </a:rPr>
              <a:t>(</a:t>
            </a:r>
            <a:r>
              <a:rPr lang="ru-RU" altLang="ru-RU" sz="2200" dirty="0" err="1">
                <a:solidFill>
                  <a:srgbClr val="000000"/>
                </a:solidFill>
                <a:latin typeface="Times New Roman" panose="02020603050405020304" pitchFamily="18" charset="0"/>
                <a:cs typeface="Times New Roman" panose="02020603050405020304" pitchFamily="18" charset="0"/>
              </a:rPr>
              <a:t>sniffer</a:t>
            </a:r>
            <a:r>
              <a:rPr lang="ru-RU" altLang="ru-RU" sz="2200" dirty="0">
                <a:solidFill>
                  <a:srgbClr val="000000"/>
                </a:solidFill>
                <a:latin typeface="Times New Roman" panose="02020603050405020304" pitchFamily="18" charset="0"/>
                <a:cs typeface="Times New Roman" panose="02020603050405020304" pitchFamily="18" charset="0"/>
              </a:rPr>
              <a:t> – в данном случае в смысле фильтрация) – прикладная программа, которая использует сетевую карту, работающую в режиме </a:t>
            </a:r>
            <a:r>
              <a:rPr lang="ru-RU" altLang="ru-RU" sz="2200" dirty="0" err="1">
                <a:solidFill>
                  <a:srgbClr val="000000"/>
                </a:solidFill>
                <a:latin typeface="Times New Roman" panose="02020603050405020304" pitchFamily="18" charset="0"/>
                <a:cs typeface="Times New Roman" panose="02020603050405020304" pitchFamily="18" charset="0"/>
              </a:rPr>
              <a:t>promiscuous</a:t>
            </a:r>
            <a:r>
              <a:rPr lang="ru-RU" altLang="ru-RU" sz="2200" dirty="0">
                <a:solidFill>
                  <a:srgbClr val="000000"/>
                </a:solidFill>
                <a:latin typeface="Times New Roman" panose="02020603050405020304" pitchFamily="18" charset="0"/>
                <a:cs typeface="Times New Roman" panose="02020603050405020304" pitchFamily="18" charset="0"/>
              </a:rPr>
              <a:t> (не делающий различия) </a:t>
            </a:r>
            <a:r>
              <a:rPr lang="ru-RU" altLang="ru-RU" sz="2200" dirty="0" err="1">
                <a:solidFill>
                  <a:srgbClr val="000000"/>
                </a:solidFill>
                <a:latin typeface="Times New Roman" panose="02020603050405020304" pitchFamily="18" charset="0"/>
                <a:cs typeface="Times New Roman" panose="02020603050405020304" pitchFamily="18" charset="0"/>
              </a:rPr>
              <a:t>mode</a:t>
            </a:r>
            <a:r>
              <a:rPr lang="ru-RU" altLang="ru-RU" sz="2200" dirty="0">
                <a:solidFill>
                  <a:srgbClr val="000000"/>
                </a:solidFill>
                <a:latin typeface="Times New Roman" panose="02020603050405020304" pitchFamily="18" charset="0"/>
                <a:cs typeface="Times New Roman" panose="02020603050405020304" pitchFamily="18" charset="0"/>
              </a:rPr>
              <a:t> (в этом режиме все пакеты, полученные по физическим каналам, сетевой адаптер отправляет приложению для обработки). </a:t>
            </a:r>
          </a:p>
          <a:p>
            <a:pPr algn="just">
              <a:spcBef>
                <a:spcPct val="0"/>
              </a:spcBef>
              <a:buSzPts val="1000"/>
              <a:buFont typeface="Symbol" panose="05050102010706020507" pitchFamily="18" charset="2"/>
              <a:buChar char=""/>
            </a:pPr>
            <a:endParaRPr lang="en-GB" altLang="ru-RU" sz="2200" dirty="0">
              <a:solidFill>
                <a:srgbClr val="000000"/>
              </a:solidFill>
              <a:latin typeface="Times New Roman" panose="02020603050405020304" pitchFamily="18" charset="0"/>
              <a:cs typeface="Times New Roman" panose="02020603050405020304" pitchFamily="18" charset="0"/>
            </a:endParaRPr>
          </a:p>
          <a:p>
            <a:pPr algn="just">
              <a:spcBef>
                <a:spcPct val="0"/>
              </a:spcBef>
              <a:buSzPts val="1000"/>
              <a:buFontTx/>
              <a:buNone/>
            </a:pPr>
            <a:r>
              <a:rPr lang="en-GB" altLang="ru-RU" sz="2200" b="1" dirty="0">
                <a:solidFill>
                  <a:srgbClr val="FF0000"/>
                </a:solidFill>
                <a:latin typeface="Times New Roman" panose="02020603050405020304" pitchFamily="18" charset="0"/>
                <a:cs typeface="Times New Roman" panose="02020603050405020304" pitchFamily="18" charset="0"/>
              </a:rPr>
              <a:t>2. </a:t>
            </a:r>
            <a:r>
              <a:rPr lang="ru-RU" altLang="ru-RU" sz="2200" b="1" dirty="0">
                <a:solidFill>
                  <a:srgbClr val="FF0000"/>
                </a:solidFill>
                <a:latin typeface="Times New Roman" panose="02020603050405020304" pitchFamily="18" charset="0"/>
                <a:cs typeface="Times New Roman" panose="02020603050405020304" pitchFamily="18" charset="0"/>
              </a:rPr>
              <a:t>IP-</a:t>
            </a:r>
            <a:r>
              <a:rPr lang="ru-RU" altLang="ru-RU" sz="2200" b="1" dirty="0" err="1">
                <a:solidFill>
                  <a:srgbClr val="FF0000"/>
                </a:solidFill>
                <a:latin typeface="Times New Roman" panose="02020603050405020304" pitchFamily="18" charset="0"/>
                <a:cs typeface="Times New Roman" panose="02020603050405020304" pitchFamily="18" charset="0"/>
              </a:rPr>
              <a:t>спуфинг</a:t>
            </a:r>
            <a:r>
              <a:rPr lang="ru-RU" altLang="ru-RU" sz="2200" dirty="0">
                <a:solidFill>
                  <a:srgbClr val="000000"/>
                </a:solidFill>
                <a:latin typeface="Times New Roman" panose="02020603050405020304" pitchFamily="18" charset="0"/>
                <a:cs typeface="Times New Roman" panose="02020603050405020304" pitchFamily="18" charset="0"/>
              </a:rPr>
              <a:t> (</a:t>
            </a:r>
            <a:r>
              <a:rPr lang="ru-RU" altLang="ru-RU" sz="2200" dirty="0" err="1">
                <a:solidFill>
                  <a:srgbClr val="000000"/>
                </a:solidFill>
                <a:latin typeface="Times New Roman" panose="02020603050405020304" pitchFamily="18" charset="0"/>
                <a:cs typeface="Times New Roman" panose="02020603050405020304" pitchFamily="18" charset="0"/>
              </a:rPr>
              <a:t>spoof</a:t>
            </a:r>
            <a:r>
              <a:rPr lang="ru-RU" altLang="ru-RU" sz="2200" dirty="0">
                <a:solidFill>
                  <a:srgbClr val="000000"/>
                </a:solidFill>
                <a:latin typeface="Times New Roman" panose="02020603050405020304" pitchFamily="18" charset="0"/>
                <a:cs typeface="Times New Roman" panose="02020603050405020304" pitchFamily="18" charset="0"/>
              </a:rPr>
              <a:t> – обман, мистификация) – происходит, когда хакер, находящийся внутри корпорации (сети) или вне ее, выдает себя за санкционированного пользователя.</a:t>
            </a:r>
          </a:p>
        </p:txBody>
      </p:sp>
    </p:spTree>
    <p:extLst>
      <p:ext uri="{BB962C8B-B14F-4D97-AF65-F5344CB8AC3E}">
        <p14:creationId xmlns:p14="http://schemas.microsoft.com/office/powerpoint/2010/main" val="156287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a:extLst>
              <a:ext uri="{FF2B5EF4-FFF2-40B4-BE49-F238E27FC236}">
                <a16:creationId xmlns:a16="http://schemas.microsoft.com/office/drawing/2014/main" id="{E115BB98-3C67-47BD-B49F-0BC7AABB93FA}"/>
              </a:ext>
            </a:extLst>
          </p:cNvPr>
          <p:cNvSpPr>
            <a:spLocks noGrp="1"/>
          </p:cNvSpPr>
          <p:nvPr>
            <p:ph type="title"/>
          </p:nvPr>
        </p:nvSpPr>
        <p:spPr>
          <a:xfrm>
            <a:off x="899592" y="188640"/>
            <a:ext cx="8064500" cy="864096"/>
          </a:xfrm>
        </p:spPr>
        <p:txBody>
          <a:bodyPr/>
          <a:lstStyle/>
          <a:p>
            <a:pPr eaLnBrk="1" hangingPunct="1"/>
            <a:r>
              <a:rPr lang="ru-RU" altLang="ru-RU" dirty="0">
                <a:latin typeface="Times New Roman" panose="02020603050405020304" pitchFamily="18" charset="0"/>
                <a:cs typeface="Times New Roman" panose="02020603050405020304" pitchFamily="18" charset="0"/>
              </a:rPr>
              <a:t>Виды атак</a:t>
            </a:r>
            <a:endParaRPr lang="ru-RU" altLang="ru-RU" dirty="0"/>
          </a:p>
        </p:txBody>
      </p:sp>
      <p:sp>
        <p:nvSpPr>
          <p:cNvPr id="9219" name="Прямоугольник 3">
            <a:extLst>
              <a:ext uri="{FF2B5EF4-FFF2-40B4-BE49-F238E27FC236}">
                <a16:creationId xmlns:a16="http://schemas.microsoft.com/office/drawing/2014/main" id="{1844702B-DC5E-4144-98D4-952F3CFE0135}"/>
              </a:ext>
            </a:extLst>
          </p:cNvPr>
          <p:cNvSpPr>
            <a:spLocks noChangeArrowheads="1"/>
          </p:cNvSpPr>
          <p:nvPr/>
        </p:nvSpPr>
        <p:spPr bwMode="auto">
          <a:xfrm>
            <a:off x="1043609" y="1196975"/>
            <a:ext cx="7416824"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1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31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31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31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31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ru-RU" altLang="ru-RU" sz="2400" dirty="0">
                <a:solidFill>
                  <a:srgbClr val="000000"/>
                </a:solidFill>
                <a:latin typeface="Times New Roman" panose="02020603050405020304" pitchFamily="18" charset="0"/>
                <a:cs typeface="Times New Roman" panose="02020603050405020304" pitchFamily="18" charset="0"/>
              </a:rPr>
              <a:t>	</a:t>
            </a:r>
            <a:r>
              <a:rPr lang="en-GB" altLang="ru-RU" sz="2400" b="1" dirty="0">
                <a:solidFill>
                  <a:srgbClr val="FF0000"/>
                </a:solidFill>
                <a:latin typeface="Times New Roman" panose="02020603050405020304" pitchFamily="18" charset="0"/>
                <a:cs typeface="Times New Roman" panose="02020603050405020304" pitchFamily="18" charset="0"/>
              </a:rPr>
              <a:t>3. </a:t>
            </a:r>
            <a:r>
              <a:rPr lang="ru-RU" altLang="ru-RU" sz="2400" b="1" dirty="0">
                <a:solidFill>
                  <a:srgbClr val="FF0000"/>
                </a:solidFill>
                <a:latin typeface="Times New Roman" panose="02020603050405020304" pitchFamily="18" charset="0"/>
                <a:cs typeface="Times New Roman" panose="02020603050405020304" pitchFamily="18" charset="0"/>
              </a:rPr>
              <a:t>Отказ в обслуживании</a:t>
            </a:r>
            <a:r>
              <a:rPr lang="en-US" altLang="ru-RU" sz="2400" b="1" dirty="0">
                <a:solidFill>
                  <a:srgbClr val="FF0000"/>
                </a:solidFill>
                <a:latin typeface="Times New Roman" panose="02020603050405020304" pitchFamily="18" charset="0"/>
                <a:cs typeface="Times New Roman" panose="02020603050405020304" pitchFamily="18" charset="0"/>
              </a:rPr>
              <a:t> </a:t>
            </a:r>
            <a:r>
              <a:rPr lang="en-US" altLang="ru-RU" sz="2400" dirty="0">
                <a:solidFill>
                  <a:srgbClr val="FF0000"/>
                </a:solidFill>
                <a:latin typeface="Times New Roman" panose="02020603050405020304" pitchFamily="18" charset="0"/>
                <a:cs typeface="Times New Roman" panose="02020603050405020304" pitchFamily="18" charset="0"/>
              </a:rPr>
              <a:t>(Denial of Service – DoS). </a:t>
            </a:r>
            <a:r>
              <a:rPr lang="ru-RU" altLang="ru-RU" sz="2400" dirty="0">
                <a:solidFill>
                  <a:srgbClr val="000000"/>
                </a:solidFill>
                <a:latin typeface="Times New Roman" panose="02020603050405020304" pitchFamily="18" charset="0"/>
                <a:cs typeface="Times New Roman" panose="02020603050405020304" pitchFamily="18" charset="0"/>
              </a:rPr>
              <a:t>Атака </a:t>
            </a:r>
            <a:r>
              <a:rPr lang="ru-RU" altLang="ru-RU" sz="2400" dirty="0" err="1">
                <a:solidFill>
                  <a:srgbClr val="000000"/>
                </a:solidFill>
                <a:latin typeface="Times New Roman" panose="02020603050405020304" pitchFamily="18" charset="0"/>
                <a:cs typeface="Times New Roman" panose="02020603050405020304" pitchFamily="18" charset="0"/>
              </a:rPr>
              <a:t>DoS</a:t>
            </a:r>
            <a:r>
              <a:rPr lang="ru-RU" altLang="ru-RU" sz="2400" dirty="0">
                <a:solidFill>
                  <a:srgbClr val="000000"/>
                </a:solidFill>
                <a:latin typeface="Times New Roman" panose="02020603050405020304" pitchFamily="18" charset="0"/>
                <a:cs typeface="Times New Roman" panose="02020603050405020304" pitchFamily="18" charset="0"/>
              </a:rPr>
              <a:t> делает сеть недоступной для обычного использования за счет превышения допустимых пределов функционирования сети, операционной системы или приложения. </a:t>
            </a:r>
          </a:p>
          <a:p>
            <a:pPr algn="just">
              <a:spcBef>
                <a:spcPct val="0"/>
              </a:spcBef>
              <a:buSzPts val="1000"/>
              <a:buFontTx/>
              <a:buNone/>
            </a:pPr>
            <a:endParaRPr lang="ru-RU" altLang="ru-RU" sz="2400" dirty="0">
              <a:solidFill>
                <a:srgbClr val="000000"/>
              </a:solidFill>
              <a:latin typeface="Times New Roman" panose="02020603050405020304" pitchFamily="18" charset="0"/>
              <a:cs typeface="Times New Roman" panose="02020603050405020304" pitchFamily="18" charset="0"/>
            </a:endParaRPr>
          </a:p>
          <a:p>
            <a:pPr algn="just">
              <a:spcBef>
                <a:spcPct val="0"/>
              </a:spcBef>
              <a:buSzPts val="1000"/>
              <a:buNone/>
            </a:pPr>
            <a:r>
              <a:rPr lang="ru-RU" altLang="ru-RU" sz="2400" b="1" i="1" dirty="0">
                <a:solidFill>
                  <a:srgbClr val="FF0000"/>
                </a:solidFill>
                <a:latin typeface="Times New Roman" panose="02020603050405020304" pitchFamily="18" charset="0"/>
                <a:cs typeface="Times New Roman" panose="02020603050405020304" pitchFamily="18" charset="0"/>
              </a:rPr>
              <a:t>	</a:t>
            </a:r>
            <a:r>
              <a:rPr lang="en-GB" altLang="ru-RU" sz="2400" b="1" i="1" dirty="0">
                <a:solidFill>
                  <a:srgbClr val="FF0000"/>
                </a:solidFill>
                <a:latin typeface="Times New Roman" panose="02020603050405020304" pitchFamily="18" charset="0"/>
                <a:cs typeface="Times New Roman" panose="02020603050405020304" pitchFamily="18" charset="0"/>
              </a:rPr>
              <a:t>4. </a:t>
            </a:r>
            <a:r>
              <a:rPr lang="ru-RU" altLang="ru-RU" sz="2400" b="1" i="1" dirty="0" err="1">
                <a:solidFill>
                  <a:srgbClr val="FF0000"/>
                </a:solidFill>
                <a:latin typeface="Times New Roman" panose="02020603050405020304" pitchFamily="18" charset="0"/>
                <a:cs typeface="Times New Roman" panose="02020603050405020304" pitchFamily="18" charset="0"/>
              </a:rPr>
              <a:t>DDoS</a:t>
            </a:r>
            <a:r>
              <a:rPr lang="ru-RU" altLang="ru-RU" sz="2400" b="1" dirty="0">
                <a:solidFill>
                  <a:srgbClr val="000000"/>
                </a:solidFill>
                <a:latin typeface="Times New Roman" panose="02020603050405020304" pitchFamily="18" charset="0"/>
                <a:cs typeface="Times New Roman" panose="02020603050405020304" pitchFamily="18" charset="0"/>
              </a:rPr>
              <a:t> </a:t>
            </a:r>
            <a:r>
              <a:rPr lang="ru-RU" altLang="ru-RU" sz="2400" dirty="0">
                <a:solidFill>
                  <a:srgbClr val="000000"/>
                </a:solidFill>
                <a:latin typeface="Times New Roman" panose="02020603050405020304" pitchFamily="18" charset="0"/>
                <a:cs typeface="Times New Roman" panose="02020603050405020304" pitchFamily="18" charset="0"/>
              </a:rPr>
              <a:t>означает</a:t>
            </a:r>
            <a:r>
              <a:rPr lang="ru-RU" altLang="ru-RU" sz="2400" b="1" dirty="0">
                <a:solidFill>
                  <a:srgbClr val="000000"/>
                </a:solidFill>
                <a:latin typeface="Times New Roman" panose="02020603050405020304" pitchFamily="18" charset="0"/>
                <a:cs typeface="Times New Roman" panose="02020603050405020304" pitchFamily="18" charset="0"/>
              </a:rPr>
              <a:t> </a:t>
            </a:r>
            <a:r>
              <a:rPr lang="en-GB" altLang="ru-RU" sz="2400" b="1" i="1" dirty="0">
                <a:solidFill>
                  <a:srgbClr val="FF0000"/>
                </a:solidFill>
                <a:latin typeface="Times New Roman" panose="02020603050405020304" pitchFamily="18" charset="0"/>
                <a:cs typeface="Times New Roman" panose="02020603050405020304" pitchFamily="18" charset="0"/>
              </a:rPr>
              <a:t>Distributed Denial of Service</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распределённая</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атака</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типа</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отказ</a:t>
            </a:r>
            <a:r>
              <a:rPr lang="en-GB" altLang="ru-RU" sz="2400" dirty="0">
                <a:solidFill>
                  <a:srgbClr val="000000"/>
                </a:solidFill>
                <a:latin typeface="Times New Roman" panose="02020603050405020304" pitchFamily="18" charset="0"/>
                <a:cs typeface="Times New Roman" panose="02020603050405020304" pitchFamily="18" charset="0"/>
              </a:rPr>
              <a:t> в </a:t>
            </a:r>
            <a:r>
              <a:rPr lang="en-GB" altLang="ru-RU" sz="2400" dirty="0" err="1">
                <a:solidFill>
                  <a:srgbClr val="000000"/>
                </a:solidFill>
                <a:latin typeface="Times New Roman" panose="02020603050405020304" pitchFamily="18" charset="0"/>
                <a:cs typeface="Times New Roman" panose="02020603050405020304" pitchFamily="18" charset="0"/>
              </a:rPr>
              <a:t>обслуживании</a:t>
            </a:r>
            <a:r>
              <a:rPr lang="en-GB" altLang="ru-RU" sz="2400" b="1" dirty="0">
                <a:solidFill>
                  <a:srgbClr val="000000"/>
                </a:solidFill>
                <a:latin typeface="Times New Roman" panose="02020603050405020304" pitchFamily="18" charset="0"/>
                <a:cs typeface="Times New Roman" panose="02020603050405020304" pitchFamily="18" charset="0"/>
              </a:rPr>
              <a:t>»</a:t>
            </a:r>
            <a:r>
              <a:rPr lang="en-GB" altLang="ru-RU" sz="2400" dirty="0">
                <a:solidFill>
                  <a:srgbClr val="000000"/>
                </a:solidFill>
                <a:latin typeface="Times New Roman" panose="02020603050405020304" pitchFamily="18" charset="0"/>
                <a:cs typeface="Times New Roman" panose="02020603050405020304" pitchFamily="18" charset="0"/>
              </a:rPr>
              <a:t>. В </a:t>
            </a:r>
            <a:r>
              <a:rPr lang="en-GB" altLang="ru-RU" sz="2400" dirty="0" err="1">
                <a:solidFill>
                  <a:srgbClr val="000000"/>
                </a:solidFill>
                <a:latin typeface="Times New Roman" panose="02020603050405020304" pitchFamily="18" charset="0"/>
                <a:cs typeface="Times New Roman" panose="02020603050405020304" pitchFamily="18" charset="0"/>
              </a:rPr>
              <a:t>этом</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случае</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речь</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идёт</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об</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огромной</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массе</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злонамеренных</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запросов</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поступающих</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на</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атакуемый</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сервер</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из</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множества</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разных</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мест</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Обычно</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такие</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атаки</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организуются</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посредством</a:t>
            </a:r>
            <a:r>
              <a:rPr lang="en-GB" altLang="ru-RU" sz="2400" dirty="0">
                <a:solidFill>
                  <a:srgbClr val="000000"/>
                </a:solidFill>
                <a:latin typeface="Times New Roman" panose="02020603050405020304" pitchFamily="18" charset="0"/>
                <a:cs typeface="Times New Roman" panose="02020603050405020304" pitchFamily="18" charset="0"/>
              </a:rPr>
              <a:t> </a:t>
            </a:r>
            <a:r>
              <a:rPr lang="en-GB" altLang="ru-RU" sz="2400" dirty="0" err="1">
                <a:solidFill>
                  <a:srgbClr val="000000"/>
                </a:solidFill>
                <a:latin typeface="Times New Roman" panose="02020603050405020304" pitchFamily="18" charset="0"/>
                <a:cs typeface="Times New Roman" panose="02020603050405020304" pitchFamily="18" charset="0"/>
              </a:rPr>
              <a:t>бот-сетей</a:t>
            </a:r>
            <a:r>
              <a:rPr lang="en-GB" altLang="ru-RU" sz="2400" dirty="0">
                <a:solidFill>
                  <a:srgbClr val="000000"/>
                </a:solidFill>
                <a:latin typeface="Times New Roman" panose="02020603050405020304" pitchFamily="18" charset="0"/>
                <a:cs typeface="Times New Roman" panose="02020603050405020304" pitchFamily="18" charset="0"/>
              </a:rPr>
              <a:t>.</a:t>
            </a:r>
          </a:p>
          <a:p>
            <a:pPr algn="just">
              <a:spcBef>
                <a:spcPct val="0"/>
              </a:spcBef>
              <a:buSzPts val="1000"/>
              <a:buFontTx/>
              <a:buNone/>
            </a:pPr>
            <a:endParaRPr lang="en-GB" altLang="ru-RU"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1">
            <a:extLst>
              <a:ext uri="{FF2B5EF4-FFF2-40B4-BE49-F238E27FC236}">
                <a16:creationId xmlns:a16="http://schemas.microsoft.com/office/drawing/2014/main" id="{2CA5BA90-6391-43FD-80FB-2B76BA1A7FC4}"/>
              </a:ext>
            </a:extLst>
          </p:cNvPr>
          <p:cNvSpPr>
            <a:spLocks noGrp="1"/>
          </p:cNvSpPr>
          <p:nvPr>
            <p:ph type="title"/>
          </p:nvPr>
        </p:nvSpPr>
        <p:spPr>
          <a:xfrm>
            <a:off x="1155065" y="288667"/>
            <a:ext cx="7449383" cy="764070"/>
          </a:xfrm>
        </p:spPr>
        <p:txBody>
          <a:bodyPr/>
          <a:lstStyle/>
          <a:p>
            <a:pPr eaLnBrk="1" hangingPunct="1"/>
            <a:r>
              <a:rPr lang="ru-RU" altLang="ru-RU" dirty="0">
                <a:latin typeface="Times New Roman" panose="02020603050405020304" pitchFamily="18" charset="0"/>
                <a:cs typeface="Times New Roman" panose="02020603050405020304" pitchFamily="18" charset="0"/>
              </a:rPr>
              <a:t>Виды атак</a:t>
            </a:r>
            <a:endParaRPr lang="ru-RU" altLang="ru-RU" dirty="0"/>
          </a:p>
        </p:txBody>
      </p:sp>
      <p:sp>
        <p:nvSpPr>
          <p:cNvPr id="11267" name="Прямоугольник 3">
            <a:extLst>
              <a:ext uri="{FF2B5EF4-FFF2-40B4-BE49-F238E27FC236}">
                <a16:creationId xmlns:a16="http://schemas.microsoft.com/office/drawing/2014/main" id="{03914300-010E-4B05-814E-2F4020DFC0BC}"/>
              </a:ext>
            </a:extLst>
          </p:cNvPr>
          <p:cNvSpPr>
            <a:spLocks noChangeArrowheads="1"/>
          </p:cNvSpPr>
          <p:nvPr/>
        </p:nvSpPr>
        <p:spPr bwMode="auto">
          <a:xfrm>
            <a:off x="1187625" y="981075"/>
            <a:ext cx="7416824"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tabLst>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9pPr>
          </a:lstStyle>
          <a:p>
            <a:pPr algn="just">
              <a:spcBef>
                <a:spcPct val="0"/>
              </a:spcBef>
              <a:buSzPts val="1000"/>
              <a:buFont typeface="Symbol" panose="05050102010706020507" pitchFamily="18" charset="2"/>
              <a:buChar char=""/>
            </a:pPr>
            <a:endParaRPr lang="en-GB" altLang="ru-RU" sz="1800" b="1" i="1" dirty="0">
              <a:solidFill>
                <a:srgbClr val="000000"/>
              </a:solidFill>
              <a:latin typeface="Times New Roman" panose="02020603050405020304" pitchFamily="18" charset="0"/>
              <a:cs typeface="Times New Roman" panose="02020603050405020304" pitchFamily="18" charset="0"/>
            </a:endParaRPr>
          </a:p>
          <a:p>
            <a:pPr algn="just">
              <a:spcBef>
                <a:spcPct val="0"/>
              </a:spcBef>
              <a:buSzPts val="1000"/>
              <a:buFontTx/>
              <a:buNone/>
            </a:pPr>
            <a:r>
              <a:rPr lang="ru-RU" altLang="ru-RU" sz="2200" b="1" i="1" dirty="0">
                <a:solidFill>
                  <a:srgbClr val="FF0000"/>
                </a:solidFill>
                <a:latin typeface="Times New Roman" panose="02020603050405020304" pitchFamily="18" charset="0"/>
                <a:cs typeface="Times New Roman" panose="02020603050405020304" pitchFamily="18" charset="0"/>
              </a:rPr>
              <a:t>	</a:t>
            </a:r>
            <a:r>
              <a:rPr lang="en-GB" altLang="ru-RU" sz="2200" b="1" i="1" dirty="0">
                <a:solidFill>
                  <a:srgbClr val="FF0000"/>
                </a:solidFill>
                <a:latin typeface="Times New Roman" panose="02020603050405020304" pitchFamily="18" charset="0"/>
                <a:cs typeface="Times New Roman" panose="02020603050405020304" pitchFamily="18" charset="0"/>
              </a:rPr>
              <a:t>5. </a:t>
            </a:r>
            <a:r>
              <a:rPr lang="ru-RU" altLang="ru-RU" sz="2200" b="1" i="1" dirty="0">
                <a:solidFill>
                  <a:srgbClr val="FF0000"/>
                </a:solidFill>
                <a:latin typeface="Times New Roman" panose="02020603050405020304" pitchFamily="18" charset="0"/>
                <a:cs typeface="Times New Roman" panose="02020603050405020304" pitchFamily="18" charset="0"/>
              </a:rPr>
              <a:t>Парольные атаки </a:t>
            </a:r>
            <a:r>
              <a:rPr lang="ru-RU" altLang="ru-RU" sz="2200" dirty="0">
                <a:solidFill>
                  <a:srgbClr val="000000"/>
                </a:solidFill>
                <a:latin typeface="Times New Roman" panose="02020603050405020304" pitchFamily="18" charset="0"/>
                <a:cs typeface="Times New Roman" panose="02020603050405020304" pitchFamily="18" charset="0"/>
              </a:rPr>
              <a:t>– </a:t>
            </a:r>
            <a:r>
              <a:rPr lang="ru-RU" altLang="ru-RU" sz="2200" dirty="0">
                <a:latin typeface="Times New Roman" panose="02020603050405020304" pitchFamily="18" charset="0"/>
                <a:cs typeface="Times New Roman" panose="02020603050405020304" pitchFamily="18" charset="0"/>
              </a:rPr>
              <a:t>их целью является завладение паролем и логином законного пользователя. Злоумышленники могут проводить парольные атаки, используя следующие методы: подмена IP-адреса (</a:t>
            </a:r>
            <a:r>
              <a:rPr lang="en-GB" altLang="ru-RU" sz="2200" dirty="0">
                <a:latin typeface="Times New Roman" panose="02020603050405020304" pitchFamily="18" charset="0"/>
                <a:cs typeface="Times New Roman" panose="02020603050405020304" pitchFamily="18" charset="0"/>
              </a:rPr>
              <a:t>I</a:t>
            </a:r>
            <a:r>
              <a:rPr lang="ru-RU" altLang="ru-RU" sz="2200" dirty="0">
                <a:latin typeface="Times New Roman" panose="02020603050405020304" pitchFamily="18" charset="0"/>
                <a:cs typeface="Times New Roman" panose="02020603050405020304" pitchFamily="18" charset="0"/>
              </a:rPr>
              <a:t>Р</a:t>
            </a:r>
            <a:r>
              <a:rPr lang="en-US" altLang="ru-RU" sz="2200" dirty="0">
                <a:latin typeface="Times New Roman" panose="02020603050405020304" pitchFamily="18" charset="0"/>
                <a:cs typeface="Times New Roman" panose="02020603050405020304" pitchFamily="18" charset="0"/>
              </a:rPr>
              <a:t>-</a:t>
            </a:r>
            <a:r>
              <a:rPr lang="ru-RU" altLang="ru-RU" sz="2200" dirty="0" err="1">
                <a:latin typeface="Times New Roman" panose="02020603050405020304" pitchFamily="18" charset="0"/>
                <a:cs typeface="Times New Roman" panose="02020603050405020304" pitchFamily="18" charset="0"/>
              </a:rPr>
              <a:t>спуфинг</a:t>
            </a:r>
            <a:r>
              <a:rPr lang="ru-RU" altLang="ru-RU" sz="2200" dirty="0">
                <a:latin typeface="Times New Roman" panose="02020603050405020304" pitchFamily="18" charset="0"/>
                <a:cs typeface="Times New Roman" panose="02020603050405020304" pitchFamily="18" charset="0"/>
              </a:rPr>
              <a:t>); прослушивание (</a:t>
            </a:r>
            <a:r>
              <a:rPr lang="ru-RU" altLang="ru-RU" sz="2200" dirty="0" err="1">
                <a:latin typeface="Times New Roman" panose="02020603050405020304" pitchFamily="18" charset="0"/>
                <a:cs typeface="Times New Roman" panose="02020603050405020304" pitchFamily="18" charset="0"/>
              </a:rPr>
              <a:t>сниффинг</a:t>
            </a:r>
            <a:r>
              <a:rPr lang="ru-RU" altLang="ru-RU" sz="2200" dirty="0">
                <a:latin typeface="Times New Roman" panose="02020603050405020304" pitchFamily="18" charset="0"/>
                <a:cs typeface="Times New Roman" panose="02020603050405020304" pitchFamily="18" charset="0"/>
              </a:rPr>
              <a:t>); простой перебор;  использование метода «троянского коня».</a:t>
            </a:r>
          </a:p>
          <a:p>
            <a:pPr algn="just">
              <a:spcBef>
                <a:spcPct val="0"/>
              </a:spcBef>
              <a:buSzPts val="1000"/>
              <a:buFontTx/>
              <a:buNone/>
            </a:pPr>
            <a:endParaRPr lang="ru-RU" altLang="ru-RU" sz="2000" dirty="0">
              <a:latin typeface="Times New Roman" panose="02020603050405020304" pitchFamily="18" charset="0"/>
              <a:cs typeface="Times New Roman" panose="02020603050405020304" pitchFamily="18" charset="0"/>
            </a:endParaRPr>
          </a:p>
          <a:p>
            <a:pPr algn="just">
              <a:spcBef>
                <a:spcPct val="0"/>
              </a:spcBef>
              <a:buSzPts val="1000"/>
              <a:buFontTx/>
              <a:buNone/>
            </a:pPr>
            <a:r>
              <a:rPr lang="en-GB" altLang="ru-RU" sz="2200" dirty="0">
                <a:latin typeface="Times New Roman" panose="02020603050405020304" pitchFamily="18" charset="0"/>
                <a:cs typeface="Times New Roman" panose="02020603050405020304" pitchFamily="18" charset="0"/>
              </a:rPr>
              <a:t>	</a:t>
            </a:r>
            <a:r>
              <a:rPr lang="ru-RU" altLang="ru-RU" sz="2200" dirty="0">
                <a:latin typeface="Times New Roman" panose="02020603050405020304" pitchFamily="18" charset="0"/>
                <a:cs typeface="Times New Roman" panose="02020603050405020304" pitchFamily="18" charset="0"/>
              </a:rPr>
              <a:t>Парольные атаки часто проводятся с помощью методов социальной инженерии. </a:t>
            </a:r>
            <a:r>
              <a:rPr lang="ru-RU" altLang="ru-RU" sz="2200" b="1" dirty="0">
                <a:latin typeface="Times New Roman" panose="02020603050405020304" pitchFamily="18" charset="0"/>
                <a:cs typeface="Times New Roman" panose="02020603050405020304" pitchFamily="18" charset="0"/>
              </a:rPr>
              <a:t>Данная тактика основана на анализе общедоступной информации о пользователе (место проживания, учёбы, дата рождения, кличка любимого питомца и многое другое)</a:t>
            </a:r>
            <a:r>
              <a:rPr lang="ru-RU" altLang="ru-RU" sz="2200" dirty="0">
                <a:latin typeface="Times New Roman" panose="02020603050405020304" pitchFamily="18" charset="0"/>
                <a:cs typeface="Times New Roman" panose="02020603050405020304" pitchFamily="18" charset="0"/>
              </a:rPr>
              <a:t> и может нанести большой урон, т.к. обычно используются одни и те же учётные данные в разных сервисах. Получение общедоступной информации уменьшает трудозатраты злоумышленника. </a:t>
            </a:r>
            <a:endParaRPr lang="en-GB" altLang="ru-RU" sz="1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Заголовок 1">
            <a:extLst>
              <a:ext uri="{FF2B5EF4-FFF2-40B4-BE49-F238E27FC236}">
                <a16:creationId xmlns:a16="http://schemas.microsoft.com/office/drawing/2014/main" id="{B609C513-7226-4628-BA0D-2F5174E7E644}"/>
              </a:ext>
            </a:extLst>
          </p:cNvPr>
          <p:cNvSpPr>
            <a:spLocks noGrp="1"/>
          </p:cNvSpPr>
          <p:nvPr>
            <p:ph type="title"/>
          </p:nvPr>
        </p:nvSpPr>
        <p:spPr>
          <a:xfrm>
            <a:off x="899592" y="141287"/>
            <a:ext cx="8065144" cy="782737"/>
          </a:xfrm>
        </p:spPr>
        <p:txBody>
          <a:bodyPr/>
          <a:lstStyle/>
          <a:p>
            <a:pPr eaLnBrk="1" hangingPunct="1"/>
            <a:r>
              <a:rPr lang="ru-RU" altLang="ru-RU" dirty="0">
                <a:latin typeface="Times New Roman" panose="02020603050405020304" pitchFamily="18" charset="0"/>
                <a:cs typeface="Times New Roman" panose="02020603050405020304" pitchFamily="18" charset="0"/>
              </a:rPr>
              <a:t>Виды атак</a:t>
            </a:r>
            <a:endParaRPr lang="ru-RU" altLang="ru-RU" dirty="0"/>
          </a:p>
        </p:txBody>
      </p:sp>
      <p:sp>
        <p:nvSpPr>
          <p:cNvPr id="13315" name="Прямоугольник 1">
            <a:extLst>
              <a:ext uri="{FF2B5EF4-FFF2-40B4-BE49-F238E27FC236}">
                <a16:creationId xmlns:a16="http://schemas.microsoft.com/office/drawing/2014/main" id="{73428075-895B-44D0-BE43-E2F5B5A3970B}"/>
              </a:ext>
            </a:extLst>
          </p:cNvPr>
          <p:cNvSpPr>
            <a:spLocks noChangeArrowheads="1"/>
          </p:cNvSpPr>
          <p:nvPr/>
        </p:nvSpPr>
        <p:spPr bwMode="auto">
          <a:xfrm>
            <a:off x="971600" y="1268413"/>
            <a:ext cx="7570738"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tabLst>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Lst>
              <a:defRPr sz="2000">
                <a:solidFill>
                  <a:schemeClr val="tx1"/>
                </a:solidFill>
                <a:latin typeface="Calibri" panose="020F0502020204030204" pitchFamily="34" charset="0"/>
              </a:defRPr>
            </a:lvl9pPr>
          </a:lstStyle>
          <a:p>
            <a:pPr algn="just">
              <a:spcBef>
                <a:spcPct val="0"/>
              </a:spcBef>
              <a:buSzPts val="1000"/>
              <a:buFontTx/>
              <a:buNone/>
            </a:pPr>
            <a:r>
              <a:rPr lang="ru-RU" altLang="ru-RU" sz="2400" b="1" i="1" dirty="0">
                <a:solidFill>
                  <a:srgbClr val="FF0000"/>
                </a:solidFill>
                <a:latin typeface="Times New Roman" panose="02020603050405020304" pitchFamily="18" charset="0"/>
                <a:cs typeface="Times New Roman" panose="02020603050405020304" pitchFamily="18" charset="0"/>
              </a:rPr>
              <a:t>	</a:t>
            </a:r>
            <a:r>
              <a:rPr lang="en-GB" altLang="ru-RU" sz="2400" b="1" i="1" dirty="0">
                <a:solidFill>
                  <a:srgbClr val="FF0000"/>
                </a:solidFill>
                <a:latin typeface="Times New Roman" panose="02020603050405020304" pitchFamily="18" charset="0"/>
                <a:cs typeface="Times New Roman" panose="02020603050405020304" pitchFamily="18" charset="0"/>
              </a:rPr>
              <a:t>6. </a:t>
            </a:r>
            <a:r>
              <a:rPr lang="ru-RU" altLang="ru-RU" sz="2400" b="1" i="1" dirty="0">
                <a:solidFill>
                  <a:srgbClr val="FF0000"/>
                </a:solidFill>
                <a:latin typeface="Times New Roman" panose="02020603050405020304" pitchFamily="18" charset="0"/>
                <a:cs typeface="Times New Roman" panose="02020603050405020304" pitchFamily="18" charset="0"/>
              </a:rPr>
              <a:t>Атаки типа Man-</a:t>
            </a:r>
            <a:r>
              <a:rPr lang="ru-RU" altLang="ru-RU" sz="2400" b="1" i="1" dirty="0" err="1">
                <a:solidFill>
                  <a:srgbClr val="FF0000"/>
                </a:solidFill>
                <a:latin typeface="Times New Roman" panose="02020603050405020304" pitchFamily="18" charset="0"/>
                <a:cs typeface="Times New Roman" panose="02020603050405020304" pitchFamily="18" charset="0"/>
              </a:rPr>
              <a:t>in</a:t>
            </a:r>
            <a:r>
              <a:rPr lang="ru-RU" altLang="ru-RU" sz="2400" b="1" i="1" dirty="0">
                <a:solidFill>
                  <a:srgbClr val="FF0000"/>
                </a:solidFill>
                <a:latin typeface="Times New Roman" panose="02020603050405020304" pitchFamily="18" charset="0"/>
                <a:cs typeface="Times New Roman" panose="02020603050405020304" pitchFamily="18" charset="0"/>
              </a:rPr>
              <a:t>-</a:t>
            </a:r>
            <a:r>
              <a:rPr lang="ru-RU" altLang="ru-RU" sz="2400" b="1" i="1" dirty="0" err="1">
                <a:solidFill>
                  <a:srgbClr val="FF0000"/>
                </a:solidFill>
                <a:latin typeface="Times New Roman" panose="02020603050405020304" pitchFamily="18" charset="0"/>
                <a:cs typeface="Times New Roman" panose="02020603050405020304" pitchFamily="18" charset="0"/>
              </a:rPr>
              <a:t>the</a:t>
            </a:r>
            <a:r>
              <a:rPr lang="ru-RU" altLang="ru-RU" sz="2400" b="1" i="1" dirty="0">
                <a:solidFill>
                  <a:srgbClr val="FF0000"/>
                </a:solidFill>
                <a:latin typeface="Times New Roman" panose="02020603050405020304" pitchFamily="18" charset="0"/>
                <a:cs typeface="Times New Roman" panose="02020603050405020304" pitchFamily="18" charset="0"/>
              </a:rPr>
              <a:t>-Middle (</a:t>
            </a:r>
            <a:r>
              <a:rPr lang="en-GB" altLang="ru-RU" sz="2400" b="1" i="1" dirty="0">
                <a:solidFill>
                  <a:srgbClr val="FF0000"/>
                </a:solidFill>
                <a:latin typeface="Times New Roman" panose="02020603050405020304" pitchFamily="18" charset="0"/>
                <a:cs typeface="Times New Roman" panose="02020603050405020304" pitchFamily="18" charset="0"/>
              </a:rPr>
              <a:t>MITM)</a:t>
            </a:r>
            <a:r>
              <a:rPr lang="ru-RU" altLang="ru-RU" sz="2400" i="1" dirty="0">
                <a:solidFill>
                  <a:srgbClr val="FF0000"/>
                </a:solidFill>
                <a:latin typeface="Times New Roman" panose="02020603050405020304" pitchFamily="18" charset="0"/>
                <a:cs typeface="Times New Roman" panose="02020603050405020304" pitchFamily="18" charset="0"/>
              </a:rPr>
              <a:t> </a:t>
            </a:r>
            <a:r>
              <a:rPr lang="ru-RU" altLang="ru-RU" sz="2000" dirty="0">
                <a:solidFill>
                  <a:srgbClr val="000000"/>
                </a:solidFill>
                <a:latin typeface="Times New Roman" panose="02020603050405020304" pitchFamily="18" charset="0"/>
                <a:cs typeface="Times New Roman" panose="02020603050405020304" pitchFamily="18" charset="0"/>
              </a:rPr>
              <a:t>– </a:t>
            </a:r>
            <a:r>
              <a:rPr lang="ru-RU" altLang="ru-RU" sz="2000" dirty="0">
                <a:latin typeface="Times New Roman" panose="02020603050405020304" pitchFamily="18" charset="0"/>
                <a:cs typeface="Times New Roman" panose="02020603050405020304" pitchFamily="18" charset="0"/>
              </a:rPr>
              <a:t>вид атаки, когда злоумышленник тайно ретранслирует и при необходимости изменяет связь между двумя сторонами, которые считают, что они непосредственно общаются друг с другом. Вмешательство осуществляет в протокол передачи, перехватывая, удаляя или искажая информацию.</a:t>
            </a:r>
          </a:p>
          <a:p>
            <a:pPr algn="just">
              <a:spcBef>
                <a:spcPct val="0"/>
              </a:spcBef>
              <a:buSzPts val="1000"/>
              <a:buFontTx/>
              <a:buNone/>
            </a:pPr>
            <a:endParaRPr lang="ru-RU" altLang="ru-RU" sz="2000" dirty="0">
              <a:latin typeface="Times New Roman" panose="02020603050405020304" pitchFamily="18" charset="0"/>
              <a:cs typeface="Times New Roman" panose="02020603050405020304" pitchFamily="18" charset="0"/>
            </a:endParaRPr>
          </a:p>
          <a:p>
            <a:pPr algn="just">
              <a:spcBef>
                <a:spcPct val="0"/>
              </a:spcBef>
              <a:buSzPts val="1000"/>
              <a:buFontTx/>
              <a:buNone/>
            </a:pPr>
            <a:r>
              <a:rPr lang="ru-RU" altLang="ru-RU" sz="2000" dirty="0">
                <a:latin typeface="Times New Roman" panose="02020603050405020304" pitchFamily="18" charset="0"/>
                <a:cs typeface="Times New Roman" panose="02020603050405020304" pitchFamily="18" charset="0"/>
              </a:rPr>
              <a:t>	Данная атака направлена </a:t>
            </a:r>
            <a:r>
              <a:rPr lang="ru-RU" altLang="ru-RU" sz="2000" b="1" dirty="0">
                <a:latin typeface="Times New Roman" panose="02020603050405020304" pitchFamily="18" charset="0"/>
                <a:cs typeface="Times New Roman" panose="02020603050405020304" pitchFamily="18" charset="0"/>
              </a:rPr>
              <a:t>на обход взаимной аутентификации или отсутствие таковой </a:t>
            </a:r>
            <a:r>
              <a:rPr lang="ru-RU" altLang="ru-RU" sz="2000" dirty="0">
                <a:latin typeface="Times New Roman" panose="02020603050405020304" pitchFamily="18" charset="0"/>
                <a:cs typeface="Times New Roman" panose="02020603050405020304" pitchFamily="18" charset="0"/>
              </a:rPr>
              <a:t>и может увенчаться успехом только тогда, когда злоумышленник имеет возможность выдать себя за каждую конечную точку либо оставаться незамеченным в качестве промежуточного узла. Большинство криптографических протоколов включает в себя некоторую форму аутентификации конечной точки специально для предотвращения MITM-атак. Например, TLS может выполнять проверку подлинности одной или обеих сторон с помощью взаимно доверенного центра сертификации.</a:t>
            </a:r>
            <a:endParaRPr lang="en-GB" altLang="ru-RU"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Уголки">
  <a:themeElements>
    <a:clrScheme name="Уголки">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Уголки">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Уголк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Уголки</Template>
  <TotalTime>458</TotalTime>
  <Words>3015</Words>
  <Application>Microsoft Office PowerPoint</Application>
  <PresentationFormat>Экран (4:3)</PresentationFormat>
  <Paragraphs>217</Paragraphs>
  <Slides>40</Slides>
  <Notes>38</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1</vt:i4>
      </vt:variant>
      <vt:variant>
        <vt:lpstr>Заголовки слайдов</vt:lpstr>
      </vt:variant>
      <vt:variant>
        <vt:i4>40</vt:i4>
      </vt:variant>
    </vt:vector>
  </HeadingPairs>
  <TitlesOfParts>
    <vt:vector size="49" baseType="lpstr">
      <vt:lpstr>Arial</vt:lpstr>
      <vt:lpstr>Calibri</vt:lpstr>
      <vt:lpstr>Times New Roman</vt:lpstr>
      <vt:lpstr>Verdana</vt:lpstr>
      <vt:lpstr>Symbol</vt:lpstr>
      <vt:lpstr>Courier New</vt:lpstr>
      <vt:lpstr>Wingdings</vt:lpstr>
      <vt:lpstr>Уголки</vt:lpstr>
      <vt:lpstr>Изображение Paintbrush</vt:lpstr>
      <vt:lpstr>Безопасность компьютерных сетей</vt:lpstr>
      <vt:lpstr>Проблема безопасности</vt:lpstr>
      <vt:lpstr>Проблема безопасности</vt:lpstr>
      <vt:lpstr>Проблема безопасности</vt:lpstr>
      <vt:lpstr>Виды атак</vt:lpstr>
      <vt:lpstr>Виды атак</vt:lpstr>
      <vt:lpstr>Виды атак</vt:lpstr>
      <vt:lpstr>Виды атак</vt:lpstr>
      <vt:lpstr>Виды атак</vt:lpstr>
      <vt:lpstr>Виды атак</vt:lpstr>
      <vt:lpstr>Виды атак</vt:lpstr>
      <vt:lpstr>Виды атак</vt:lpstr>
      <vt:lpstr>Классификация средств защиты информации</vt:lpstr>
      <vt:lpstr>Классификация средств защиты информации</vt:lpstr>
      <vt:lpstr>Классификация средств защиты информации</vt:lpstr>
      <vt:lpstr>Классификация средств защиты информации</vt:lpstr>
      <vt:lpstr>Классификация средств защиты информации</vt:lpstr>
      <vt:lpstr>Классификация средств защиты информации</vt:lpstr>
      <vt:lpstr>Классификация средств защиты информации</vt:lpstr>
      <vt:lpstr>Классические алгоритмы шифрования данных</vt:lpstr>
      <vt:lpstr>Подстановка</vt:lpstr>
      <vt:lpstr>Подстановка</vt:lpstr>
      <vt:lpstr>Подстановка</vt:lpstr>
      <vt:lpstr>Многоалфавитная подстановка</vt:lpstr>
      <vt:lpstr>Многоалфавитная подстановка</vt:lpstr>
      <vt:lpstr>Многоалфавитная подстановка</vt:lpstr>
      <vt:lpstr>Многоалфавитная подстановка</vt:lpstr>
      <vt:lpstr>Перестановка</vt:lpstr>
      <vt:lpstr>Гаммирование</vt:lpstr>
      <vt:lpstr>Гаммирование</vt:lpstr>
      <vt:lpstr>Гаммирование</vt:lpstr>
      <vt:lpstr>Эффективность классических методов шифрования</vt:lpstr>
      <vt:lpstr>Эффективность классических методов шифрования</vt:lpstr>
      <vt:lpstr>Стандартные методы шифрования</vt:lpstr>
      <vt:lpstr>Стандартные методы шифрования</vt:lpstr>
      <vt:lpstr>Примеры стандартных методов шифрования</vt:lpstr>
      <vt:lpstr>Примеры стандартных методов шифрования</vt:lpstr>
      <vt:lpstr>Примеры стандартных методов шифрования</vt:lpstr>
      <vt:lpstr>Примеры стандартных методов шифрования</vt:lpstr>
      <vt:lpstr>Примеры стандартных методов шифрования</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Сетевое оборудование</dc:title>
  <dc:creator>Преподаватели</dc:creator>
  <cp:lastModifiedBy>Романенко Дмитрий Михайлович</cp:lastModifiedBy>
  <cp:revision>48</cp:revision>
  <dcterms:created xsi:type="dcterms:W3CDTF">2010-12-18T09:03:53Z</dcterms:created>
  <dcterms:modified xsi:type="dcterms:W3CDTF">2021-12-23T21:49:05Z</dcterms:modified>
</cp:coreProperties>
</file>